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5tKNORTm6o5urDvCWEr9rPDQw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788470E-1CF1-4A9F-9A59-5BBEE25B5115}">
  <a:tblStyle styleId="{2788470E-1CF1-4A9F-9A59-5BBEE25B511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curriculum-datapro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wp-content/uploads/2026/04/DataPro_CZ_Curriculum.pdf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piippaa.github.io/datapro-datafootprint/cz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Relationship Id="rId3" Type="http://schemas.openxmlformats.org/officeDocument/2006/relationships/hyperlink" Target="https://www.datapro.education/datapro-webgames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Témata probíraná v této výukové jednotce vycházejí z kurikula DataPro</a:t>
            </a:r>
            <a:r>
              <a:rPr lang="en-US">
                <a:uFill>
                  <a:noFill/>
                </a:uFill>
                <a:hlinkClick r:id="rId2"/>
              </a:rPr>
              <a:t> </a:t>
            </a:r>
            <a:r>
              <a:rPr lang="en-US" u="sng">
                <a:solidFill>
                  <a:schemeClr val="hlink"/>
                </a:solidFill>
              </a:rPr>
              <a:t>https://www.datapro.education/wp-content/uploads/2026/04/DataPro_CZ_Curriculum.pdf</a:t>
            </a:r>
            <a:endParaRPr u="sng">
              <a:solidFill>
                <a:schemeClr val="hlink"/>
              </a:solidFill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a vztahují se k tematické skupině „Uplatňování metod ochrany dat“, konkrétně k následujícím kompetencím: 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C.1 </a:t>
            </a:r>
            <a:r>
              <a:rPr lang="en-US"/>
              <a:t>Správa identit </a:t>
            </a:r>
            <a:endParaRPr/>
          </a:p>
          <a:p>
            <a: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C.3 </a:t>
            </a:r>
            <a:r>
              <a:rPr lang="en-US"/>
              <a:t>Zkoumání sledovatelnosti online 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/>
              <a:t>Témata probíraná v této výukové jednotce vycházejí z </a:t>
            </a:r>
            <a:r>
              <a:rPr lang="en-US" sz="1100" u="sng">
                <a:solidFill>
                  <a:schemeClr val="hlink"/>
                </a:solidFill>
                <a:hlinkClick r:id="rId2"/>
              </a:rPr>
              <a:t>kurikula DataPro</a:t>
            </a:r>
            <a:r>
              <a:rPr lang="en-US" sz="1100"/>
              <a:t> a vztahují se k tematické skupině „Ochrana dat“, konkrétně k následující kompetenci:</a:t>
            </a:r>
            <a:endParaRPr sz="1100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en-US" sz="1100"/>
              <a:t>C.1 Správa identity</a:t>
            </a:r>
            <a:r>
              <a:rPr lang="en-US" sz="1100"/>
              <a:t>, zejména zvyšování povědomí o využívání dat: „Pravidelně zkoumat, jak a kde jsou osobní údaje používány a sdíleny, a jaká rizika jsou s tím spojena.“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 závislosti na úrovni znalostí a dovedností třídy a na tom, zda je tato výuková jednotka vyučována jako jedna nebo dvě vyučovací hodiny, lze fáze procvičování vynechat.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Představení nástroje DataPro „Kalkulátor digitální stopy“,</a:t>
            </a:r>
            <a:r>
              <a:rPr lang="en-US">
                <a:solidFill>
                  <a:srgbClr val="000000"/>
                </a:solidFill>
              </a:rPr>
              <a:t> d</a:t>
            </a:r>
            <a:r>
              <a:rPr lang="en-US">
                <a:solidFill>
                  <a:srgbClr val="000000"/>
                </a:solidFill>
              </a:rPr>
              <a:t>ostupný na 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https://ppiippaa.github.io/datapro-datafootprint/cz</a:t>
            </a:r>
            <a:endParaRPr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Reflexe tématu digitální stopy: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Úvod do témat této výukové jednotky, jako je správa identity, online stopy a propojenost dat. 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-US">
                <a:solidFill>
                  <a:srgbClr val="000000"/>
                </a:solidFill>
              </a:rPr>
              <a:t>Společná diskuze ve třídě: Jak studenti sami hodnotí rizika spojená s digitální stopou – a jak tato rizika hodnotí kalkulátor? </a:t>
            </a:r>
            <a:endParaRPr sz="900"/>
          </a:p>
        </p:txBody>
      </p:sp>
      <p:sp>
        <p:nvSpPr>
          <p:cNvPr id="194" name="Google Shape;194;p5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>
                <a:solidFill>
                  <a:srgbClr val="000000"/>
                </a:solidFill>
              </a:rPr>
              <a:t>Společné doplnění dalších příkladů na tabuli během diskuze celé třídy.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Přechod k tématu Internetu věcí (IoT):</a:t>
            </a:r>
            <a:br>
              <a:rPr b="1" lang="en-US"/>
            </a:br>
            <a:r>
              <a:rPr lang="en-US"/>
              <a:t>Studenti si uvědomí, že digitální stopy nezanechávají pouze při používání internetu a aplikací, ale že data jsou také sdílena a propojována mezi zařízeními, aplikacemi a cloudovými úložišti.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Je důležité, aby studenti pochopili, že data nezůstávají pouze na jednom zařízení, ale jsou </a:t>
            </a:r>
            <a:r>
              <a:rPr b="1" lang="en-US"/>
              <a:t>propojena, kombinována a sdílena</a:t>
            </a:r>
            <a:r>
              <a:rPr lang="en-US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Pracovní list „DataPro Web Games“, Aktivita 3: Datová propojení v Internetu věcí (pracovní list), dostupný na našich webových stránkách</a:t>
            </a:r>
            <a:r>
              <a:rPr lang="en-US" sz="1100">
                <a:uFill>
                  <a:noFill/>
                </a:uFill>
                <a:hlinkClick r:id="rId2"/>
              </a:rPr>
              <a:t> </a:t>
            </a:r>
            <a:r>
              <a:rPr lang="en-US" sz="11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r>
              <a:rPr lang="en-US" sz="1100"/>
              <a:t> v části „Materiály pro třídu“.</a:t>
            </a:r>
            <a:endParaRPr sz="1100"/>
          </a:p>
          <a:p>
            <a:pPr indent="0" lvl="0" marL="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/>
              <a:t>Poznámka pro učitele:</a:t>
            </a:r>
            <a:r>
              <a:rPr lang="en-US" sz="1100"/>
              <a:t> V závislosti na velikosti třídy a časových možnostech lze také přejít přímo k webové hře. 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7" name="Google Shape;217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1041424d1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f1041424d1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Tato reflexe by měla zdůraznit, že osobní údaje mohou být využity k vytvoření poměrně přesného profilu uživatele, včetně analýzy vzorců chování (spánek, fyzická aktivita, zdravotní stav, poloha atd.). Tento osobní datový profil může výrazně přesahovat informace, které o člověku znají jeho přátelé a rodina.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Mezi možná rizika patří například sdílení dat s třetími stranami prostřednictvím synchronizace s dalšími platformami nebo aplikacemi, nebo dokonce neoprávněný přístup k citlivým údajům v případě napadení cloudového úložiště poskytovatele aplikace.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Zároveň mohou funkce aplikace zjednodušovat každodenní život nebo přinášet větší pohodlí – proto je vhodné ve třídě kriticky zvážit přínosy těchto služeb ve vztahu k možným rizikům.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9" name="Google Shape;229;g3f1041424d1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1041424d1_0_1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f1041424d1_0_16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Úvod do webové hry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Studenti by měli využít znalosti získané během skupinové práce a aplikovat je na nové téma (chytrá zařízení).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i="0" lang="en-US" sz="1200" u="none" cap="none" strike="noStrike">
                <a:solidFill>
                  <a:schemeClr val="dk1"/>
                </a:solidFill>
              </a:rPr>
            </a:br>
            <a:endParaRPr i="0" sz="1200" u="none" cap="none" strike="noStrike">
              <a:solidFill>
                <a:schemeClr val="dk1"/>
              </a:solidFill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lang="en-US"/>
            </a:br>
            <a:endParaRPr i="1"/>
          </a:p>
        </p:txBody>
      </p:sp>
      <p:sp>
        <p:nvSpPr>
          <p:cNvPr id="241" name="Google Shape;241;g3f1041424d1_0_16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99d21f5b2_0_5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499d21f5b2_0_51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b="1" i="1"/>
          </a:p>
        </p:txBody>
      </p:sp>
      <p:sp>
        <p:nvSpPr>
          <p:cNvPr id="252" name="Google Shape;252;g3499d21f5b2_0_51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atapro.cyber-geiger.com/" TargetMode="External"/><Relationship Id="rId4" Type="http://schemas.openxmlformats.org/officeDocument/2006/relationships/hyperlink" Target="https://dataprogames.ph-freiburg.de/smarthome-challenge/" TargetMode="External"/><Relationship Id="rId5" Type="http://schemas.openxmlformats.org/officeDocument/2006/relationships/hyperlink" Target="https://www.datapro.education/datapro-webgames/" TargetMode="External"/><Relationship Id="rId6" Type="http://schemas.openxmlformats.org/officeDocument/2006/relationships/hyperlink" Target="https://www.datapro.education/wp-content/uploads/2026/04/DataPro_CZ_Curriculum.pdf" TargetMode="External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ppiippaa.github.io/datapro-datafootprint/cz" TargetMode="External"/><Relationship Id="rId4" Type="http://schemas.openxmlformats.org/officeDocument/2006/relationships/hyperlink" Target="https://ppiippaa.github.io/datapro-datafootprint/cz" TargetMode="External"/><Relationship Id="rId5" Type="http://schemas.openxmlformats.org/officeDocument/2006/relationships/image" Target="../media/image6.jpg"/><Relationship Id="rId6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196806" y="537148"/>
            <a:ext cx="3645000" cy="57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se rozhodnu, co o mně chytrá zařízení vědí? 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Naučte se chránit svá data prostřednictvím hry Smart Home Challenge 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4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625021" y="6"/>
            <a:ext cx="2566982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CS_co_funded_vertical_RGB_P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9700" y="5060875"/>
            <a:ext cx="1312401" cy="149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457201"/>
            <a:ext cx="9291368" cy="7065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POKYNY K POUŽITÍ PREZENTACE </a:t>
            </a:r>
            <a:endParaRPr sz="3200"/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526350" y="1517775"/>
            <a:ext cx="10416000" cy="47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Předpokládáme, že poskytnutou prezentaci upravíte podle svých potřeb. </a:t>
            </a:r>
            <a:endParaRPr sz="1400"/>
          </a:p>
          <a:p>
            <a:pPr indent="-2032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Následující snímky obsahují mimo jiné: </a:t>
            </a:r>
            <a:endParaRPr sz="1400"/>
          </a:p>
          <a:p>
            <a:pPr indent="-317500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Možnosti využití doprovodného pracovního listu „DataPro Web Games Worksheet“. 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Návrhy aktivit využívajících DataPro AI bota. Je nakonfigurován tak, aby konverzace nebyly používány k trénování umělé inteligence (ochrana soukromí!) a aby odpovídal pouze na otázky související s daným tématem: </a:t>
            </a:r>
            <a:r>
              <a:rPr lang="en-US" sz="1400" u="sng">
                <a:solidFill>
                  <a:schemeClr val="hlink"/>
                </a:solidFill>
                <a:hlinkClick r:id="rId3"/>
              </a:rPr>
              <a:t>https://datapro.cyber-geiger.com/</a:t>
            </a:r>
            <a:r>
              <a:rPr lang="en-US" sz="1400"/>
              <a:t> </a:t>
            </a:r>
            <a:endParaRPr sz="1400"/>
          </a:p>
          <a:p>
            <a:pPr indent="-317500" lvl="1" marL="914400" rtl="0" algn="l"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Naši webovou hru „Smart Home Challenge“, která pomáhá studentům procvičit získané znalosti poté, co byli s tématem seznámeni a aktivně se do něj zapojili: </a:t>
            </a:r>
            <a:r>
              <a:rPr lang="en-US" sz="1400" u="sng">
                <a:solidFill>
                  <a:schemeClr val="hlink"/>
                </a:solidFill>
                <a:hlinkClick r:id="rId4"/>
              </a:rPr>
              <a:t>https://dataprogames.ph-freiburg.de/smarthome-challenge/</a:t>
            </a:r>
            <a:r>
              <a:rPr lang="en-US" sz="1400"/>
              <a:t> </a:t>
            </a:r>
            <a:endParaRPr sz="14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rPr lang="en-US" sz="1400"/>
              <a:t>→  </a:t>
            </a:r>
            <a:r>
              <a:rPr lang="en-US" sz="1400"/>
              <a:t>Doporučujeme webovou hru předem otestovat z hlediska kompatibility se školní Wi-Fi (šířka pásma, omezení přístupu k různým webovým stránkám) a přečíst si doprovodného „</a:t>
            </a:r>
            <a:r>
              <a:rPr lang="en-US" sz="1400" u="sng">
                <a:solidFill>
                  <a:schemeClr val="hlink"/>
                </a:solidFill>
                <a:hlinkClick r:id="rId5"/>
              </a:rPr>
              <a:t>Průvodce hrou</a:t>
            </a:r>
            <a:r>
              <a:rPr lang="en-US" sz="1400"/>
              <a:t>“. </a:t>
            </a:r>
            <a:endParaRPr sz="1400"/>
          </a:p>
          <a:p>
            <a:pPr indent="-317564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Výukové cíle této jednotky vycházejí z </a:t>
            </a:r>
            <a:r>
              <a:rPr lang="en-US" sz="1400" u="sng">
                <a:solidFill>
                  <a:schemeClr val="hlink"/>
                </a:solidFill>
                <a:hlinkClick r:id="rId6"/>
              </a:rPr>
              <a:t>kurikula DataPro</a:t>
            </a:r>
            <a:r>
              <a:rPr lang="en-US" sz="1400"/>
              <a:t> a jsou primárně zaměřeny na rozvoj dovedností z </a:t>
            </a:r>
            <a:r>
              <a:rPr b="1" lang="en-US" sz="1400"/>
              <a:t>tematické skupiny C: Opatření na ochranu údajů </a:t>
            </a:r>
            <a:r>
              <a:rPr lang="en-US" sz="1400"/>
              <a:t>. </a:t>
            </a:r>
            <a:endParaRPr b="1" sz="1400">
              <a:highlight>
                <a:schemeClr val="lt1"/>
              </a:highlight>
            </a:endParaRPr>
          </a:p>
          <a:p>
            <a:pPr indent="-317596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Avenir"/>
              <a:buChar char="•"/>
            </a:pPr>
            <a:r>
              <a:rPr lang="en-US" sz="1400"/>
              <a:t>Další přehled, včetně konkrétních výukových cílů, naleznete v doprovodném plánu hodiny (sylabu): </a:t>
            </a:r>
            <a:r>
              <a:rPr lang="en-US" sz="1400"/>
              <a:t> C – </a:t>
            </a:r>
            <a:r>
              <a:rPr lang="en-US" sz="1400"/>
              <a:t>Ochrana dat – Smart Home Challenge </a:t>
            </a:r>
            <a:endParaRPr b="1" sz="1400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7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193964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716275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PŘEHLED STRUKTURY KURZU 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5629" y="1754372"/>
            <a:ext cx="10942593" cy="4442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/>
              <a:t>Navrhujeme následující plán hodiny, který lze samozřejmě upravit podle potřeby, na základě pořadí jednotlivých snímků: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Úvod:</a:t>
            </a:r>
            <a:r>
              <a:rPr lang="en-US" sz="1700"/>
              <a:t> Identifikace „digitální stopy“ a následná společná diskuze celé třídy.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Aktivita 1:</a:t>
            </a:r>
            <a:r>
              <a:rPr lang="en-US" sz="1700"/>
              <a:t> Úkol – varianta 3 z doprovodného pracovního listu „DataPro Webgames“.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Práce ve dvojicích:</a:t>
            </a:r>
            <a:r>
              <a:rPr lang="en-US" sz="1700"/>
              <a:t> Vytvoření „záznamu o příteli“ za účelem zdokumentování a uvedení do souvislostí individuální práce dokončené v předchozí části.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Diskuze učitel–studenti:</a:t>
            </a:r>
            <a:r>
              <a:rPr lang="en-US" sz="1700"/>
              <a:t> Reflexe možných rizik spojených s vytvářením osobních datových profilů aplikacemi nebo online službami.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Aktivita 2:</a:t>
            </a:r>
            <a:r>
              <a:rPr lang="en-US" sz="1700"/>
              <a:t> Hraní webové hry DataPro „Smart Home Challenge“. Učitelům doporučujeme, aby si předem přečetli doprovodného průvodce hrou.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Závěr:</a:t>
            </a:r>
            <a:r>
              <a:rPr lang="en-US" sz="1700"/>
              <a:t> Zpětná vazba a reflexe toho, co se studenti během aktivity naučili a vyzkoušeli, v rámci společné diskuze celé třídy.</a:t>
            </a:r>
            <a:endParaRPr sz="1700">
              <a:solidFill>
                <a:srgbClr val="11111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p5"/>
          <p:cNvSpPr txBox="1"/>
          <p:nvPr>
            <p:ph type="title"/>
          </p:nvPr>
        </p:nvSpPr>
        <p:spPr>
          <a:xfrm>
            <a:off x="992650" y="1093800"/>
            <a:ext cx="41631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5556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igitální stopa</a:t>
            </a:r>
            <a:endParaRPr/>
          </a:p>
        </p:txBody>
      </p:sp>
      <p:sp>
        <p:nvSpPr>
          <p:cNvPr id="198" name="Google Shape;198;p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p5"/>
          <p:cNvSpPr txBox="1"/>
          <p:nvPr>
            <p:ph idx="1" type="body"/>
          </p:nvPr>
        </p:nvSpPr>
        <p:spPr>
          <a:xfrm>
            <a:off x="625625" y="1917500"/>
            <a:ext cx="8153400" cy="4279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rabicPeriod"/>
            </a:pPr>
            <a:r>
              <a:rPr b="1" lang="en-US"/>
              <a:t>Představte si:</a:t>
            </a:r>
            <a:r>
              <a:rPr lang="en-US"/>
              <a:t> Kdyby každé kliknutí online a v aplikacích představovalo jeden krok, jak daleko byste už došli? Porovnejte své výsledky ve dvojicích. 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55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Avenir"/>
              <a:buAutoNum type="arabicPeriod"/>
            </a:pPr>
            <a:r>
              <a:rPr lang="en-US"/>
              <a:t>Nyní si spočítejte svou digitální stopu: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https://ppiippaa.github.io/datapro-datafootprint</a:t>
            </a:r>
            <a:r>
              <a:rPr lang="en-US" u="sng">
                <a:solidFill>
                  <a:schemeClr val="hlink"/>
                </a:solidFill>
                <a:hlinkClick r:id="rId4"/>
              </a:rPr>
              <a:t>/cz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Odhadli byste své digitální riziko jako stejně vysoké, nebo nízké? </a:t>
            </a:r>
            <a:endParaRPr/>
          </a:p>
        </p:txBody>
      </p:sp>
      <p:pic>
        <p:nvPicPr>
          <p:cNvPr descr="foot footprint man icon vector. Isolated contour symbol illustration (von Getty Images)" id="201" name="Google Shape;20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64950" y="354825"/>
            <a:ext cx="2698624" cy="269862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02" name="Google Shape;202;p5" title="qr-code (1).png"/>
          <p:cNvPicPr preferRelativeResize="0"/>
          <p:nvPr/>
        </p:nvPicPr>
        <p:blipFill rotWithShape="1">
          <a:blip r:embed="rId6">
            <a:alphaModFix/>
          </a:blip>
          <a:srcRect b="3454" l="0" r="0" t="3445"/>
          <a:stretch/>
        </p:blipFill>
        <p:spPr>
          <a:xfrm>
            <a:off x="9064938" y="3630075"/>
            <a:ext cx="2356626" cy="219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"/>
          <p:cNvSpPr txBox="1"/>
          <p:nvPr>
            <p:ph type="title"/>
          </p:nvPr>
        </p:nvSpPr>
        <p:spPr>
          <a:xfrm>
            <a:off x="711900" y="570900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3"/>
          <p:cNvSpPr txBox="1"/>
          <p:nvPr>
            <p:ph idx="1" type="body"/>
          </p:nvPr>
        </p:nvSpPr>
        <p:spPr>
          <a:xfrm>
            <a:off x="711911" y="1584975"/>
            <a:ext cx="10161000" cy="436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64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AutoNum type="arabicPeriod"/>
            </a:pPr>
            <a:r>
              <a:rPr b="1" lang="en-US" sz="1600"/>
              <a:t>Chytrá zařízení, aplikace a cloudová úložiště: Co mají tyto pojmy společného? </a:t>
            </a:r>
            <a:endParaRPr sz="1600"/>
          </a:p>
          <a:p>
            <a:pPr indent="0" lvl="0" marL="957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b="1" i="1" lang="en-US" sz="1600"/>
              <a:t>→ </a:t>
            </a:r>
            <a:r>
              <a:rPr b="1" i="1" lang="en-US" sz="1600"/>
              <a:t>Služba je založena na vytváření personalizovaných datových profilů. </a:t>
            </a:r>
            <a:r>
              <a:rPr b="1" i="1" lang="en-US" sz="1600"/>
              <a:t> </a:t>
            </a:r>
            <a:br>
              <a:rPr lang="en-US" sz="1600"/>
            </a:br>
            <a:r>
              <a:rPr lang="en-US" sz="1600"/>
              <a:t>Společnosti analyzují a zpracovávají nejen vaše chování při klikání v aplikacích a na digitálních platformách, ale také způsob, jakým používáte chytrá zařízení. Osobní údaje, které jsme zkoumali v Kalkulátoru digitální stopy, pomáhají chytrým zařízením přesněji předvídat vaše chování a preference. Díky tomu vám mohou nabízet personalizované služby nebo produkty. Souhlasíte se zpracováním svých dat výměnou za pohodlí a jednodušší používání služeb. </a:t>
            </a:r>
            <a:br>
              <a:rPr lang="en-US" sz="1600"/>
            </a:br>
            <a:br>
              <a:rPr lang="en-US" sz="1600"/>
            </a:br>
            <a:r>
              <a:rPr lang="en-US" sz="1600"/>
              <a:t>Například: </a:t>
            </a:r>
            <a:endParaRPr sz="1600"/>
          </a:p>
          <a:p>
            <a:pPr indent="-346075" lvl="0" marL="4386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/>
              <a:t>Vaše chytré hodinky jsou propojené s kalendářem a upozorňují vás na nadcházející schůzky. </a:t>
            </a:r>
            <a:endParaRPr sz="1600"/>
          </a:p>
          <a:p>
            <a:pPr indent="-346075" lvl="0" marL="4386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/>
              <a:t>Jste přihlášeni ke svému účtu Google a účtům streamovacích služeb na chytré televizi. Chytrá televize synchronizuje vaše „To se mi líbí“ a videa, která jste sledovali na YouTube, a doporučuje vám filmy a videa, která by vás mohla zajímat. </a:t>
            </a:r>
            <a:endParaRPr sz="1600"/>
          </a:p>
          <a:p>
            <a:pPr indent="0" lvl="0" marL="95726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774"/>
              <a:buNone/>
            </a:pPr>
            <a:r>
              <a:rPr b="1" lang="en-US" sz="1600"/>
              <a:t>2. </a:t>
            </a:r>
            <a:r>
              <a:rPr b="1" lang="en-US" sz="1600"/>
              <a:t>Najděte ve třídě další příklady! </a:t>
            </a:r>
            <a:endParaRPr b="1" sz="1600"/>
          </a:p>
        </p:txBody>
      </p:sp>
      <p:pic>
        <p:nvPicPr>
          <p:cNvPr descr="Gemstone vector illustration, Isolated line style icon (von Getty Images)"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4125" y="0"/>
            <a:ext cx="1885199" cy="18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0" name="Google Shape;220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p4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2" name="Google Shape;222;p4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{2788470E-1CF1-4A9F-9A59-5BBEE25B5115}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3" name="Google Shape;223;p4"/>
          <p:cNvGraphicFramePr/>
          <p:nvPr/>
        </p:nvGraphicFramePr>
        <p:xfrm>
          <a:off x="625627" y="1585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{2788470E-1CF1-4A9F-9A59-5BBEE25B5115}</a:tableStyleId>
              </a:tblPr>
              <a:tblGrid>
                <a:gridCol w="3964300"/>
              </a:tblGrid>
              <a:tr h="501457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Individuální úkol: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Vyvíjíte aplikaci SmartTime pro chytré hodinky. Aby mohla aplikace poskytovat co nejrelevantnější doporučení a funkce, potřebuje své uživatele lépe poznat. Rozhodněte, jaká data od uživatelů chytrých hodinek k tomuto účelu potřebujete. 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4" name="Google Shape;224;p4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(IoT)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p4"/>
          <p:cNvGraphicFramePr/>
          <p:nvPr/>
        </p:nvGraphicFramePr>
        <p:xfrm>
          <a:off x="5335900" y="20376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{2788470E-1CF1-4A9F-9A59-5BBEE25B5115}</a:tableStyleId>
              </a:tblPr>
              <a:tblGrid>
                <a:gridCol w="2092225"/>
                <a:gridCol w="2092225"/>
                <a:gridCol w="2092225"/>
              </a:tblGrid>
              <a:tr h="47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/>
                        <a:t>Plánovaná funkce aplikace SmartTime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>
                          <a:solidFill>
                            <a:srgbClr val="000000"/>
                          </a:solidFill>
                        </a:rPr>
                        <a:t>Jaký typ dat je potřeba?</a:t>
                      </a:r>
                      <a:r>
                        <a:rPr lang="en-US" sz="1100">
                          <a:solidFill>
                            <a:srgbClr val="000000"/>
                          </a:solidFill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Jak jsou data získávána?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Předpověď počasí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000000"/>
                          </a:solidFill>
                        </a:rPr>
                        <a:t>Např. kde se s chytrými hodinkami nacházíme? → Poloha </a:t>
                      </a:r>
                      <a:endParaRPr i="1" sz="17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Např. přístup k údajům o poloze chytrých hodinek/GPS nebo zadání polohy uživatelem aplikace </a:t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Doporučení hudby </a:t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oprávnění k přístupu k hudebním aplikacím, hudební preference, které aplikace používáme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synchronizace s hudebními aplikacemi (Spotify, SoundCloud nebo iTunes), historie vyhledávání v prohlížeči, hudební odkazy sdílené v chatech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1041424d1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2" name="Google Shape;232;g3f1041424d1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g3f1041424d1_0_1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4" name="Google Shape;234;g3f1041424d1_0_1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{2788470E-1CF1-4A9F-9A59-5BBEE25B5115}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5" name="Google Shape;235;g3f1041424d1_0_1"/>
          <p:cNvGraphicFramePr/>
          <p:nvPr/>
        </p:nvGraphicFramePr>
        <p:xfrm>
          <a:off x="551502" y="19636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{2788470E-1CF1-4A9F-9A59-5BBEE25B5115}</a:tableStyleId>
              </a:tblPr>
              <a:tblGrid>
                <a:gridCol w="11089000"/>
              </a:tblGrid>
              <a:tr h="3883475">
                <a:tc>
                  <a:txBody>
                    <a:bodyPr/>
                    <a:lstStyle/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Diskutujte se spolužákem vedle vás: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Kolik toho o vás aplikace SmartTime ví, pokud používáte všechny její funkce?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Vytvořte „záznam o příteli“ s informacemi, které jste zjistili.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28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None/>
                      </a:pPr>
                      <a:r>
                        <a:t/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1016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2. 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Společná diskuze ve třídě: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-"/>
                      </a:pP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Jaká rizika mohou vzniknout, pokud propojíte další aplikace nebo sdílíte velké množství osobních údajů?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6" name="Google Shape;236;g3f1041424d1_0_1"/>
          <p:cNvSpPr txBox="1"/>
          <p:nvPr>
            <p:ph type="title"/>
          </p:nvPr>
        </p:nvSpPr>
        <p:spPr>
          <a:xfrm>
            <a:off x="625625" y="206350"/>
            <a:ext cx="109869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Reflexe: Datová propojení v Internetu věcí </a:t>
            </a:r>
            <a:endParaRPr/>
          </a:p>
        </p:txBody>
      </p:sp>
      <p:pic>
        <p:nvPicPr>
          <p:cNvPr descr="CV Icon (von Getty Images)" id="237" name="Google Shape;237;g3f1041424d1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39127" y="482622"/>
            <a:ext cx="1856512" cy="185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1041424d1_0_16"/>
          <p:cNvSpPr/>
          <p:nvPr/>
        </p:nvSpPr>
        <p:spPr>
          <a:xfrm>
            <a:off x="1523588" y="558352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f1041424d1_0_16"/>
          <p:cNvSpPr txBox="1"/>
          <p:nvPr>
            <p:ph type="title"/>
          </p:nvPr>
        </p:nvSpPr>
        <p:spPr>
          <a:xfrm>
            <a:off x="657700" y="31952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f1041424d1_0_16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6" name="Google Shape;246;g3f1041424d1_0_16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7" name="Google Shape;247;g3f1041424d1_0_16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f1041424d1_0_16"/>
          <p:cNvSpPr txBox="1"/>
          <p:nvPr/>
        </p:nvSpPr>
        <p:spPr>
          <a:xfrm>
            <a:off x="6199825" y="1666500"/>
            <a:ext cx="5695800" cy="43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Personalizované datové profily o vás nevytvářejí pouze aplikace: chytrá zařízení také shromažďují, ukládají a zpracovávají data prostřednictvím aplikací, jako je SmartTime. </a:t>
            </a:r>
            <a:endParaRPr b="0" i="1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Kromě kamer a mikrofonů mají chytrá zařízení obvykle i další senzory – například senzory v chytrých hodinkách, které měří váš srdeční tep – díky nimž mohou vytvářet ještě přesnější profily o vás. </a:t>
            </a:r>
            <a:endParaRPr b="0"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-"/>
            </a:pPr>
            <a:r>
              <a:rPr lang="en-US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Představte si, že žijete v chytré domácnosti – jaký datový profil by o vás mohl být vytvořen?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499d21f5b2_0_51"/>
          <p:cNvSpPr/>
          <p:nvPr/>
        </p:nvSpPr>
        <p:spPr>
          <a:xfrm>
            <a:off x="6200275" y="4789725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499d21f5b2_0_51"/>
          <p:cNvSpPr txBox="1"/>
          <p:nvPr>
            <p:ph type="title"/>
          </p:nvPr>
        </p:nvSpPr>
        <p:spPr>
          <a:xfrm>
            <a:off x="625625" y="41932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499d21f5b2_0_5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7" name="Google Shape;257;g3499d21f5b2_0_5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g3499d21f5b2_0_51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Vaše chytrá domácnost byla napadena hackery a už se neotevře!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Použijte svého avatara k nalezení chytrých zařízení, vyřešte hádanky a upravte nastavení soukromí, abyste chytrou domácnost odemkli.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Během hry můžete získávat body buď za ochranu svého soukromí, nebo za pohodlí ve své chytré domácnosti.</a:t>
            </a:r>
            <a:endParaRPr/>
          </a:p>
          <a:p>
            <a:pPr indent="0" lvl="0" marL="1143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0" lvl="0" marL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9" name="Google Shape;259;g3499d21f5b2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7950" y="1924800"/>
            <a:ext cx="5837850" cy="34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0" y="45720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6" name="Google Shape;266;p1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1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68" name="Google Shape;268;p13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3"/>
          <p:cNvSpPr txBox="1"/>
          <p:nvPr/>
        </p:nvSpPr>
        <p:spPr>
          <a:xfrm>
            <a:off x="625627" y="710725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/>
              <a:t>Závěr </a:t>
            </a:r>
            <a:endParaRPr b="1" sz="3200">
              <a:solidFill>
                <a:srgbClr val="000000"/>
              </a:solidFill>
            </a:endParaRPr>
          </a:p>
        </p:txBody>
      </p:sp>
      <p:sp>
        <p:nvSpPr>
          <p:cNvPr id="270" name="Google Shape;270;p13"/>
          <p:cNvSpPr txBox="1"/>
          <p:nvPr/>
        </p:nvSpPr>
        <p:spPr>
          <a:xfrm>
            <a:off x="625625" y="16984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(společná diskuze)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Jaká rizika spojená s chytrými zařízeními jsem si dříve neuvědomoval/a?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 mě překvapilo?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0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Která oprávnění k datům bych chtěl/a upravit u svých aplikací nebo chytrých zařízení doma? </a:t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