
<file path=[Content_Types].xml><?xml version="1.0" encoding="utf-8"?>
<Types xmlns="http://schemas.openxmlformats.org/package/2006/content-types">
  <Default ContentType="image/jpeg" Extension="jpg"/>
  <Default ContentType="image/gif" Extension="gif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y="6858000" cx="12192000"/>
  <p:notesSz cx="7102475" cy="10233025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7" roundtripDataSignature="AMtx7miGSnEz6JPRqOBwJ/RCL+27m6BxJ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4EB05F7A-4359-4CB2-BE40-63D2D977CFA0}">
  <a:tblStyle styleId="{4EB05F7A-4359-4CB2-BE40-63D2D977CFA0}" styleName="Table_0">
    <a:wholeTbl>
      <a:tcTxStyle b="off" i="off">
        <a:font>
          <a:latin typeface="Arial"/>
          <a:ea typeface="Arial"/>
          <a:cs typeface="Arial"/>
        </a:font>
        <a:srgbClr val="000000"/>
      </a:tcTx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customschemas.google.com/relationships/presentationmetadata" Target="metadata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3077739" cy="513428"/>
          </a:xfrm>
          <a:prstGeom prst="rect">
            <a:avLst/>
          </a:prstGeom>
          <a:noFill/>
          <a:ln>
            <a:noFill/>
          </a:ln>
        </p:spPr>
        <p:txBody>
          <a:bodyPr anchorCtr="0" anchor="t" bIns="49500" lIns="99025" spcFirstLastPara="1" rIns="99025" wrap="square" tIns="495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4023092" y="0"/>
            <a:ext cx="3077739" cy="513428"/>
          </a:xfrm>
          <a:prstGeom prst="rect">
            <a:avLst/>
          </a:prstGeom>
          <a:noFill/>
          <a:ln>
            <a:noFill/>
          </a:ln>
        </p:spPr>
        <p:txBody>
          <a:bodyPr anchorCtr="0" anchor="t" bIns="49500" lIns="99025" spcFirstLastPara="1" rIns="99025" wrap="square" tIns="495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482600" y="1279525"/>
            <a:ext cx="6137275" cy="34528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710248" y="4924643"/>
            <a:ext cx="5681980" cy="4029254"/>
          </a:xfrm>
          <a:prstGeom prst="rect">
            <a:avLst/>
          </a:prstGeom>
          <a:noFill/>
          <a:ln>
            <a:noFill/>
          </a:ln>
        </p:spPr>
        <p:txBody>
          <a:bodyPr anchorCtr="0" anchor="t" bIns="49500" lIns="99025" spcFirstLastPara="1" rIns="99025" wrap="square" tIns="495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9719598"/>
            <a:ext cx="3077739" cy="513427"/>
          </a:xfrm>
          <a:prstGeom prst="rect">
            <a:avLst/>
          </a:prstGeom>
          <a:noFill/>
          <a:ln>
            <a:noFill/>
          </a:ln>
        </p:spPr>
        <p:txBody>
          <a:bodyPr anchorCtr="0" anchor="b" bIns="49500" lIns="99025" spcFirstLastPara="1" rIns="99025" wrap="square" tIns="495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4023092" y="9719598"/>
            <a:ext cx="3077739" cy="513427"/>
          </a:xfrm>
          <a:prstGeom prst="rect">
            <a:avLst/>
          </a:prstGeom>
          <a:noFill/>
          <a:ln>
            <a:noFill/>
          </a:ln>
        </p:spPr>
        <p:txBody>
          <a:bodyPr anchorCtr="0" anchor="b" bIns="49500" lIns="99025" spcFirstLastPara="1" rIns="99025" wrap="square" tIns="495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b="0" i="0" lang="en-US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3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datapro.education/wp-content/uploads/2026/04/DataPro_CZ_Curriculum.pdf" TargetMode="Externa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datapro.education/datapro-webgames/" TargetMode="External"/><Relationship Id="rId3" Type="http://schemas.openxmlformats.org/officeDocument/2006/relationships/hyperlink" Target="https://www.datapro.education/datapro-webgames/" TargetMode="Externa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datapro.education/datapro-webgames/" TargetMode="Externa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datapro.education/datapro-webgames/" TargetMode="Externa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datapro.education/datapro-webgames/" TargetMode="Externa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:notes"/>
          <p:cNvSpPr txBox="1"/>
          <p:nvPr>
            <p:ph idx="1" type="body"/>
          </p:nvPr>
        </p:nvSpPr>
        <p:spPr>
          <a:xfrm>
            <a:off x="710248" y="4924643"/>
            <a:ext cx="5681980" cy="4029254"/>
          </a:xfrm>
          <a:prstGeom prst="rect">
            <a:avLst/>
          </a:prstGeom>
          <a:noFill/>
          <a:ln>
            <a:noFill/>
          </a:ln>
        </p:spPr>
        <p:txBody>
          <a:bodyPr anchorCtr="0" anchor="t" bIns="49500" lIns="99025" spcFirstLastPara="1" rIns="99025" wrap="square" tIns="495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/>
              <a:t>Témata probíraná v této výukové jednotce vycházejí z kurikula DataPro (</a:t>
            </a:r>
            <a:r>
              <a:rPr lang="en-US" u="sng">
                <a:solidFill>
                  <a:schemeClr val="hlink"/>
                </a:solidFill>
                <a:hlinkClick r:id="rId2"/>
              </a:rPr>
              <a:t>https://www.datapro.education/wp-content/uploads/2026/04/DataPro_CZ_Curriculum.pdf)</a:t>
            </a:r>
            <a:r>
              <a:rPr lang="en-US"/>
              <a:t> a vztahují se k tematické skupině „Soukromí jako lidské právo“, konkrétně k následujícím kompetencím: </a:t>
            </a:r>
            <a:endParaRPr/>
          </a:p>
          <a:p>
            <a:pPr indent="0" lvl="1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/>
              <a:t>- B.3 </a:t>
            </a:r>
            <a:r>
              <a:rPr lang="en-US"/>
              <a:t>Znalost práv na ochranu osobních údajů (GDPR) </a:t>
            </a:r>
            <a:endParaRPr/>
          </a:p>
          <a:p>
            <a: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/>
              <a:t>- </a:t>
            </a:r>
            <a:r>
              <a:rPr lang="en-US"/>
              <a:t>Posouzení rizik pro soukromí jednotlivců </a:t>
            </a:r>
            <a:endParaRPr/>
          </a:p>
        </p:txBody>
      </p:sp>
      <p:sp>
        <p:nvSpPr>
          <p:cNvPr id="157" name="Google Shape;157;p1:notes"/>
          <p:cNvSpPr/>
          <p:nvPr>
            <p:ph idx="2" type="sldImg"/>
          </p:nvPr>
        </p:nvSpPr>
        <p:spPr>
          <a:xfrm>
            <a:off x="482600" y="1279525"/>
            <a:ext cx="6137275" cy="34528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:notes"/>
          <p:cNvSpPr/>
          <p:nvPr>
            <p:ph idx="2" type="sldImg"/>
          </p:nvPr>
        </p:nvSpPr>
        <p:spPr>
          <a:xfrm>
            <a:off x="482600" y="1279525"/>
            <a:ext cx="6137275" cy="34528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1" name="Google Shape;171;p2:notes"/>
          <p:cNvSpPr txBox="1"/>
          <p:nvPr>
            <p:ph idx="1" type="body"/>
          </p:nvPr>
        </p:nvSpPr>
        <p:spPr>
          <a:xfrm>
            <a:off x="710248" y="4924643"/>
            <a:ext cx="5681980" cy="4029254"/>
          </a:xfrm>
          <a:prstGeom prst="rect">
            <a:avLst/>
          </a:prstGeom>
          <a:noFill/>
          <a:ln>
            <a:noFill/>
          </a:ln>
        </p:spPr>
        <p:txBody>
          <a:bodyPr anchorCtr="0" anchor="t" bIns="49500" lIns="99025" spcFirstLastPara="1" rIns="99025" wrap="square" tIns="495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2" name="Google Shape;172;p2:notes"/>
          <p:cNvSpPr txBox="1"/>
          <p:nvPr>
            <p:ph idx="12" type="sldNum"/>
          </p:nvPr>
        </p:nvSpPr>
        <p:spPr>
          <a:xfrm>
            <a:off x="4023092" y="9719598"/>
            <a:ext cx="3077739" cy="513427"/>
          </a:xfrm>
          <a:prstGeom prst="rect">
            <a:avLst/>
          </a:prstGeom>
          <a:noFill/>
          <a:ln>
            <a:noFill/>
          </a:ln>
        </p:spPr>
        <p:txBody>
          <a:bodyPr anchorCtr="0" anchor="b" bIns="49500" lIns="99025" spcFirstLastPara="1" rIns="99025" wrap="square" tIns="495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6:notes"/>
          <p:cNvSpPr/>
          <p:nvPr>
            <p:ph idx="2" type="sldImg"/>
          </p:nvPr>
        </p:nvSpPr>
        <p:spPr>
          <a:xfrm>
            <a:off x="482600" y="1279525"/>
            <a:ext cx="6137275" cy="34528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2" name="Google Shape;182;p6:notes"/>
          <p:cNvSpPr txBox="1"/>
          <p:nvPr>
            <p:ph idx="1" type="body"/>
          </p:nvPr>
        </p:nvSpPr>
        <p:spPr>
          <a:xfrm>
            <a:off x="710248" y="4924643"/>
            <a:ext cx="5681980" cy="4029254"/>
          </a:xfrm>
          <a:prstGeom prst="rect">
            <a:avLst/>
          </a:prstGeom>
          <a:noFill/>
          <a:ln>
            <a:noFill/>
          </a:ln>
        </p:spPr>
        <p:txBody>
          <a:bodyPr anchorCtr="0" anchor="t" bIns="49500" lIns="99025" spcFirstLastPara="1" rIns="99025" wrap="square" tIns="495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V závislosti na úrovni znalostí a dovedností třídy a na tom, zda je výuková jednotka vyučována jako jedna nebo dvě vyučovací hodiny, lze procvičovací fáze vynechat.</a:t>
            </a:r>
            <a:endParaRPr/>
          </a:p>
        </p:txBody>
      </p:sp>
      <p:sp>
        <p:nvSpPr>
          <p:cNvPr id="183" name="Google Shape;183;p6:notes"/>
          <p:cNvSpPr txBox="1"/>
          <p:nvPr>
            <p:ph idx="12" type="sldNum"/>
          </p:nvPr>
        </p:nvSpPr>
        <p:spPr>
          <a:xfrm>
            <a:off x="4023092" y="9719598"/>
            <a:ext cx="3077739" cy="513427"/>
          </a:xfrm>
          <a:prstGeom prst="rect">
            <a:avLst/>
          </a:prstGeom>
          <a:noFill/>
          <a:ln>
            <a:noFill/>
          </a:ln>
        </p:spPr>
        <p:txBody>
          <a:bodyPr anchorCtr="0" anchor="b" bIns="49500" lIns="99025" spcFirstLastPara="1" rIns="99025" wrap="square" tIns="495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-US" sz="1300"/>
              <a:t>‹#›</a:t>
            </a:fld>
            <a:endParaRPr sz="13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3ee46e6f318_0_1:notes"/>
          <p:cNvSpPr/>
          <p:nvPr>
            <p:ph idx="2" type="sldImg"/>
          </p:nvPr>
        </p:nvSpPr>
        <p:spPr>
          <a:xfrm>
            <a:off x="482600" y="1279525"/>
            <a:ext cx="6137275" cy="34528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3" name="Google Shape;193;g3ee46e6f318_0_1:notes"/>
          <p:cNvSpPr txBox="1"/>
          <p:nvPr>
            <p:ph idx="1" type="body"/>
          </p:nvPr>
        </p:nvSpPr>
        <p:spPr>
          <a:xfrm>
            <a:off x="710248" y="4924643"/>
            <a:ext cx="5682000" cy="402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9500" lIns="99025" spcFirstLastPara="1" rIns="99025" wrap="square" tIns="495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Úvod do tématu Internetu věcí (IoT) se zaměřením na ochranu dat a online soukromí.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Kategorizace typů dat podle GDPR jako příprava na hru Smart Home Challenge — toto téma je obsaženo v kvízu o chytrých zařízeních (viz Průvodce hrou!).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Doporučuje se toto téma projednat v rámci společné diskuze celé třídy a rozlišit mezi obecnými údaji (informace o počasí, zprávy, …)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4" name="Google Shape;194;g3ee46e6f318_0_1:notes"/>
          <p:cNvSpPr txBox="1"/>
          <p:nvPr>
            <p:ph idx="12" type="sldNum"/>
          </p:nvPr>
        </p:nvSpPr>
        <p:spPr>
          <a:xfrm>
            <a:off x="4023092" y="9719598"/>
            <a:ext cx="3077700" cy="513300"/>
          </a:xfrm>
          <a:prstGeom prst="rect">
            <a:avLst/>
          </a:prstGeom>
          <a:noFill/>
          <a:ln>
            <a:noFill/>
          </a:ln>
        </p:spPr>
        <p:txBody>
          <a:bodyPr anchorCtr="0" anchor="b" bIns="49500" lIns="99025" spcFirstLastPara="1" rIns="99025" wrap="square" tIns="495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3:notes"/>
          <p:cNvSpPr/>
          <p:nvPr>
            <p:ph idx="2" type="sldImg"/>
          </p:nvPr>
        </p:nvSpPr>
        <p:spPr>
          <a:xfrm>
            <a:off x="482600" y="1279525"/>
            <a:ext cx="6137275" cy="34528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5" name="Google Shape;205;p3:notes"/>
          <p:cNvSpPr txBox="1"/>
          <p:nvPr>
            <p:ph idx="1" type="body"/>
          </p:nvPr>
        </p:nvSpPr>
        <p:spPr>
          <a:xfrm>
            <a:off x="710248" y="4924643"/>
            <a:ext cx="5682000" cy="402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9500" lIns="99025" spcFirstLastPara="1" rIns="99025" wrap="square" tIns="49500">
            <a:noAutofit/>
          </a:bodyPr>
          <a:lstStyle/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AutoNum type="arabicPeriod"/>
            </a:pPr>
            <a:r>
              <a:rPr b="1" lang="en-US" sz="1100"/>
              <a:t>Individuální úkol: Jak a jaké typy (osobních) údajů jsou shromažďovány?</a:t>
            </a:r>
            <a:endParaRPr b="1"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b="1" lang="en-US" sz="1100"/>
              <a:t>Společná diskuze ve třídě</a:t>
            </a:r>
            <a:endParaRPr b="1" sz="11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100"/>
              <a:t>Příklad schématu na tabuli:</a:t>
            </a:r>
            <a:endParaRPr b="1" sz="11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100"/>
              <a:t>[ Chytré hodinky ]</a:t>
            </a:r>
            <a:br>
              <a:rPr b="1" lang="en-US" sz="1100"/>
            </a:br>
            <a:r>
              <a:rPr lang="en-US" sz="1100"/>
              <a:t>↓ shromažďují data (počet kroků, srdeční tep, čas)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/>
              <a:t>↓ Bluetooth / internet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100"/>
              <a:t>[ Chytrý telefon ]</a:t>
            </a:r>
            <a:endParaRPr b="1" sz="11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/>
              <a:t>↓ ukládá / předává data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/>
              <a:t>↓ internet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100"/>
              <a:t>[ Cloud ]</a:t>
            </a:r>
            <a:endParaRPr b="1" sz="11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/>
              <a:t>↓ ukládá velké množství dat</a:t>
            </a:r>
            <a:br>
              <a:rPr lang="en-US" sz="1100"/>
            </a:br>
            <a:r>
              <a:rPr lang="en-US" sz="1100"/>
              <a:t>↓ propojuje různá zařízení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/>
              <a:t>↓ přístup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100"/>
              <a:t>[ Aplikace ]</a:t>
            </a:r>
            <a:br>
              <a:rPr b="1" lang="en-US" sz="1100"/>
            </a:br>
            <a:r>
              <a:rPr lang="en-US" sz="1100"/>
              <a:t>↓ zobrazuje výsledky</a:t>
            </a:r>
            <a:br>
              <a:rPr lang="en-US" sz="1100"/>
            </a:br>
            <a:r>
              <a:rPr lang="en-US" sz="1100"/>
              <a:t>↓ analyzuje data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/>
              <a:t>↓ možné sdílení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100"/>
              <a:t>[ Další služby / společnosti ]</a:t>
            </a:r>
            <a:endParaRPr b="1" sz="1100"/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206" name="Google Shape;206;p3:notes"/>
          <p:cNvSpPr txBox="1"/>
          <p:nvPr>
            <p:ph idx="12" type="sldNum"/>
          </p:nvPr>
        </p:nvSpPr>
        <p:spPr>
          <a:xfrm>
            <a:off x="4023092" y="9719598"/>
            <a:ext cx="3077700" cy="513300"/>
          </a:xfrm>
          <a:prstGeom prst="rect">
            <a:avLst/>
          </a:prstGeom>
          <a:noFill/>
          <a:ln>
            <a:noFill/>
          </a:ln>
        </p:spPr>
        <p:txBody>
          <a:bodyPr anchorCtr="0" anchor="b" bIns="49500" lIns="99025" spcFirstLastPara="1" rIns="99025" wrap="square" tIns="495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4:notes"/>
          <p:cNvSpPr/>
          <p:nvPr>
            <p:ph idx="2" type="sldImg"/>
          </p:nvPr>
        </p:nvSpPr>
        <p:spPr>
          <a:xfrm>
            <a:off x="482600" y="1279525"/>
            <a:ext cx="6137275" cy="34528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7" name="Google Shape;217;p4:notes"/>
          <p:cNvSpPr txBox="1"/>
          <p:nvPr>
            <p:ph idx="1" type="body"/>
          </p:nvPr>
        </p:nvSpPr>
        <p:spPr>
          <a:xfrm>
            <a:off x="710248" y="4924643"/>
            <a:ext cx="5682000" cy="402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9500" lIns="99025" spcFirstLastPara="1" rIns="99025" wrap="square" tIns="495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/>
              <a:t>Pracovní list „DataPro Web Games“, Aktivita 3: Datová propojení v Internetu věcí (pracovní list)</a:t>
            </a:r>
            <a:r>
              <a:rPr b="1" lang="en-US" sz="1100"/>
              <a:t> </a:t>
            </a:r>
            <a:r>
              <a:rPr lang="en-US" sz="1100"/>
              <a:t>dostupné na našich webových stránkách</a:t>
            </a:r>
            <a:r>
              <a:rPr lang="en-US" sz="1100">
                <a:uFill>
                  <a:noFill/>
                </a:uFill>
                <a:hlinkClick r:id="rId2"/>
              </a:rPr>
              <a:t> </a:t>
            </a:r>
            <a:r>
              <a:rPr lang="en-US" sz="1100" u="sng">
                <a:solidFill>
                  <a:schemeClr val="hlink"/>
                </a:solidFill>
                <a:hlinkClick r:id="rId3"/>
              </a:rPr>
              <a:t>https://www.datapro.education/datapro-webgames/</a:t>
            </a:r>
            <a:r>
              <a:rPr lang="en-US" sz="1100"/>
              <a:t> v části „Výukové materiály pro třídu“.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100"/>
              <a:t>Poznámka pro učitele:</a:t>
            </a:r>
            <a:r>
              <a:rPr lang="en-US" sz="1100"/>
              <a:t> V závislosti na velikosti třídy a časových možnostech lze také přejít přímo k webové hře.</a:t>
            </a:r>
            <a:endParaRPr sz="1100"/>
          </a:p>
          <a:p>
            <a:pPr indent="0" lvl="0" marL="0" rtl="0" algn="l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18" name="Google Shape;218;p4:notes"/>
          <p:cNvSpPr txBox="1"/>
          <p:nvPr>
            <p:ph idx="12" type="sldNum"/>
          </p:nvPr>
        </p:nvSpPr>
        <p:spPr>
          <a:xfrm>
            <a:off x="4023092" y="9719598"/>
            <a:ext cx="3077700" cy="513300"/>
          </a:xfrm>
          <a:prstGeom prst="rect">
            <a:avLst/>
          </a:prstGeom>
          <a:noFill/>
          <a:ln>
            <a:noFill/>
          </a:ln>
        </p:spPr>
        <p:txBody>
          <a:bodyPr anchorCtr="0" anchor="b" bIns="49500" lIns="99025" spcFirstLastPara="1" rIns="99025" wrap="square" tIns="495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5:notes"/>
          <p:cNvSpPr/>
          <p:nvPr>
            <p:ph idx="2" type="sldImg"/>
          </p:nvPr>
        </p:nvSpPr>
        <p:spPr>
          <a:xfrm>
            <a:off x="482600" y="1279525"/>
            <a:ext cx="6137275" cy="34528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9" name="Google Shape;229;p5:notes"/>
          <p:cNvSpPr txBox="1"/>
          <p:nvPr>
            <p:ph idx="1" type="body"/>
          </p:nvPr>
        </p:nvSpPr>
        <p:spPr>
          <a:xfrm>
            <a:off x="710248" y="4924643"/>
            <a:ext cx="5682000" cy="402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9500" lIns="99025" spcFirstLastPara="1" rIns="99025" wrap="square" tIns="49500">
            <a:noAutofit/>
          </a:bodyPr>
          <a:lstStyle/>
          <a:p>
            <a:pPr indent="-304800" lvl="0" marL="4572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b="1" lang="en-US"/>
              <a:t>Sdílejte své poznatky z individuální práce na úkolu 3 z pracovního listu „DataPro Web Games“ s názvem „Datová propojení v Internetu věcí“ (pracovní list), který je dostupný na našich webových stránkách: </a:t>
            </a:r>
            <a:r>
              <a:rPr b="1" lang="en-US" u="sng">
                <a:solidFill>
                  <a:schemeClr val="hlink"/>
                </a:solidFill>
                <a:hlinkClick r:id="rId2"/>
              </a:rPr>
              <a:t>https://www.datapro.education/datapro-webgames/</a:t>
            </a:r>
            <a:r>
              <a:rPr b="1" lang="en-US"/>
              <a:t>.</a:t>
            </a:r>
            <a:endParaRPr/>
          </a:p>
          <a:p>
            <a:pPr indent="-304800" lvl="0" marL="4572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en-US"/>
              <a:t>Studenti by nyní měli propojit praktické fungování datových propojení s článkem 9 GDPR, kterému se věnovali na začátku této výukové jednotky. Je třeba kriticky posoudit nezbytnost shromažďování obzvláště důvěrných údajů, jako jsou například zdravotní údaje (např. tep, srdeční frekvence, údaje o spánku, hmotnost atd.). Přínosy dané služby (zlepšení sportovního výkonu nebo zdraví, sledování osobních cílů, organizace a strukturování každodenního života apod.) by měly být zváženy ve vztahu k možným rizikům (únik dat, krádež údajů, zneužití třetími stranami, neoprávněný prodej třetím stranám atd.). </a:t>
            </a:r>
            <a:endParaRPr/>
          </a:p>
        </p:txBody>
      </p:sp>
      <p:sp>
        <p:nvSpPr>
          <p:cNvPr id="230" name="Google Shape;230;p5:notes"/>
          <p:cNvSpPr txBox="1"/>
          <p:nvPr>
            <p:ph idx="12" type="sldNum"/>
          </p:nvPr>
        </p:nvSpPr>
        <p:spPr>
          <a:xfrm>
            <a:off x="4023092" y="9719598"/>
            <a:ext cx="3077700" cy="513300"/>
          </a:xfrm>
          <a:prstGeom prst="rect">
            <a:avLst/>
          </a:prstGeom>
          <a:noFill/>
          <a:ln>
            <a:noFill/>
          </a:ln>
        </p:spPr>
        <p:txBody>
          <a:bodyPr anchorCtr="0" anchor="b" bIns="49500" lIns="99025" spcFirstLastPara="1" rIns="99025" wrap="square" tIns="495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7:notes"/>
          <p:cNvSpPr/>
          <p:nvPr>
            <p:ph idx="2" type="sldImg"/>
          </p:nvPr>
        </p:nvSpPr>
        <p:spPr>
          <a:xfrm>
            <a:off x="482600" y="1279525"/>
            <a:ext cx="6137275" cy="34528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1" name="Google Shape;241;p7:notes"/>
          <p:cNvSpPr txBox="1"/>
          <p:nvPr>
            <p:ph idx="1" type="body"/>
          </p:nvPr>
        </p:nvSpPr>
        <p:spPr>
          <a:xfrm>
            <a:off x="710248" y="4924644"/>
            <a:ext cx="5682000" cy="402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9500" lIns="99025" spcFirstLastPara="1" rIns="99025" wrap="square" tIns="495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rPr b="1" lang="en-US" sz="1100"/>
              <a:t>Úvod do webové hry</a:t>
            </a:r>
            <a:endParaRPr b="1" sz="11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rPr lang="en-US" sz="1100"/>
              <a:t>Studenti by měli využít znalosti získané během skupinové práce a aplikovat je na nové téma (chytrá zařízení).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100"/>
              <a:buNone/>
            </a:pPr>
            <a:r>
              <a:rPr b="1" lang="en-US" sz="1100"/>
              <a:t>Poznámka pro učitele:</a:t>
            </a:r>
            <a:r>
              <a:rPr lang="en-US" sz="1100"/>
              <a:t> Před použitím hry ve třídě si prosím přečtěte Průvodce hrou a v případě potřeby ověřte technickou kompatibilitu se školními notebooky/tablety (např. omezení nastavená administrátorem, problémy se šířkou pásma školní Wi-Fi). </a:t>
            </a:r>
            <a:r>
              <a:rPr lang="en-US"/>
              <a:t>Dostupné na: </a:t>
            </a:r>
            <a:r>
              <a:rPr i="1" lang="en-US"/>
              <a:t> </a:t>
            </a:r>
            <a:r>
              <a:rPr i="1" lang="en-US" u="sng">
                <a:solidFill>
                  <a:schemeClr val="hlink"/>
                </a:solidFill>
                <a:hlinkClick r:id="rId2"/>
              </a:rPr>
              <a:t>https://www.datapro.education/datapro-webgames/</a:t>
            </a:r>
            <a:endParaRPr i="1" sz="1100"/>
          </a:p>
        </p:txBody>
      </p:sp>
      <p:sp>
        <p:nvSpPr>
          <p:cNvPr id="242" name="Google Shape;242;p7:notes"/>
          <p:cNvSpPr txBox="1"/>
          <p:nvPr>
            <p:ph idx="12" type="sldNum"/>
          </p:nvPr>
        </p:nvSpPr>
        <p:spPr>
          <a:xfrm>
            <a:off x="4023092" y="9719598"/>
            <a:ext cx="3077700" cy="513300"/>
          </a:xfrm>
          <a:prstGeom prst="rect">
            <a:avLst/>
          </a:prstGeom>
          <a:noFill/>
          <a:ln>
            <a:noFill/>
          </a:ln>
        </p:spPr>
        <p:txBody>
          <a:bodyPr anchorCtr="0" anchor="b" bIns="49500" lIns="99025" spcFirstLastPara="1" rIns="99025" wrap="square" tIns="495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8:notes"/>
          <p:cNvSpPr/>
          <p:nvPr>
            <p:ph idx="2" type="sldImg"/>
          </p:nvPr>
        </p:nvSpPr>
        <p:spPr>
          <a:xfrm>
            <a:off x="482600" y="1279525"/>
            <a:ext cx="6137275" cy="34528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2" name="Google Shape;252;p8:notes"/>
          <p:cNvSpPr txBox="1"/>
          <p:nvPr>
            <p:ph idx="1" type="body"/>
          </p:nvPr>
        </p:nvSpPr>
        <p:spPr>
          <a:xfrm>
            <a:off x="710248" y="4924644"/>
            <a:ext cx="5681980" cy="4029421"/>
          </a:xfrm>
          <a:prstGeom prst="rect">
            <a:avLst/>
          </a:prstGeom>
          <a:noFill/>
          <a:ln>
            <a:noFill/>
          </a:ln>
        </p:spPr>
        <p:txBody>
          <a:bodyPr anchorCtr="0" anchor="t" bIns="49500" lIns="99025" spcFirstLastPara="1" rIns="99025" wrap="square" tIns="495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100"/>
              <a:t>Poznámka pro učitele:</a:t>
            </a:r>
            <a:r>
              <a:rPr lang="en-US" sz="1100"/>
              <a:t> Před použitím hry ve třídě si prosím přečtěte Průvodce hrou a v případě potřeby ověřte technickou kompatibilitu se školními notebooky/tablety (např. omezení nastavená administrátorem, problémy se šířkou pásma školní Wi-Fi). </a:t>
            </a:r>
            <a:r>
              <a:rPr lang="en-US"/>
              <a:t>Dostupné na: </a:t>
            </a:r>
            <a:r>
              <a:rPr i="1" lang="en-US"/>
              <a:t> </a:t>
            </a:r>
            <a:r>
              <a:rPr i="1" lang="en-US" u="sng">
                <a:solidFill>
                  <a:schemeClr val="hlink"/>
                </a:solidFill>
                <a:hlinkClick r:id="rId2"/>
              </a:rPr>
              <a:t>https://www.datapro.education/datapro-webgames/</a:t>
            </a:r>
            <a:endParaRPr b="1" i="1"/>
          </a:p>
        </p:txBody>
      </p:sp>
      <p:sp>
        <p:nvSpPr>
          <p:cNvPr id="253" name="Google Shape;253;p8:notes"/>
          <p:cNvSpPr txBox="1"/>
          <p:nvPr>
            <p:ph idx="12" type="sldNum"/>
          </p:nvPr>
        </p:nvSpPr>
        <p:spPr>
          <a:xfrm>
            <a:off x="4023092" y="9719598"/>
            <a:ext cx="3077739" cy="513330"/>
          </a:xfrm>
          <a:prstGeom prst="rect">
            <a:avLst/>
          </a:prstGeom>
          <a:noFill/>
          <a:ln>
            <a:noFill/>
          </a:ln>
        </p:spPr>
        <p:txBody>
          <a:bodyPr anchorCtr="0" anchor="b" bIns="49500" lIns="99025" spcFirstLastPara="1" rIns="99025" wrap="square" tIns="495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9:notes"/>
          <p:cNvSpPr/>
          <p:nvPr>
            <p:ph idx="2" type="sldImg"/>
          </p:nvPr>
        </p:nvSpPr>
        <p:spPr>
          <a:xfrm>
            <a:off x="482600" y="1279525"/>
            <a:ext cx="6137275" cy="34528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3" name="Google Shape;263;p9:notes"/>
          <p:cNvSpPr txBox="1"/>
          <p:nvPr>
            <p:ph idx="1" type="body"/>
          </p:nvPr>
        </p:nvSpPr>
        <p:spPr>
          <a:xfrm>
            <a:off x="710248" y="4924644"/>
            <a:ext cx="5681980" cy="4029421"/>
          </a:xfrm>
          <a:prstGeom prst="rect">
            <a:avLst/>
          </a:prstGeom>
          <a:noFill/>
          <a:ln>
            <a:noFill/>
          </a:ln>
        </p:spPr>
        <p:txBody>
          <a:bodyPr anchorCtr="0" anchor="t" bIns="49500" lIns="99025" spcFirstLastPara="1" rIns="99025" wrap="square" tIns="49500">
            <a:noAutofit/>
          </a:bodyPr>
          <a:lstStyle/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/>
              <a:t>Reflexe získaných znalostí po hraní her Smart Home Challenge. </a:t>
            </a:r>
            <a:endParaRPr/>
          </a:p>
        </p:txBody>
      </p:sp>
      <p:sp>
        <p:nvSpPr>
          <p:cNvPr id="264" name="Google Shape;264;p9:notes"/>
          <p:cNvSpPr txBox="1"/>
          <p:nvPr>
            <p:ph idx="12" type="sldNum"/>
          </p:nvPr>
        </p:nvSpPr>
        <p:spPr>
          <a:xfrm>
            <a:off x="4023092" y="9719598"/>
            <a:ext cx="3077739" cy="513330"/>
          </a:xfrm>
          <a:prstGeom prst="rect">
            <a:avLst/>
          </a:prstGeom>
          <a:noFill/>
          <a:ln>
            <a:noFill/>
          </a:ln>
        </p:spPr>
        <p:txBody>
          <a:bodyPr anchorCtr="0" anchor="b" bIns="49500" lIns="99025" spcFirstLastPara="1" rIns="99025" wrap="square" tIns="495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 und Inhalt" type="obj">
  <p:cSld name="OBJECT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9"/>
          <p:cNvSpPr txBox="1"/>
          <p:nvPr>
            <p:ph type="title"/>
          </p:nvPr>
        </p:nvSpPr>
        <p:spPr>
          <a:xfrm>
            <a:off x="1371600" y="795528"/>
            <a:ext cx="10241280" cy="12344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19"/>
          <p:cNvSpPr txBox="1"/>
          <p:nvPr>
            <p:ph idx="1" type="body"/>
          </p:nvPr>
        </p:nvSpPr>
        <p:spPr>
          <a:xfrm>
            <a:off x="1371600" y="2112264"/>
            <a:ext cx="10241280" cy="39593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9" name="Google Shape;19;p19"/>
          <p:cNvSpPr txBox="1"/>
          <p:nvPr>
            <p:ph idx="10" type="dt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/>
        </p:txBody>
      </p:sp>
      <p:sp>
        <p:nvSpPr>
          <p:cNvPr id="20" name="Google Shape;20;p19"/>
          <p:cNvSpPr txBox="1"/>
          <p:nvPr>
            <p:ph idx="11" type="ftr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9"/>
          <p:cNvSpPr txBox="1"/>
          <p:nvPr>
            <p:ph idx="12" type="sldNum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bschnitts-&#10;überschrift" type="secHead">
  <p:cSld name="SECTION_HEADER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21"/>
          <p:cNvSpPr txBox="1"/>
          <p:nvPr>
            <p:ph type="title"/>
          </p:nvPr>
        </p:nvSpPr>
        <p:spPr>
          <a:xfrm>
            <a:off x="1371600" y="1709738"/>
            <a:ext cx="996696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venir"/>
              <a:buNone/>
              <a:defRPr sz="4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21"/>
          <p:cNvSpPr txBox="1"/>
          <p:nvPr>
            <p:ph idx="1" type="body"/>
          </p:nvPr>
        </p:nvSpPr>
        <p:spPr>
          <a:xfrm>
            <a:off x="1371600" y="4974336"/>
            <a:ext cx="9966961" cy="111556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cap="none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5" name="Google Shape;25;p21"/>
          <p:cNvSpPr txBox="1"/>
          <p:nvPr>
            <p:ph idx="10" type="dt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/>
        </p:txBody>
      </p:sp>
      <p:sp>
        <p:nvSpPr>
          <p:cNvPr id="26" name="Google Shape;26;p21"/>
          <p:cNvSpPr txBox="1"/>
          <p:nvPr>
            <p:ph idx="11" type="ftr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21"/>
          <p:cNvSpPr txBox="1"/>
          <p:nvPr>
            <p:ph idx="12" type="sldNum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wei Inhalte" type="twoObj">
  <p:cSld name="TWO_OBJECTS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2"/>
          <p:cNvSpPr txBox="1"/>
          <p:nvPr>
            <p:ph type="title"/>
          </p:nvPr>
        </p:nvSpPr>
        <p:spPr>
          <a:xfrm>
            <a:off x="1371600" y="795528"/>
            <a:ext cx="10241280" cy="12344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22"/>
          <p:cNvSpPr txBox="1"/>
          <p:nvPr>
            <p:ph idx="1" type="body"/>
          </p:nvPr>
        </p:nvSpPr>
        <p:spPr>
          <a:xfrm>
            <a:off x="1371600" y="2112264"/>
            <a:ext cx="4846320" cy="39593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1" name="Google Shape;31;p22"/>
          <p:cNvSpPr txBox="1"/>
          <p:nvPr>
            <p:ph idx="2" type="body"/>
          </p:nvPr>
        </p:nvSpPr>
        <p:spPr>
          <a:xfrm>
            <a:off x="6766560" y="2112265"/>
            <a:ext cx="4846320" cy="395935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22"/>
          <p:cNvSpPr txBox="1"/>
          <p:nvPr>
            <p:ph idx="10" type="dt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/>
        </p:txBody>
      </p:sp>
      <p:sp>
        <p:nvSpPr>
          <p:cNvPr id="33" name="Google Shape;33;p22"/>
          <p:cNvSpPr txBox="1"/>
          <p:nvPr>
            <p:ph idx="11" type="ftr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22"/>
          <p:cNvSpPr txBox="1"/>
          <p:nvPr>
            <p:ph idx="12" type="sldNum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gleich">
  <p:cSld name="Vergleich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3"/>
          <p:cNvSpPr txBox="1"/>
          <p:nvPr>
            <p:ph idx="1" type="body"/>
          </p:nvPr>
        </p:nvSpPr>
        <p:spPr>
          <a:xfrm>
            <a:off x="1371600" y="2112264"/>
            <a:ext cx="4841076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7" name="Google Shape;37;p23"/>
          <p:cNvSpPr txBox="1"/>
          <p:nvPr>
            <p:ph idx="2" type="body"/>
          </p:nvPr>
        </p:nvSpPr>
        <p:spPr>
          <a:xfrm>
            <a:off x="1371600" y="3018472"/>
            <a:ext cx="4841076" cy="310485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8" name="Google Shape;38;p23"/>
          <p:cNvSpPr txBox="1"/>
          <p:nvPr>
            <p:ph idx="3" type="body"/>
          </p:nvPr>
        </p:nvSpPr>
        <p:spPr>
          <a:xfrm>
            <a:off x="6766560" y="2112264"/>
            <a:ext cx="4846320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23"/>
          <p:cNvSpPr txBox="1"/>
          <p:nvPr>
            <p:ph idx="4" type="body"/>
          </p:nvPr>
        </p:nvSpPr>
        <p:spPr>
          <a:xfrm>
            <a:off x="6766560" y="3018471"/>
            <a:ext cx="4841076" cy="310485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23"/>
          <p:cNvSpPr txBox="1"/>
          <p:nvPr>
            <p:ph idx="10" type="dt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/>
        </p:txBody>
      </p:sp>
      <p:sp>
        <p:nvSpPr>
          <p:cNvPr id="41" name="Google Shape;41;p23"/>
          <p:cNvSpPr txBox="1"/>
          <p:nvPr>
            <p:ph idx="11" type="ftr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3"/>
          <p:cNvSpPr txBox="1"/>
          <p:nvPr>
            <p:ph idx="12" type="sldNum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3" name="Google Shape;43;p23"/>
          <p:cNvSpPr txBox="1"/>
          <p:nvPr>
            <p:ph type="title"/>
          </p:nvPr>
        </p:nvSpPr>
        <p:spPr>
          <a:xfrm>
            <a:off x="1371600" y="795528"/>
            <a:ext cx="10241280" cy="12344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r Titel" type="titleOnly">
  <p:cSld name="TITLE_ONLY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4"/>
          <p:cNvSpPr txBox="1"/>
          <p:nvPr>
            <p:ph type="title"/>
          </p:nvPr>
        </p:nvSpPr>
        <p:spPr>
          <a:xfrm>
            <a:off x="1371600" y="795528"/>
            <a:ext cx="10241280" cy="12344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24"/>
          <p:cNvSpPr txBox="1"/>
          <p:nvPr>
            <p:ph idx="10" type="dt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/>
        </p:txBody>
      </p:sp>
      <p:sp>
        <p:nvSpPr>
          <p:cNvPr id="47" name="Google Shape;47;p24"/>
          <p:cNvSpPr txBox="1"/>
          <p:nvPr>
            <p:ph idx="11" type="ftr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4"/>
          <p:cNvSpPr txBox="1"/>
          <p:nvPr>
            <p:ph idx="12" type="sldNum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eer" type="blank">
  <p:cSld name="BLANK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5"/>
          <p:cNvSpPr txBox="1"/>
          <p:nvPr>
            <p:ph idx="10" type="dt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/>
        </p:txBody>
      </p:sp>
      <p:sp>
        <p:nvSpPr>
          <p:cNvPr id="51" name="Google Shape;51;p25"/>
          <p:cNvSpPr txBox="1"/>
          <p:nvPr>
            <p:ph idx="11" type="ftr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5"/>
          <p:cNvSpPr txBox="1"/>
          <p:nvPr>
            <p:ph idx="12" type="sldNum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halt mit Überschrift" type="objTx">
  <p:cSld name="OBJECT_WITH_CAPTION_TEXT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6"/>
          <p:cNvSpPr txBox="1"/>
          <p:nvPr>
            <p:ph type="title"/>
          </p:nvPr>
        </p:nvSpPr>
        <p:spPr>
          <a:xfrm>
            <a:off x="1371600" y="987425"/>
            <a:ext cx="3932237" cy="1894511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venir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26"/>
          <p:cNvSpPr txBox="1"/>
          <p:nvPr>
            <p:ph idx="1" type="body"/>
          </p:nvPr>
        </p:nvSpPr>
        <p:spPr>
          <a:xfrm>
            <a:off x="5650992" y="987425"/>
            <a:ext cx="5687568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55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1pPr>
            <a:lvl2pPr indent="-355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6" name="Google Shape;56;p26"/>
          <p:cNvSpPr txBox="1"/>
          <p:nvPr>
            <p:ph idx="2" type="body"/>
          </p:nvPr>
        </p:nvSpPr>
        <p:spPr>
          <a:xfrm>
            <a:off x="1371600" y="3058510"/>
            <a:ext cx="3932237" cy="28025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7" name="Google Shape;57;p26"/>
          <p:cNvSpPr txBox="1"/>
          <p:nvPr>
            <p:ph idx="10" type="dt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/>
        </p:txBody>
      </p:sp>
      <p:sp>
        <p:nvSpPr>
          <p:cNvPr id="58" name="Google Shape;58;p26"/>
          <p:cNvSpPr txBox="1"/>
          <p:nvPr>
            <p:ph idx="11" type="ftr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26"/>
          <p:cNvSpPr txBox="1"/>
          <p:nvPr>
            <p:ph idx="12" type="sldNum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ld mit Überschrift" type="picTx">
  <p:cSld name="PICTURE_WITH_CAPTION_TEXT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27"/>
          <p:cNvSpPr txBox="1"/>
          <p:nvPr>
            <p:ph type="title"/>
          </p:nvPr>
        </p:nvSpPr>
        <p:spPr>
          <a:xfrm>
            <a:off x="1371600" y="987552"/>
            <a:ext cx="3932237" cy="189280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venir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27"/>
          <p:cNvSpPr/>
          <p:nvPr>
            <p:ph idx="2" type="pic"/>
          </p:nvPr>
        </p:nvSpPr>
        <p:spPr>
          <a:xfrm>
            <a:off x="5505319" y="987425"/>
            <a:ext cx="5833242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3" name="Google Shape;63;p27"/>
          <p:cNvSpPr txBox="1"/>
          <p:nvPr>
            <p:ph idx="1" type="body"/>
          </p:nvPr>
        </p:nvSpPr>
        <p:spPr>
          <a:xfrm>
            <a:off x="1371600" y="3033286"/>
            <a:ext cx="3932237" cy="283570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4" name="Google Shape;64;p27"/>
          <p:cNvSpPr txBox="1"/>
          <p:nvPr>
            <p:ph idx="10" type="dt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/>
        </p:txBody>
      </p:sp>
      <p:sp>
        <p:nvSpPr>
          <p:cNvPr id="65" name="Google Shape;65;p27"/>
          <p:cNvSpPr txBox="1"/>
          <p:nvPr>
            <p:ph idx="11" type="ftr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7"/>
          <p:cNvSpPr txBox="1"/>
          <p:nvPr>
            <p:ph idx="12" type="sldNum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 und vertikaler Text" type="vertTx">
  <p:cSld name="VERTICAL_TEXT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28"/>
          <p:cNvSpPr txBox="1"/>
          <p:nvPr>
            <p:ph type="title"/>
          </p:nvPr>
        </p:nvSpPr>
        <p:spPr>
          <a:xfrm>
            <a:off x="1371600" y="795528"/>
            <a:ext cx="10241280" cy="12344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28"/>
          <p:cNvSpPr txBox="1"/>
          <p:nvPr>
            <p:ph idx="1" type="body"/>
          </p:nvPr>
        </p:nvSpPr>
        <p:spPr>
          <a:xfrm rot="5400000">
            <a:off x="4512564" y="-1028700"/>
            <a:ext cx="3959352" cy="10241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0" name="Google Shape;70;p28"/>
          <p:cNvSpPr txBox="1"/>
          <p:nvPr>
            <p:ph idx="10" type="dt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/>
        </p:txBody>
      </p:sp>
      <p:sp>
        <p:nvSpPr>
          <p:cNvPr id="71" name="Google Shape;71;p28"/>
          <p:cNvSpPr txBox="1"/>
          <p:nvPr>
            <p:ph idx="11" type="ftr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8"/>
          <p:cNvSpPr txBox="1"/>
          <p:nvPr>
            <p:ph idx="12" type="sldNum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kaler Titel und Text" type="vertTitleAndTx">
  <p:cSld name="VERTICAL_TITLE_AND_VERTICAL_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29"/>
          <p:cNvSpPr txBox="1"/>
          <p:nvPr>
            <p:ph type="title"/>
          </p:nvPr>
        </p:nvSpPr>
        <p:spPr>
          <a:xfrm rot="5400000">
            <a:off x="7614700" y="1949100"/>
            <a:ext cx="4849301" cy="26289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29"/>
          <p:cNvSpPr txBox="1"/>
          <p:nvPr>
            <p:ph idx="1" type="body"/>
          </p:nvPr>
        </p:nvSpPr>
        <p:spPr>
          <a:xfrm rot="5400000">
            <a:off x="2286218" y="-598082"/>
            <a:ext cx="4849300" cy="772326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6" name="Google Shape;76;p29"/>
          <p:cNvSpPr txBox="1"/>
          <p:nvPr>
            <p:ph idx="10" type="dt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/>
        </p:txBody>
      </p:sp>
      <p:sp>
        <p:nvSpPr>
          <p:cNvPr id="77" name="Google Shape;77;p29"/>
          <p:cNvSpPr txBox="1"/>
          <p:nvPr>
            <p:ph idx="11" type="ftr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9"/>
          <p:cNvSpPr txBox="1"/>
          <p:nvPr>
            <p:ph idx="12" type="sldNum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 und Inhalt" type="obj">
  <p:cSld name="OBJECT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5"/>
          <p:cNvSpPr txBox="1"/>
          <p:nvPr>
            <p:ph type="title"/>
          </p:nvPr>
        </p:nvSpPr>
        <p:spPr>
          <a:xfrm>
            <a:off x="1371600" y="795528"/>
            <a:ext cx="10241280" cy="12344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15"/>
          <p:cNvSpPr txBox="1"/>
          <p:nvPr>
            <p:ph idx="1" type="body"/>
          </p:nvPr>
        </p:nvSpPr>
        <p:spPr>
          <a:xfrm>
            <a:off x="1371600" y="2112264"/>
            <a:ext cx="10241280" cy="39593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5"/>
          <p:cNvSpPr txBox="1"/>
          <p:nvPr>
            <p:ph idx="10" type="dt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0" name="Google Shape;90;p15"/>
          <p:cNvSpPr txBox="1"/>
          <p:nvPr>
            <p:ph idx="11" type="ftr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5"/>
          <p:cNvSpPr txBox="1"/>
          <p:nvPr>
            <p:ph idx="12" type="sldNum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folie" type="title">
  <p:cSld name="TITLE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30"/>
          <p:cNvSpPr txBox="1"/>
          <p:nvPr>
            <p:ph type="ctrTitle"/>
          </p:nvPr>
        </p:nvSpPr>
        <p:spPr>
          <a:xfrm>
            <a:off x="1524000" y="1033272"/>
            <a:ext cx="9144000" cy="2478024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venir"/>
              <a:buNone/>
              <a:defRPr sz="4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30"/>
          <p:cNvSpPr txBox="1"/>
          <p:nvPr>
            <p:ph idx="1" type="subTitle"/>
          </p:nvPr>
        </p:nvSpPr>
        <p:spPr>
          <a:xfrm>
            <a:off x="1524000" y="3822192"/>
            <a:ext cx="9144000" cy="14356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algn="ctr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cap="none">
                <a:solidFill>
                  <a:schemeClr val="dk1"/>
                </a:solidFill>
              </a:defRPr>
            </a:lvl1pPr>
            <a:lvl2pPr lvl="1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95" name="Google Shape;95;p30"/>
          <p:cNvSpPr txBox="1"/>
          <p:nvPr>
            <p:ph idx="10" type="dt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6" name="Google Shape;96;p30"/>
          <p:cNvSpPr txBox="1"/>
          <p:nvPr>
            <p:ph idx="11" type="ftr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30"/>
          <p:cNvSpPr txBox="1"/>
          <p:nvPr>
            <p:ph idx="12" type="sldNum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bschnitts-&#10;überschrift" type="secHead">
  <p:cSld name="SECTION_HEADER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1"/>
          <p:cNvSpPr txBox="1"/>
          <p:nvPr>
            <p:ph type="title"/>
          </p:nvPr>
        </p:nvSpPr>
        <p:spPr>
          <a:xfrm>
            <a:off x="1371600" y="1709738"/>
            <a:ext cx="996696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venir"/>
              <a:buNone/>
              <a:defRPr sz="4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31"/>
          <p:cNvSpPr txBox="1"/>
          <p:nvPr>
            <p:ph idx="1" type="body"/>
          </p:nvPr>
        </p:nvSpPr>
        <p:spPr>
          <a:xfrm>
            <a:off x="1371600" y="4974336"/>
            <a:ext cx="9966961" cy="111556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cap="none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1" name="Google Shape;101;p31"/>
          <p:cNvSpPr txBox="1"/>
          <p:nvPr>
            <p:ph idx="10" type="dt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2" name="Google Shape;102;p31"/>
          <p:cNvSpPr txBox="1"/>
          <p:nvPr>
            <p:ph idx="11" type="ftr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31"/>
          <p:cNvSpPr txBox="1"/>
          <p:nvPr>
            <p:ph idx="12" type="sldNum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wei Inhalte" type="twoObj">
  <p:cSld name="TWO_OBJECTS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32"/>
          <p:cNvSpPr txBox="1"/>
          <p:nvPr>
            <p:ph type="title"/>
          </p:nvPr>
        </p:nvSpPr>
        <p:spPr>
          <a:xfrm>
            <a:off x="1371600" y="795528"/>
            <a:ext cx="10241280" cy="12344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32"/>
          <p:cNvSpPr txBox="1"/>
          <p:nvPr>
            <p:ph idx="1" type="body"/>
          </p:nvPr>
        </p:nvSpPr>
        <p:spPr>
          <a:xfrm>
            <a:off x="1371600" y="2112264"/>
            <a:ext cx="4846320" cy="39593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7" name="Google Shape;107;p32"/>
          <p:cNvSpPr txBox="1"/>
          <p:nvPr>
            <p:ph idx="2" type="body"/>
          </p:nvPr>
        </p:nvSpPr>
        <p:spPr>
          <a:xfrm>
            <a:off x="6766560" y="2112265"/>
            <a:ext cx="4846320" cy="395935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8" name="Google Shape;108;p32"/>
          <p:cNvSpPr txBox="1"/>
          <p:nvPr>
            <p:ph idx="10" type="dt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9" name="Google Shape;109;p32"/>
          <p:cNvSpPr txBox="1"/>
          <p:nvPr>
            <p:ph idx="11" type="ftr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32"/>
          <p:cNvSpPr txBox="1"/>
          <p:nvPr>
            <p:ph idx="12" type="sldNum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gleich">
  <p:cSld name="Vergleich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33"/>
          <p:cNvSpPr txBox="1"/>
          <p:nvPr>
            <p:ph idx="1" type="body"/>
          </p:nvPr>
        </p:nvSpPr>
        <p:spPr>
          <a:xfrm>
            <a:off x="1371600" y="2112264"/>
            <a:ext cx="4841076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13" name="Google Shape;113;p33"/>
          <p:cNvSpPr txBox="1"/>
          <p:nvPr>
            <p:ph idx="2" type="body"/>
          </p:nvPr>
        </p:nvSpPr>
        <p:spPr>
          <a:xfrm>
            <a:off x="1371600" y="3018472"/>
            <a:ext cx="4841076" cy="310485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4" name="Google Shape;114;p33"/>
          <p:cNvSpPr txBox="1"/>
          <p:nvPr>
            <p:ph idx="3" type="body"/>
          </p:nvPr>
        </p:nvSpPr>
        <p:spPr>
          <a:xfrm>
            <a:off x="6766560" y="2112264"/>
            <a:ext cx="4846320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15" name="Google Shape;115;p33"/>
          <p:cNvSpPr txBox="1"/>
          <p:nvPr>
            <p:ph idx="4" type="body"/>
          </p:nvPr>
        </p:nvSpPr>
        <p:spPr>
          <a:xfrm>
            <a:off x="6766560" y="3018471"/>
            <a:ext cx="4841076" cy="310485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6" name="Google Shape;116;p33"/>
          <p:cNvSpPr txBox="1"/>
          <p:nvPr>
            <p:ph idx="10" type="dt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7" name="Google Shape;117;p33"/>
          <p:cNvSpPr txBox="1"/>
          <p:nvPr>
            <p:ph idx="11" type="ftr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p33"/>
          <p:cNvSpPr txBox="1"/>
          <p:nvPr>
            <p:ph idx="12" type="sldNum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19" name="Google Shape;119;p33"/>
          <p:cNvSpPr txBox="1"/>
          <p:nvPr>
            <p:ph type="title"/>
          </p:nvPr>
        </p:nvSpPr>
        <p:spPr>
          <a:xfrm>
            <a:off x="1371600" y="795528"/>
            <a:ext cx="10241280" cy="12344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r Titel" type="titleOnly">
  <p:cSld name="TITLE_ONLY"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34"/>
          <p:cNvSpPr txBox="1"/>
          <p:nvPr>
            <p:ph type="title"/>
          </p:nvPr>
        </p:nvSpPr>
        <p:spPr>
          <a:xfrm>
            <a:off x="1371600" y="795528"/>
            <a:ext cx="10241280" cy="12344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2" name="Google Shape;122;p34"/>
          <p:cNvSpPr txBox="1"/>
          <p:nvPr>
            <p:ph idx="10" type="dt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3" name="Google Shape;123;p34"/>
          <p:cNvSpPr txBox="1"/>
          <p:nvPr>
            <p:ph idx="11" type="ftr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4" name="Google Shape;124;p34"/>
          <p:cNvSpPr txBox="1"/>
          <p:nvPr>
            <p:ph idx="12" type="sldNum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eer" type="blank">
  <p:cSld name="BLANK"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35"/>
          <p:cNvSpPr txBox="1"/>
          <p:nvPr>
            <p:ph idx="10" type="dt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7" name="Google Shape;127;p35"/>
          <p:cNvSpPr txBox="1"/>
          <p:nvPr>
            <p:ph idx="11" type="ftr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8" name="Google Shape;128;p35"/>
          <p:cNvSpPr txBox="1"/>
          <p:nvPr>
            <p:ph idx="12" type="sldNum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halt mit Überschrift" type="objTx">
  <p:cSld name="OBJECT_WITH_CAPTION_TEXT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36"/>
          <p:cNvSpPr txBox="1"/>
          <p:nvPr>
            <p:ph type="title"/>
          </p:nvPr>
        </p:nvSpPr>
        <p:spPr>
          <a:xfrm>
            <a:off x="1371600" y="987425"/>
            <a:ext cx="3932237" cy="1894511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venir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p36"/>
          <p:cNvSpPr txBox="1"/>
          <p:nvPr>
            <p:ph idx="1" type="body"/>
          </p:nvPr>
        </p:nvSpPr>
        <p:spPr>
          <a:xfrm>
            <a:off x="5650992" y="987425"/>
            <a:ext cx="5687568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55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1pPr>
            <a:lvl2pPr indent="-355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32" name="Google Shape;132;p36"/>
          <p:cNvSpPr txBox="1"/>
          <p:nvPr>
            <p:ph idx="2" type="body"/>
          </p:nvPr>
        </p:nvSpPr>
        <p:spPr>
          <a:xfrm>
            <a:off x="1371600" y="3058510"/>
            <a:ext cx="3932237" cy="28025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33" name="Google Shape;133;p36"/>
          <p:cNvSpPr txBox="1"/>
          <p:nvPr>
            <p:ph idx="10" type="dt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4" name="Google Shape;134;p36"/>
          <p:cNvSpPr txBox="1"/>
          <p:nvPr>
            <p:ph idx="11" type="ftr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36"/>
          <p:cNvSpPr txBox="1"/>
          <p:nvPr>
            <p:ph idx="12" type="sldNum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ld mit Überschrift" type="picTx">
  <p:cSld name="PICTURE_WITH_CAPTION_TEXT"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37"/>
          <p:cNvSpPr txBox="1"/>
          <p:nvPr>
            <p:ph type="title"/>
          </p:nvPr>
        </p:nvSpPr>
        <p:spPr>
          <a:xfrm>
            <a:off x="1371600" y="987552"/>
            <a:ext cx="3932237" cy="189280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venir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p37"/>
          <p:cNvSpPr/>
          <p:nvPr>
            <p:ph idx="2" type="pic"/>
          </p:nvPr>
        </p:nvSpPr>
        <p:spPr>
          <a:xfrm>
            <a:off x="5505319" y="987425"/>
            <a:ext cx="5833242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39" name="Google Shape;139;p37"/>
          <p:cNvSpPr txBox="1"/>
          <p:nvPr>
            <p:ph idx="1" type="body"/>
          </p:nvPr>
        </p:nvSpPr>
        <p:spPr>
          <a:xfrm>
            <a:off x="1371600" y="3033286"/>
            <a:ext cx="3932237" cy="283570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40" name="Google Shape;140;p37"/>
          <p:cNvSpPr txBox="1"/>
          <p:nvPr>
            <p:ph idx="10" type="dt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1" name="Google Shape;141;p37"/>
          <p:cNvSpPr txBox="1"/>
          <p:nvPr>
            <p:ph idx="11" type="ftr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p37"/>
          <p:cNvSpPr txBox="1"/>
          <p:nvPr>
            <p:ph idx="12" type="sldNum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 und vertikaler Text" type="vertTx">
  <p:cSld name="VERTICAL_TEXT"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38"/>
          <p:cNvSpPr txBox="1"/>
          <p:nvPr>
            <p:ph type="title"/>
          </p:nvPr>
        </p:nvSpPr>
        <p:spPr>
          <a:xfrm>
            <a:off x="1371600" y="795528"/>
            <a:ext cx="10241280" cy="12344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p38"/>
          <p:cNvSpPr txBox="1"/>
          <p:nvPr>
            <p:ph idx="1" type="body"/>
          </p:nvPr>
        </p:nvSpPr>
        <p:spPr>
          <a:xfrm rot="5400000">
            <a:off x="4512564" y="-1028700"/>
            <a:ext cx="3959352" cy="10241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6" name="Google Shape;146;p38"/>
          <p:cNvSpPr txBox="1"/>
          <p:nvPr>
            <p:ph idx="10" type="dt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7" name="Google Shape;147;p38"/>
          <p:cNvSpPr txBox="1"/>
          <p:nvPr>
            <p:ph idx="11" type="ftr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8" name="Google Shape;148;p38"/>
          <p:cNvSpPr txBox="1"/>
          <p:nvPr>
            <p:ph idx="12" type="sldNum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kaler Titel und Text" type="vertTitleAndTx">
  <p:cSld name="VERTICAL_TITLE_AND_VERTICAL_TEXT"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39"/>
          <p:cNvSpPr txBox="1"/>
          <p:nvPr>
            <p:ph type="title"/>
          </p:nvPr>
        </p:nvSpPr>
        <p:spPr>
          <a:xfrm rot="5400000">
            <a:off x="7614700" y="1949100"/>
            <a:ext cx="4849301" cy="26289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p39"/>
          <p:cNvSpPr txBox="1"/>
          <p:nvPr>
            <p:ph idx="1" type="body"/>
          </p:nvPr>
        </p:nvSpPr>
        <p:spPr>
          <a:xfrm rot="5400000">
            <a:off x="2286218" y="-598082"/>
            <a:ext cx="4849300" cy="772326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2" name="Google Shape;152;p39"/>
          <p:cNvSpPr txBox="1"/>
          <p:nvPr>
            <p:ph idx="10" type="dt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3" name="Google Shape;153;p39"/>
          <p:cNvSpPr txBox="1"/>
          <p:nvPr>
            <p:ph idx="11" type="ftr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4" name="Google Shape;154;p39"/>
          <p:cNvSpPr txBox="1"/>
          <p:nvPr>
            <p:ph idx="12" type="sldNum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8"/>
          <p:cNvSpPr/>
          <p:nvPr/>
        </p:nvSpPr>
        <p:spPr>
          <a:xfrm flipH="1" rot="10800000">
            <a:off x="0" y="6401226"/>
            <a:ext cx="12192000" cy="456773"/>
          </a:xfrm>
          <a:prstGeom prst="rect">
            <a:avLst/>
          </a:prstGeom>
          <a:gradFill>
            <a:gsLst>
              <a:gs pos="0">
                <a:srgbClr val="029676">
                  <a:alpha val="26667"/>
                </a:srgbClr>
              </a:gs>
              <a:gs pos="14000">
                <a:srgbClr val="029676">
                  <a:alpha val="26667"/>
                </a:srgbClr>
              </a:gs>
              <a:gs pos="100000">
                <a:srgbClr val="4AB5C4">
                  <a:alpha val="83529"/>
                </a:srgbClr>
              </a:gs>
            </a:gsLst>
            <a:lin ang="60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1" name="Google Shape;11;p18"/>
          <p:cNvSpPr/>
          <p:nvPr/>
        </p:nvSpPr>
        <p:spPr>
          <a:xfrm flipH="1">
            <a:off x="4038602" y="6401228"/>
            <a:ext cx="8153398" cy="456772"/>
          </a:xfrm>
          <a:prstGeom prst="rect">
            <a:avLst/>
          </a:prstGeom>
          <a:gradFill>
            <a:gsLst>
              <a:gs pos="0">
                <a:srgbClr val="BADB7C">
                  <a:alpha val="53725"/>
                </a:srgbClr>
              </a:gs>
              <a:gs pos="9000">
                <a:srgbClr val="BADB7C">
                  <a:alpha val="53725"/>
                </a:srgbClr>
              </a:gs>
              <a:gs pos="99000">
                <a:schemeClr val="accent2"/>
              </a:gs>
              <a:gs pos="100000">
                <a:schemeClr val="accent2"/>
              </a:gs>
            </a:gsLst>
            <a:lin ang="14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2" name="Google Shape;12;p18"/>
          <p:cNvSpPr txBox="1"/>
          <p:nvPr>
            <p:ph type="title"/>
          </p:nvPr>
        </p:nvSpPr>
        <p:spPr>
          <a:xfrm>
            <a:off x="1371600" y="795528"/>
            <a:ext cx="10241280" cy="12344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venir"/>
              <a:buNone/>
              <a:defRPr b="1" i="0" sz="36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8"/>
          <p:cNvSpPr txBox="1"/>
          <p:nvPr>
            <p:ph idx="1" type="body"/>
          </p:nvPr>
        </p:nvSpPr>
        <p:spPr>
          <a:xfrm>
            <a:off x="1371600" y="2112264"/>
            <a:ext cx="10241280" cy="39593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55600" lvl="0" marL="457200" marR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-355600" lvl="1" marL="9144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-342900" lvl="2" marL="13716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-330200" lvl="3" marL="18288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-330200" lvl="4" marL="22860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/>
        </p:txBody>
      </p:sp>
      <p:sp>
        <p:nvSpPr>
          <p:cNvPr id="14" name="Google Shape;14;p18"/>
          <p:cNvSpPr txBox="1"/>
          <p:nvPr>
            <p:ph idx="11" type="ftr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/>
        </p:txBody>
      </p:sp>
      <p:sp>
        <p:nvSpPr>
          <p:cNvPr descr="Ein Bild, das Screenshot, Schrift, Grafiken, Grafikdesign enthält.&#10;&#10;Automatisch generierte Beschreibung" id="15" name="Google Shape;15;p18"/>
          <p:cNvSpPr/>
          <p:nvPr/>
        </p:nvSpPr>
        <p:spPr>
          <a:xfrm>
            <a:off x="8167455" y="29028"/>
            <a:ext cx="3991993" cy="751674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4"/>
          <p:cNvSpPr/>
          <p:nvPr/>
        </p:nvSpPr>
        <p:spPr>
          <a:xfrm flipH="1" rot="10800000">
            <a:off x="0" y="6401226"/>
            <a:ext cx="12192000" cy="456773"/>
          </a:xfrm>
          <a:prstGeom prst="rect">
            <a:avLst/>
          </a:prstGeom>
          <a:gradFill>
            <a:gsLst>
              <a:gs pos="0">
                <a:srgbClr val="029676">
                  <a:alpha val="27059"/>
                </a:srgbClr>
              </a:gs>
              <a:gs pos="14000">
                <a:srgbClr val="029676">
                  <a:alpha val="27059"/>
                </a:srgbClr>
              </a:gs>
              <a:gs pos="100000">
                <a:srgbClr val="4AB5C4">
                  <a:alpha val="83922"/>
                </a:srgbClr>
              </a:gs>
            </a:gsLst>
            <a:lin ang="60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" name="Google Shape;81;p14"/>
          <p:cNvSpPr/>
          <p:nvPr/>
        </p:nvSpPr>
        <p:spPr>
          <a:xfrm flipH="1">
            <a:off x="4038602" y="6401228"/>
            <a:ext cx="8153398" cy="456772"/>
          </a:xfrm>
          <a:prstGeom prst="rect">
            <a:avLst/>
          </a:prstGeom>
          <a:gradFill>
            <a:gsLst>
              <a:gs pos="0">
                <a:srgbClr val="BADB7C">
                  <a:alpha val="54118"/>
                </a:srgbClr>
              </a:gs>
              <a:gs pos="9000">
                <a:srgbClr val="BADB7C">
                  <a:alpha val="54118"/>
                </a:srgbClr>
              </a:gs>
              <a:gs pos="99000">
                <a:schemeClr val="accent2"/>
              </a:gs>
              <a:gs pos="100000">
                <a:schemeClr val="accent2"/>
              </a:gs>
            </a:gsLst>
            <a:lin ang="14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14"/>
          <p:cNvSpPr txBox="1"/>
          <p:nvPr>
            <p:ph type="title"/>
          </p:nvPr>
        </p:nvSpPr>
        <p:spPr>
          <a:xfrm>
            <a:off x="1371600" y="795528"/>
            <a:ext cx="10241280" cy="12344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venir"/>
              <a:buNone/>
              <a:defRPr b="1" i="0" sz="36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3" name="Google Shape;83;p14"/>
          <p:cNvSpPr txBox="1"/>
          <p:nvPr>
            <p:ph idx="1" type="body"/>
          </p:nvPr>
        </p:nvSpPr>
        <p:spPr>
          <a:xfrm>
            <a:off x="1371600" y="2112264"/>
            <a:ext cx="10241280" cy="39593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55600" lvl="0" marL="457200" marR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-355600" lvl="1" marL="9144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-342900" lvl="2" marL="13716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-330200" lvl="3" marL="18288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-330200" lvl="4" marL="22860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/>
        </p:txBody>
      </p:sp>
      <p:sp>
        <p:nvSpPr>
          <p:cNvPr id="84" name="Google Shape;84;p14"/>
          <p:cNvSpPr txBox="1"/>
          <p:nvPr>
            <p:ph idx="11" type="ftr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descr="Ein Bild, das Screenshot, Schrift, Grafiken, Grafikdesign enthält.&#10;&#10;Automatisch generierte Beschreibung" id="85" name="Google Shape;85;p14"/>
          <p:cNvSpPr/>
          <p:nvPr/>
        </p:nvSpPr>
        <p:spPr>
          <a:xfrm>
            <a:off x="8167455" y="29028"/>
            <a:ext cx="3991993" cy="751674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www.datapro.education/datapro-webgames/" TargetMode="External"/><Relationship Id="rId4" Type="http://schemas.openxmlformats.org/officeDocument/2006/relationships/hyperlink" Target="https://dataprogames.ph-freiburg.de/smarthome-challenge/" TargetMode="External"/><Relationship Id="rId5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jpg"/><Relationship Id="rId4" Type="http://schemas.openxmlformats.org/officeDocument/2006/relationships/image" Target="../media/image2.gif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gif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hyperlink" Target="http://drive.google.com/file/d/1nBGhREP1PiEVhsCo_TMiDYD8w73HHztj/view" TargetMode="External"/><Relationship Id="rId4" Type="http://schemas.openxmlformats.org/officeDocument/2006/relationships/image" Target="../media/image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"/>
          <p:cNvSpPr/>
          <p:nvPr/>
        </p:nvSpPr>
        <p:spPr>
          <a:xfrm flipH="1" rot="10800000">
            <a:off x="0" y="6400799"/>
            <a:ext cx="12192000" cy="456773"/>
          </a:xfrm>
          <a:prstGeom prst="rect">
            <a:avLst/>
          </a:prstGeom>
          <a:gradFill>
            <a:gsLst>
              <a:gs pos="0">
                <a:srgbClr val="029676">
                  <a:alpha val="26667"/>
                </a:srgbClr>
              </a:gs>
              <a:gs pos="14000">
                <a:srgbClr val="029676">
                  <a:alpha val="26667"/>
                </a:srgbClr>
              </a:gs>
              <a:gs pos="100000">
                <a:srgbClr val="4AB5C4">
                  <a:alpha val="83529"/>
                </a:srgbClr>
              </a:gs>
            </a:gsLst>
            <a:lin ang="60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60" name="Google Shape;160;p1"/>
          <p:cNvSpPr/>
          <p:nvPr/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0">
                <a:srgbClr val="BADB7C">
                  <a:alpha val="53725"/>
                </a:srgbClr>
              </a:gs>
              <a:gs pos="9000">
                <a:srgbClr val="BADB7C">
                  <a:alpha val="53725"/>
                </a:srgbClr>
              </a:gs>
              <a:gs pos="99000">
                <a:schemeClr val="accent2"/>
              </a:gs>
              <a:gs pos="100000">
                <a:schemeClr val="accent2"/>
              </a:gs>
            </a:gsLst>
            <a:lin ang="14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61" name="Google Shape;161;p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62" name="Google Shape;162;p1"/>
          <p:cNvSpPr/>
          <p:nvPr/>
        </p:nvSpPr>
        <p:spPr>
          <a:xfrm flipH="1" rot="5400000">
            <a:off x="-1409318" y="1410082"/>
            <a:ext cx="6858000" cy="4037835"/>
          </a:xfrm>
          <a:prstGeom prst="rect">
            <a:avLst/>
          </a:prstGeom>
          <a:gradFill>
            <a:gsLst>
              <a:gs pos="0">
                <a:schemeClr val="accent6"/>
              </a:gs>
              <a:gs pos="8000">
                <a:schemeClr val="accent6"/>
              </a:gs>
              <a:gs pos="100000">
                <a:srgbClr val="4AB5C4">
                  <a:alpha val="87451"/>
                </a:srgbClr>
              </a:gs>
            </a:gsLst>
            <a:lin ang="30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63" name="Google Shape;163;p1"/>
          <p:cNvSpPr/>
          <p:nvPr/>
        </p:nvSpPr>
        <p:spPr>
          <a:xfrm flipH="1" rot="5400000">
            <a:off x="-1153806" y="1153804"/>
            <a:ext cx="6346209" cy="4038601"/>
          </a:xfrm>
          <a:prstGeom prst="rect">
            <a:avLst/>
          </a:prstGeom>
          <a:gradFill>
            <a:gsLst>
              <a:gs pos="0">
                <a:srgbClr val="91D2DB">
                  <a:alpha val="0"/>
                </a:srgbClr>
              </a:gs>
              <a:gs pos="99000">
                <a:srgbClr val="8AB833">
                  <a:alpha val="90588"/>
                </a:srgbClr>
              </a:gs>
              <a:gs pos="100000">
                <a:srgbClr val="8AB833">
                  <a:alpha val="90588"/>
                </a:srgbClr>
              </a:gs>
            </a:gsLst>
            <a:lin ang="18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64" name="Google Shape;164;p1"/>
          <p:cNvSpPr/>
          <p:nvPr/>
        </p:nvSpPr>
        <p:spPr>
          <a:xfrm flipH="1" rot="5400000">
            <a:off x="759600" y="3579001"/>
            <a:ext cx="2502300" cy="4055700"/>
          </a:xfrm>
          <a:prstGeom prst="rect">
            <a:avLst/>
          </a:prstGeom>
          <a:gradFill>
            <a:gsLst>
              <a:gs pos="0">
                <a:srgbClr val="4AB5C4">
                  <a:alpha val="26667"/>
                </a:srgbClr>
              </a:gs>
              <a:gs pos="2000">
                <a:srgbClr val="4AB5C4">
                  <a:alpha val="26667"/>
                </a:srgbClr>
              </a:gs>
              <a:gs pos="100000">
                <a:srgbClr val="029676">
                  <a:alpha val="0"/>
                </a:srgbClr>
              </a:gs>
            </a:gsLst>
            <a:lin ang="78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65" name="Google Shape;165;p1"/>
          <p:cNvSpPr/>
          <p:nvPr/>
        </p:nvSpPr>
        <p:spPr>
          <a:xfrm rot="6097846">
            <a:off x="-747355" y="1201312"/>
            <a:ext cx="4808302" cy="4088666"/>
          </a:xfrm>
          <a:custGeom>
            <a:rect b="b" l="l" r="r" t="t"/>
            <a:pathLst>
              <a:path extrusionOk="0" h="4088666" w="4808302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0">
                <a:srgbClr val="B7FFEE">
                  <a:alpha val="784"/>
                </a:srgbClr>
              </a:gs>
              <a:gs pos="13000">
                <a:srgbClr val="B7FFEE">
                  <a:alpha val="784"/>
                </a:srgbClr>
              </a:gs>
              <a:gs pos="100000">
                <a:srgbClr val="0989B1">
                  <a:alpha val="27451"/>
                </a:srgbClr>
              </a:gs>
            </a:gsLst>
            <a:lin ang="168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66" name="Google Shape;166;p1"/>
          <p:cNvSpPr txBox="1"/>
          <p:nvPr>
            <p:ph type="title"/>
          </p:nvPr>
        </p:nvSpPr>
        <p:spPr>
          <a:xfrm>
            <a:off x="205225" y="662100"/>
            <a:ext cx="3253800" cy="5533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11097"/>
              <a:buNone/>
            </a:pPr>
            <a:r>
              <a:rPr b="0" i="1" lang="en-US" sz="3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Jaká data chytrá zařízení sdílejí a co to pro mě znamená? </a:t>
            </a:r>
            <a:br>
              <a:rPr b="0" i="1" lang="en-US" sz="3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1" sz="3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11097"/>
              <a:buFont typeface="Arial"/>
              <a:buNone/>
            </a:pPr>
            <a:br>
              <a:rPr b="0" lang="en-US" sz="3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lang="en-US" sz="3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B: Porozumění online rizikům prostřednictvím hry Smart Home Challenge </a:t>
            </a:r>
            <a:br>
              <a:rPr b="0" lang="en-US" sz="3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sz="16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15250"/>
              <a:buFont typeface="Arial"/>
              <a:buNone/>
            </a:pPr>
            <a:r>
              <a:t/>
            </a:r>
            <a:endParaRPr sz="1600"/>
          </a:p>
          <a:p>
            <a:pPr indent="0" lvl="0" marL="0" rtl="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ct val="200000"/>
              <a:buNone/>
            </a:pPr>
            <a:r>
              <a:t/>
            </a:r>
            <a:endParaRPr sz="900"/>
          </a:p>
        </p:txBody>
      </p:sp>
      <p:pic>
        <p:nvPicPr>
          <p:cNvPr descr="Ein Bild, das Grafiken, Schrift, Grafikdesign, Text enthält.&#10;&#10;Automatisch generierte Beschreibung" id="167" name="Google Shape;167;p1"/>
          <p:cNvPicPr preferRelativeResize="0"/>
          <p:nvPr/>
        </p:nvPicPr>
        <p:blipFill rotWithShape="1">
          <a:blip r:embed="rId3">
            <a:alphaModFix/>
          </a:blip>
          <a:srcRect b="1616" l="0" r="-2" t="1477"/>
          <a:stretch/>
        </p:blipFill>
        <p:spPr>
          <a:xfrm>
            <a:off x="9581921" y="85556"/>
            <a:ext cx="2566982" cy="24875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1" title="CS_co_funded_vertical_RGB_PO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499700" y="5060875"/>
            <a:ext cx="1312401" cy="14994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chemeClr val="lt1"/>
        </a:solidFill>
      </p:bgPr>
    </p:bg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"/>
          <p:cNvSpPr/>
          <p:nvPr/>
        </p:nvSpPr>
        <p:spPr>
          <a:xfrm>
            <a:off x="0" y="50996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75" name="Google Shape;175;p2"/>
          <p:cNvSpPr txBox="1"/>
          <p:nvPr>
            <p:ph type="title"/>
          </p:nvPr>
        </p:nvSpPr>
        <p:spPr>
          <a:xfrm>
            <a:off x="625630" y="457201"/>
            <a:ext cx="9291368" cy="70658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None/>
            </a:pPr>
            <a:r>
              <a:rPr lang="en-US" sz="3200">
                <a:latin typeface="Arial"/>
                <a:ea typeface="Arial"/>
                <a:cs typeface="Arial"/>
                <a:sym typeface="Arial"/>
              </a:rPr>
              <a:t>POKYNY K POUŽITÍ PREZENTACE </a:t>
            </a:r>
            <a:endParaRPr sz="3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2"/>
          <p:cNvSpPr/>
          <p:nvPr/>
        </p:nvSpPr>
        <p:spPr>
          <a:xfrm flipH="1" rot="10800000">
            <a:off x="0" y="6400799"/>
            <a:ext cx="12192000" cy="456773"/>
          </a:xfrm>
          <a:prstGeom prst="rect">
            <a:avLst/>
          </a:prstGeom>
          <a:gradFill>
            <a:gsLst>
              <a:gs pos="0">
                <a:srgbClr val="029676">
                  <a:alpha val="26667"/>
                </a:srgbClr>
              </a:gs>
              <a:gs pos="14000">
                <a:srgbClr val="029676">
                  <a:alpha val="26667"/>
                </a:srgbClr>
              </a:gs>
              <a:gs pos="100000">
                <a:srgbClr val="4AB5C4">
                  <a:alpha val="83529"/>
                </a:srgbClr>
              </a:gs>
            </a:gsLst>
            <a:lin ang="60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77" name="Google Shape;177;p2"/>
          <p:cNvSpPr/>
          <p:nvPr/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0">
                <a:srgbClr val="9AB5A6">
                  <a:alpha val="33725"/>
                </a:srgbClr>
              </a:gs>
              <a:gs pos="9000">
                <a:srgbClr val="9AB5A6">
                  <a:alpha val="33725"/>
                </a:srgbClr>
              </a:gs>
              <a:gs pos="99000">
                <a:schemeClr val="accent2"/>
              </a:gs>
              <a:gs pos="100000">
                <a:schemeClr val="accent2"/>
              </a:gs>
            </a:gsLst>
            <a:lin ang="14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78" name="Google Shape;178;p2"/>
          <p:cNvSpPr txBox="1"/>
          <p:nvPr>
            <p:ph idx="1" type="body"/>
          </p:nvPr>
        </p:nvSpPr>
        <p:spPr>
          <a:xfrm>
            <a:off x="625625" y="1434038"/>
            <a:ext cx="9489900" cy="4696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1500"/>
              <a:t>Předpokládáme, že poskytnutou prezentaci upravíte podle svých potřeb.</a:t>
            </a:r>
            <a:endParaRPr sz="15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1500"/>
              <a:t>Následující snímky obsahují mimo jiné:</a:t>
            </a:r>
            <a:endParaRPr sz="1500"/>
          </a:p>
          <a:p>
            <a:pPr indent="-3238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500"/>
              <a:buFont typeface="Avenir"/>
              <a:buChar char="●"/>
            </a:pPr>
            <a:r>
              <a:rPr lang="en-US" sz="1500"/>
              <a:t>Možnosti využití doprovodného pracovního listu „DataPro Web Games Worksheet“, který je k dispozici na našich webových stránkách:</a:t>
            </a:r>
            <a:br>
              <a:rPr lang="en-US" sz="1500"/>
            </a:br>
            <a:r>
              <a:rPr lang="en-US" sz="1500" u="sng">
                <a:solidFill>
                  <a:schemeClr val="hlink"/>
                </a:solidFill>
                <a:hlinkClick r:id="rId3"/>
              </a:rPr>
              <a:t>https://www.datapro.education/datapro-webgames/</a:t>
            </a:r>
            <a:endParaRPr sz="1500" u="sng">
              <a:solidFill>
                <a:schemeClr val="hlink"/>
              </a:solidFill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Avenir"/>
              <a:buChar char="●"/>
            </a:pPr>
            <a:r>
              <a:rPr lang="en-US" sz="1500"/>
              <a:t>Naši webovou hru „Smart Home Challenge“, která pomáhá studentům procvičit získané znalosti poté, co byli s tématem seznámeni a aktivně se do něj zapojili:</a:t>
            </a:r>
            <a:br>
              <a:rPr lang="en-US" sz="1500"/>
            </a:br>
            <a:r>
              <a:rPr lang="en-US" sz="1500" u="sng">
                <a:solidFill>
                  <a:schemeClr val="hlink"/>
                </a:solidFill>
                <a:hlinkClick r:id="rId4"/>
              </a:rPr>
              <a:t>https://dataprogames.ph-freiburg.de/smarthome-challenge/</a:t>
            </a:r>
            <a:endParaRPr sz="1500"/>
          </a:p>
          <a:p>
            <a:pPr indent="0" lvl="0" marL="123567" rtl="0" algn="l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ts val="2402"/>
              <a:buNone/>
            </a:pPr>
            <a:r>
              <a:rPr lang="en-US" sz="1500"/>
              <a:t>→ </a:t>
            </a:r>
            <a:r>
              <a:rPr lang="en-US" sz="1500"/>
              <a:t>Doporučujeme webovou hru předem otestovat, aby byla zajištěna kompatibilita se školní Wi-Fi (šířka pásma, omezení přístupu k určitým webovým stránkám), a přečíst si doprovodného „Průvodce hrou“. </a:t>
            </a:r>
            <a:endParaRPr sz="1500"/>
          </a:p>
          <a:p>
            <a:pPr indent="-323850" lvl="0" marL="4572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500"/>
              <a:buChar char="•"/>
            </a:pPr>
            <a:r>
              <a:rPr lang="en-US" sz="1500"/>
              <a:t>Výukové cíle této jednotky vycházejí z kurikula DataPro a jsou primárně zaměřeny na rozvoj kompetencí z </a:t>
            </a:r>
            <a:r>
              <a:rPr b="1" lang="en-US" sz="1500"/>
              <a:t>tematické skupiny B: Porozumění soukromí jako lidskému právu</a:t>
            </a:r>
            <a:r>
              <a:rPr lang="en-US" sz="1500"/>
              <a:t>. </a:t>
            </a:r>
            <a:endParaRPr sz="1500"/>
          </a:p>
          <a:p>
            <a:pPr indent="-323850" lvl="0" marL="4572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venir"/>
              <a:buChar char="•"/>
            </a:pPr>
            <a:r>
              <a:rPr lang="en-US" sz="1500"/>
              <a:t>Další přehled, včetně konkrétních výukových cílů, naleznete v doprovodném plánu hodiny (sylabu): B – Porozumění online rizikům – Smart Home Challenge </a:t>
            </a:r>
            <a:endParaRPr sz="1500"/>
          </a:p>
        </p:txBody>
      </p:sp>
      <p:pic>
        <p:nvPicPr>
          <p:cNvPr descr="Ein Bild, das Grafiken, Schrift, Grafikdesign, Text enthält.&#10;&#10;Automatisch generierte Beschreibung" id="179" name="Google Shape;179;p2"/>
          <p:cNvPicPr preferRelativeResize="0"/>
          <p:nvPr/>
        </p:nvPicPr>
        <p:blipFill rotWithShape="1">
          <a:blip r:embed="rId5">
            <a:alphaModFix/>
          </a:blip>
          <a:srcRect b="1616" l="0" r="-2" t="1477"/>
          <a:stretch/>
        </p:blipFill>
        <p:spPr>
          <a:xfrm>
            <a:off x="9625017" y="50996"/>
            <a:ext cx="2566983" cy="24875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chemeClr val="lt1"/>
        </a:solidFill>
      </p:bgPr>
    </p:bg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86" name="Google Shape;186;p6"/>
          <p:cNvSpPr txBox="1"/>
          <p:nvPr>
            <p:ph type="title"/>
          </p:nvPr>
        </p:nvSpPr>
        <p:spPr>
          <a:xfrm>
            <a:off x="625625" y="457200"/>
            <a:ext cx="9765300" cy="7065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None/>
            </a:pPr>
            <a:r>
              <a:rPr lang="en-US" sz="3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PŘEHLED STRUKTURY KURZU </a:t>
            </a:r>
            <a:endParaRPr sz="3200"/>
          </a:p>
        </p:txBody>
      </p:sp>
      <p:sp>
        <p:nvSpPr>
          <p:cNvPr id="187" name="Google Shape;187;p6"/>
          <p:cNvSpPr/>
          <p:nvPr/>
        </p:nvSpPr>
        <p:spPr>
          <a:xfrm flipH="1" rot="10800000">
            <a:off x="0" y="6400799"/>
            <a:ext cx="12192000" cy="456773"/>
          </a:xfrm>
          <a:prstGeom prst="rect">
            <a:avLst/>
          </a:prstGeom>
          <a:gradFill>
            <a:gsLst>
              <a:gs pos="0">
                <a:srgbClr val="029676">
                  <a:alpha val="27059"/>
                </a:srgbClr>
              </a:gs>
              <a:gs pos="14000">
                <a:srgbClr val="029676">
                  <a:alpha val="27059"/>
                </a:srgbClr>
              </a:gs>
              <a:gs pos="100000">
                <a:srgbClr val="4AB5C4">
                  <a:alpha val="83922"/>
                </a:srgbClr>
              </a:gs>
            </a:gsLst>
            <a:lin ang="60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88" name="Google Shape;188;p6"/>
          <p:cNvSpPr/>
          <p:nvPr/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0">
                <a:srgbClr val="9AB5A6">
                  <a:alpha val="34118"/>
                </a:srgbClr>
              </a:gs>
              <a:gs pos="9000">
                <a:srgbClr val="9AB5A6">
                  <a:alpha val="34118"/>
                </a:srgbClr>
              </a:gs>
              <a:gs pos="99000">
                <a:schemeClr val="accent2"/>
              </a:gs>
              <a:gs pos="100000">
                <a:schemeClr val="accent2"/>
              </a:gs>
            </a:gsLst>
            <a:lin ang="14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89" name="Google Shape;189;p6"/>
          <p:cNvSpPr txBox="1"/>
          <p:nvPr>
            <p:ph idx="1" type="body"/>
          </p:nvPr>
        </p:nvSpPr>
        <p:spPr>
          <a:xfrm>
            <a:off x="624754" y="1560897"/>
            <a:ext cx="10942500" cy="4442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162"/>
              <a:buNone/>
            </a:pPr>
            <a:r>
              <a:rPr lang="en-US" sz="1450"/>
              <a:t>Navrhujeme následující plán hodiny, který lze samozřejmě upravit podle potřeby, na základě pořadí jednotlivých snímků: </a:t>
            </a:r>
            <a:endParaRPr sz="1450">
              <a:solidFill>
                <a:srgbClr val="111111"/>
              </a:solidFill>
            </a:endParaRPr>
          </a:p>
          <a:p>
            <a:pPr indent="-183388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450"/>
              <a:buChar char="•"/>
            </a:pPr>
            <a:r>
              <a:rPr b="1" lang="en-US" sz="1450"/>
              <a:t>Úvod:</a:t>
            </a:r>
            <a:r>
              <a:rPr lang="en-US" sz="1450"/>
              <a:t> Společná diskuze ve třídě o článku 9 GDPR. Zvýšení povědomí o zvláštní potřebě ochrany citlivých údajů. Kritické zamyšlení nad tím, co by se mohlo stát, pokud by byly takové údaje zneužity. </a:t>
            </a:r>
            <a:endParaRPr b="1" sz="1450">
              <a:solidFill>
                <a:srgbClr val="111111"/>
              </a:solidFill>
            </a:endParaRPr>
          </a:p>
          <a:p>
            <a:pPr indent="-183388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450"/>
              <a:buChar char="•"/>
            </a:pPr>
            <a:r>
              <a:rPr b="1" lang="en-US" sz="1450"/>
              <a:t>Aktivita 1:</a:t>
            </a:r>
            <a:r>
              <a:rPr lang="en-US" sz="1450"/>
              <a:t> Brainstorming o datovém toku v kontextu chytrých zařízení a Internetu věcí (IoT). Shrnutí zjištění celé třídy, propojení jednotlivých myšlenek a jejich znázornění v širším kontextu na tabuli. </a:t>
            </a:r>
            <a:endParaRPr sz="1450"/>
          </a:p>
          <a:p>
            <a:pPr indent="-183388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450"/>
              <a:buChar char="•"/>
            </a:pPr>
            <a:r>
              <a:rPr b="1" lang="en-US" sz="1450"/>
              <a:t>V případě potřeby – Aktivita 2:</a:t>
            </a:r>
            <a:r>
              <a:rPr lang="en-US" sz="1450"/>
              <a:t> Úkol 3 z doprovodného pracovního listu „DataPro Webgames“. Klasifikace typů dat a společná diskuze o rizicích spojených se sdílenými daty. Propojení aktivity s tématem úvodu hodiny. </a:t>
            </a:r>
            <a:endParaRPr b="1" sz="1450">
              <a:solidFill>
                <a:srgbClr val="111111"/>
              </a:solidFill>
            </a:endParaRPr>
          </a:p>
          <a:p>
            <a:pPr indent="-183388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450"/>
              <a:buChar char="•"/>
            </a:pPr>
            <a:r>
              <a:rPr b="1" lang="en-US" sz="1450"/>
              <a:t>Diskuze učitel–studenti:</a:t>
            </a:r>
            <a:r>
              <a:rPr lang="en-US" sz="1450"/>
              <a:t> Které typy dat považujete za obzvláště důvěrné? Používáte chytrá zařízení? Co byste dělali, kdybyste měli chytrou domácnost? </a:t>
            </a:r>
            <a:endParaRPr sz="1450"/>
          </a:p>
          <a:p>
            <a:pPr indent="-183388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450"/>
              <a:buChar char="•"/>
            </a:pPr>
            <a:r>
              <a:rPr b="1" lang="en-US" sz="1450"/>
              <a:t>Upevnění znalostí:</a:t>
            </a:r>
            <a:r>
              <a:rPr lang="en-US" sz="1450"/>
              <a:t> Zahrajte si webovou hru DataPro „Smart Home Challenge“. Zdůrazněte, že každé rozhodnutí o sdílení dat s sebou nese určitá rizika. Zároveň však chytrá zařízení mohou využívat data k poskytování praktických funkcí a usnadnění každodenního života. Učitelům doporučujeme, aby si předem přečetli doprovodného průvodce hrou. </a:t>
            </a:r>
            <a:endParaRPr sz="1450"/>
          </a:p>
          <a:p>
            <a:pPr indent="-183388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450"/>
              <a:buChar char="•"/>
            </a:pPr>
            <a:r>
              <a:rPr b="1" lang="en-US" sz="1450"/>
              <a:t>Závěr:</a:t>
            </a:r>
            <a:r>
              <a:rPr lang="en-US" sz="1450"/>
              <a:t> Poskytnutí zpětné vazby a společná reflexe toho, co se studenti během aktivity naučili a vyzkoušeli. Jakého z devíti různých výsledků dosáhli ve hře Smart Home Challenge? Změnili by něco, kdyby výzvu hráli znovu? </a:t>
            </a:r>
            <a:endParaRPr sz="1450">
              <a:solidFill>
                <a:srgbClr val="111111"/>
              </a:solidFill>
              <a:highlight>
                <a:schemeClr val="lt1"/>
              </a:highlight>
            </a:endParaRPr>
          </a:p>
        </p:txBody>
      </p:sp>
      <p:pic>
        <p:nvPicPr>
          <p:cNvPr descr="Ein Bild, das Grafiken, Schrift, Grafikdesign, Text enthält.&#10;&#10;Automatisch generierte Beschreibung" id="190" name="Google Shape;190;p6"/>
          <p:cNvPicPr preferRelativeResize="0"/>
          <p:nvPr/>
        </p:nvPicPr>
        <p:blipFill rotWithShape="1">
          <a:blip r:embed="rId3">
            <a:alphaModFix/>
          </a:blip>
          <a:srcRect b="1616" l="0" r="-2" t="1477"/>
          <a:stretch/>
        </p:blipFill>
        <p:spPr>
          <a:xfrm>
            <a:off x="9984828" y="-241065"/>
            <a:ext cx="2315200" cy="22275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3ee46e6f318_0_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Ein Medium ist etwas, das Informationen überträgt oder speichert.</a:t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97" name="Google Shape;197;g3ee46e6f318_0_1"/>
          <p:cNvSpPr txBox="1"/>
          <p:nvPr>
            <p:ph type="title"/>
          </p:nvPr>
        </p:nvSpPr>
        <p:spPr>
          <a:xfrm>
            <a:off x="662450" y="727425"/>
            <a:ext cx="8839500" cy="74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None/>
            </a:pPr>
            <a:r>
              <a:rPr lang="en-US" sz="3200">
                <a:latin typeface="Arial"/>
                <a:ea typeface="Arial"/>
                <a:cs typeface="Arial"/>
                <a:sym typeface="Arial"/>
              </a:rPr>
              <a:t>Ochrana dat – GDPR</a:t>
            </a:r>
            <a:endParaRPr sz="3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" name="Google Shape;198;g3ee46e6f318_0_1"/>
          <p:cNvSpPr/>
          <p:nvPr/>
        </p:nvSpPr>
        <p:spPr>
          <a:xfrm flipH="1" rot="10800000">
            <a:off x="0" y="6400672"/>
            <a:ext cx="12192000" cy="456900"/>
          </a:xfrm>
          <a:prstGeom prst="rect">
            <a:avLst/>
          </a:prstGeom>
          <a:gradFill>
            <a:gsLst>
              <a:gs pos="0">
                <a:srgbClr val="029676">
                  <a:alpha val="26667"/>
                </a:srgbClr>
              </a:gs>
              <a:gs pos="14000">
                <a:srgbClr val="029676">
                  <a:alpha val="26667"/>
                </a:srgbClr>
              </a:gs>
              <a:gs pos="100000">
                <a:srgbClr val="4AB5C4">
                  <a:alpha val="83529"/>
                </a:srgbClr>
              </a:gs>
            </a:gsLst>
            <a:lin ang="59999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99" name="Google Shape;199;g3ee46e6f318_0_1"/>
          <p:cNvSpPr/>
          <p:nvPr/>
        </p:nvSpPr>
        <p:spPr>
          <a:xfrm flipH="1">
            <a:off x="4038598" y="6400799"/>
            <a:ext cx="8153400" cy="456900"/>
          </a:xfrm>
          <a:prstGeom prst="rect">
            <a:avLst/>
          </a:prstGeom>
          <a:gradFill>
            <a:gsLst>
              <a:gs pos="0">
                <a:srgbClr val="9AB5A6">
                  <a:alpha val="33725"/>
                </a:srgbClr>
              </a:gs>
              <a:gs pos="9000">
                <a:srgbClr val="9AB5A6">
                  <a:alpha val="33725"/>
                </a:srgbClr>
              </a:gs>
              <a:gs pos="99000">
                <a:schemeClr val="accent2"/>
              </a:gs>
              <a:gs pos="100000">
                <a:schemeClr val="accent2"/>
              </a:gs>
            </a:gsLst>
            <a:lin ang="14400033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00" name="Google Shape;200;g3ee46e6f318_0_1"/>
          <p:cNvSpPr txBox="1"/>
          <p:nvPr>
            <p:ph idx="1" type="body"/>
          </p:nvPr>
        </p:nvSpPr>
        <p:spPr>
          <a:xfrm>
            <a:off x="807950" y="1828800"/>
            <a:ext cx="10576200" cy="12465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just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b="1" lang="en-US"/>
              <a:t>→ Obecné nařízení o ochraně osobních údajů (GDPR) poskytuje v Evropské unii silnější ochranu určitým kategoriím vašich osobních údajů. Přečtěte si článek 9 a zamyslete se nad tím, proč tomu tak může být. </a:t>
            </a:r>
            <a:endParaRPr/>
          </a:p>
        </p:txBody>
      </p:sp>
      <p:sp>
        <p:nvSpPr>
          <p:cNvPr id="201" name="Google Shape;201;g3ee46e6f318_0_1"/>
          <p:cNvSpPr txBox="1"/>
          <p:nvPr/>
        </p:nvSpPr>
        <p:spPr>
          <a:xfrm>
            <a:off x="807900" y="3306700"/>
            <a:ext cx="10576200" cy="27150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24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1" lang="en-US" sz="24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Článek 9 GDPR – Zpracování zvláštních kategorií osobních údajů </a:t>
            </a:r>
            <a:endParaRPr i="0" sz="1400" u="none" cap="none" strike="noStrike">
              <a:solidFill>
                <a:srgbClr val="000000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-355600" lvl="0" marL="457200" marR="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venir"/>
              <a:buChar char="●"/>
            </a:pPr>
            <a:r>
              <a:rPr lang="en-US" sz="2000">
                <a:latin typeface="Avenir"/>
                <a:ea typeface="Avenir"/>
                <a:cs typeface="Avenir"/>
                <a:sym typeface="Avenir"/>
              </a:rPr>
              <a:t>Zpracování osobních údajů, které odhalují rasový či etnický původ, politické názory, náboženské či filozofické přesvědčení nebo členství v odborech, a dále zpracování genetických údajů, biometrických údajů za účelem jedinečné identifikace fyzické osoby, údajů týkajících se zdravotního stavu nebo údajů o sexuálním životě či sexuální orientaci fyzické osoby, je zakázáno. </a:t>
            </a:r>
            <a:endParaRPr i="0" sz="2000" u="none" cap="none" strike="noStrike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descr="Internet protection, network security icon (von Getty Images)" id="202" name="Google Shape;202;g3ee46e6f318_0_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363200" y="0"/>
            <a:ext cx="1828797" cy="18287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Ein Medium ist etwas, das Informationen überträgt oder speichert.</a:t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09" name="Google Shape;209;p3"/>
          <p:cNvSpPr txBox="1"/>
          <p:nvPr>
            <p:ph type="title"/>
          </p:nvPr>
        </p:nvSpPr>
        <p:spPr>
          <a:xfrm>
            <a:off x="809425" y="478329"/>
            <a:ext cx="8989200" cy="7035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56"/>
              <a:buFont typeface="Arial"/>
              <a:buNone/>
            </a:pPr>
            <a:r>
              <a:rPr lang="en-US" sz="3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Datová propojení v Internetu věcí </a:t>
            </a:r>
            <a:endParaRPr sz="3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3"/>
          <p:cNvSpPr/>
          <p:nvPr/>
        </p:nvSpPr>
        <p:spPr>
          <a:xfrm flipH="1" rot="10800000">
            <a:off x="0" y="6400672"/>
            <a:ext cx="12192000" cy="456900"/>
          </a:xfrm>
          <a:prstGeom prst="rect">
            <a:avLst/>
          </a:prstGeom>
          <a:gradFill>
            <a:gsLst>
              <a:gs pos="0">
                <a:srgbClr val="029676">
                  <a:alpha val="26667"/>
                </a:srgbClr>
              </a:gs>
              <a:gs pos="14000">
                <a:srgbClr val="029676">
                  <a:alpha val="26667"/>
                </a:srgbClr>
              </a:gs>
              <a:gs pos="100000">
                <a:srgbClr val="4AB5C4">
                  <a:alpha val="83529"/>
                </a:srgbClr>
              </a:gs>
            </a:gsLst>
            <a:lin ang="59999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11" name="Google Shape;211;p3"/>
          <p:cNvSpPr/>
          <p:nvPr/>
        </p:nvSpPr>
        <p:spPr>
          <a:xfrm flipH="1">
            <a:off x="4038598" y="6400799"/>
            <a:ext cx="8153400" cy="456900"/>
          </a:xfrm>
          <a:prstGeom prst="rect">
            <a:avLst/>
          </a:prstGeom>
          <a:gradFill>
            <a:gsLst>
              <a:gs pos="0">
                <a:srgbClr val="9AB5A6">
                  <a:alpha val="33725"/>
                </a:srgbClr>
              </a:gs>
              <a:gs pos="9000">
                <a:srgbClr val="9AB5A6">
                  <a:alpha val="33725"/>
                </a:srgbClr>
              </a:gs>
              <a:gs pos="99000">
                <a:schemeClr val="accent2"/>
              </a:gs>
              <a:gs pos="100000">
                <a:schemeClr val="accent2"/>
              </a:gs>
            </a:gsLst>
            <a:lin ang="14400033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12" name="Google Shape;212;p3"/>
          <p:cNvSpPr txBox="1"/>
          <p:nvPr>
            <p:ph idx="1" type="body"/>
          </p:nvPr>
        </p:nvSpPr>
        <p:spPr>
          <a:xfrm>
            <a:off x="809425" y="1505250"/>
            <a:ext cx="7169700" cy="45720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620"/>
              <a:buNone/>
            </a:pPr>
            <a:r>
              <a:rPr i="1" lang="en-US" sz="1800"/>
              <a:t>Chytrá zařízení, aplikace a cloudová úložiště </a:t>
            </a:r>
            <a:endParaRPr/>
          </a:p>
          <a:p>
            <a:pPr indent="-457200" lvl="0" marL="4572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620"/>
              <a:buFont typeface="Arial"/>
              <a:buAutoNum type="arabicPeriod"/>
            </a:pPr>
            <a:r>
              <a:rPr b="1" lang="en-US" sz="1800"/>
              <a:t>Individuální úkol: </a:t>
            </a:r>
            <a:r>
              <a:rPr b="1" lang="en-US" sz="1800"/>
              <a:t> </a:t>
            </a:r>
            <a:r>
              <a:rPr lang="en-US" sz="1800"/>
              <a:t>Jdete si zaběhat. Máte s sebou chytrý telefon, chytré hodinky a fitness aplikaci. Chcete zjistit svou rychlost v km/h, trasu běhu, srdeční tep, jak si vedete v porovnání s běžci stejného věku a podobné úrovně kondice, a také mít pro vás vytvořené fitness plány. </a:t>
            </a:r>
            <a:r>
              <a:rPr lang="en-US" sz="1800"/>
              <a:t> </a:t>
            </a:r>
            <a:r>
              <a:rPr b="1" lang="en-US" sz="1800"/>
              <a:t>Jaká (osobní) data si za tímto účelem mezi sebou vyměňují tyto tři služby? Uveďte je. </a:t>
            </a:r>
            <a:endParaRPr/>
          </a:p>
          <a:p>
            <a:pPr indent="-457200" lvl="0" marL="4572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620"/>
              <a:buFont typeface="Arial"/>
              <a:buAutoNum type="arabicPeriod"/>
            </a:pPr>
            <a:r>
              <a:rPr b="1" lang="en-US" sz="1800"/>
              <a:t>Zápis na tabuli: Jak chytré hodinky komunikují s chytrým telefonem a aplikací? </a:t>
            </a:r>
            <a:endParaRPr/>
          </a:p>
          <a:p>
            <a:pPr indent="0" lvl="0" marL="4572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620"/>
              <a:buNone/>
            </a:pPr>
            <a:r>
              <a:rPr lang="en-US" sz="1800"/>
              <a:t>- </a:t>
            </a:r>
            <a:r>
              <a:rPr lang="en-US" sz="1800"/>
              <a:t>Jaká (osobní) data jsou shromažďována? </a:t>
            </a:r>
            <a:endParaRPr/>
          </a:p>
          <a:p>
            <a:pPr indent="0" lvl="0" marL="4572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620"/>
              <a:buNone/>
            </a:pPr>
            <a:r>
              <a:rPr lang="en-US" sz="1800"/>
              <a:t>- </a:t>
            </a:r>
            <a:r>
              <a:rPr lang="en-US" sz="1800"/>
              <a:t>Jak data putují z jednoho zařízení do druhého? </a:t>
            </a:r>
            <a:endParaRPr/>
          </a:p>
        </p:txBody>
      </p:sp>
      <p:pic>
        <p:nvPicPr>
          <p:cNvPr descr="Computer network vector, Electronic device flat style icon (von Getty Images)" id="213" name="Google Shape;213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47326" y="1328874"/>
            <a:ext cx="3306127" cy="330614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watch on a person 's wrist shows the time is 20:17 (von Tenor)" id="214" name="Google Shape;214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298073" y="3642147"/>
            <a:ext cx="3204649" cy="2451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4"/>
          <p:cNvSpPr/>
          <p:nvPr/>
        </p:nvSpPr>
        <p:spPr>
          <a:xfrm flipH="1" rot="10800000">
            <a:off x="0" y="6400672"/>
            <a:ext cx="12192000" cy="456900"/>
          </a:xfrm>
          <a:prstGeom prst="rect">
            <a:avLst/>
          </a:prstGeom>
          <a:gradFill>
            <a:gsLst>
              <a:gs pos="0">
                <a:srgbClr val="029676">
                  <a:alpha val="26667"/>
                </a:srgbClr>
              </a:gs>
              <a:gs pos="14000">
                <a:srgbClr val="029676">
                  <a:alpha val="26667"/>
                </a:srgbClr>
              </a:gs>
              <a:gs pos="100000">
                <a:srgbClr val="4AB5C4">
                  <a:alpha val="83529"/>
                </a:srgbClr>
              </a:gs>
            </a:gsLst>
            <a:lin ang="59999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21" name="Google Shape;221;p4"/>
          <p:cNvSpPr/>
          <p:nvPr/>
        </p:nvSpPr>
        <p:spPr>
          <a:xfrm flipH="1">
            <a:off x="4038598" y="6400799"/>
            <a:ext cx="8153400" cy="456900"/>
          </a:xfrm>
          <a:prstGeom prst="rect">
            <a:avLst/>
          </a:prstGeom>
          <a:gradFill>
            <a:gsLst>
              <a:gs pos="0">
                <a:srgbClr val="9AB5A6">
                  <a:alpha val="33725"/>
                </a:srgbClr>
              </a:gs>
              <a:gs pos="9000">
                <a:srgbClr val="9AB5A6">
                  <a:alpha val="33725"/>
                </a:srgbClr>
              </a:gs>
              <a:gs pos="99000">
                <a:schemeClr val="accent2"/>
              </a:gs>
              <a:gs pos="100000">
                <a:schemeClr val="accent2"/>
              </a:gs>
            </a:gsLst>
            <a:lin ang="14400033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22" name="Google Shape;222;p4"/>
          <p:cNvSpPr txBox="1"/>
          <p:nvPr>
            <p:ph idx="1" type="body"/>
          </p:nvPr>
        </p:nvSpPr>
        <p:spPr>
          <a:xfrm>
            <a:off x="625627" y="2003200"/>
            <a:ext cx="10613100" cy="41937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2400"/>
          </a:p>
          <a:p>
            <a:pPr indent="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graphicFrame>
        <p:nvGraphicFramePr>
          <p:cNvPr id="223" name="Google Shape;223;p4"/>
          <p:cNvGraphicFramePr/>
          <p:nvPr/>
        </p:nvGraphicFramePr>
        <p:xfrm>
          <a:off x="1371600" y="39401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{4EB05F7A-4359-4CB2-BE40-63D2D977CFA0}</a:tableStyleId>
              </a:tblPr>
              <a:tblGrid>
                <a:gridCol w="10240975"/>
              </a:tblGrid>
              <a:tr h="1778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224" name="Google Shape;224;p4"/>
          <p:cNvGraphicFramePr/>
          <p:nvPr/>
        </p:nvGraphicFramePr>
        <p:xfrm>
          <a:off x="693177" y="167811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{4EB05F7A-4359-4CB2-BE40-63D2D977CFA0}</a:tableStyleId>
              </a:tblPr>
              <a:tblGrid>
                <a:gridCol w="3964300"/>
              </a:tblGrid>
              <a:tr h="4193700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en-US" sz="2000" u="none" cap="none" strike="noStrike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3. </a:t>
                      </a:r>
                      <a:r>
                        <a:rPr b="1" lang="en-US" sz="2000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Individuální úkol: 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2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Vyvíjíte aplikaci SmartTime pro chytré hodinky. Aby mohla aplikace poskytovat co nejrelevantnější doporučení a funkce, potřebuje své uživatele lépe poznat. Rozhodněte, jaká data od uživatelů chytrých hodinek k tomuto účelu potřebujete. </a:t>
                      </a:r>
                      <a:endParaRPr b="0" sz="2000" u="none" cap="none" strike="noStrike">
                        <a:solidFill>
                          <a:schemeClr val="dk1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25" name="Google Shape;225;p4"/>
          <p:cNvSpPr txBox="1"/>
          <p:nvPr>
            <p:ph type="title"/>
          </p:nvPr>
        </p:nvSpPr>
        <p:spPr>
          <a:xfrm>
            <a:off x="625625" y="206350"/>
            <a:ext cx="9789300" cy="1203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None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Datová propojení v Internetu věcí (IoT)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26" name="Google Shape;226;p4"/>
          <p:cNvGraphicFramePr/>
          <p:nvPr/>
        </p:nvGraphicFramePr>
        <p:xfrm>
          <a:off x="5335900" y="2037602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{4EB05F7A-4359-4CB2-BE40-63D2D977CFA0}</a:tableStyleId>
              </a:tblPr>
              <a:tblGrid>
                <a:gridCol w="2092225"/>
                <a:gridCol w="2092225"/>
                <a:gridCol w="2092225"/>
              </a:tblGrid>
              <a:tr h="473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i="1" lang="en-US"/>
                        <a:t>Plánovaná funkce aplikace SmartTime 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US">
                          <a:solidFill>
                            <a:schemeClr val="dk1"/>
                          </a:solidFill>
                        </a:rPr>
                        <a:t>Jaký typ dat je potřeba?</a:t>
                      </a:r>
                      <a:r>
                        <a:rPr lang="en-US" sz="1100">
                          <a:solidFill>
                            <a:schemeClr val="dk1"/>
                          </a:solidFill>
                        </a:rPr>
                        <a:t> 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US"/>
                        <a:t>Jak jsou data získávána? 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</a:tr>
              <a:tr h="10296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US"/>
                        <a:t>Předpověď počasí 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</a:rPr>
                        <a:t>Např. kde se s chytrými hodinkami nacházíme? → Poloha </a:t>
                      </a:r>
                      <a:endParaRPr i="1" sz="17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i="1" lang="en-US"/>
                        <a:t>Např. přístup k údajům o poloze chytrých hodinek/GPS nebo zadání polohy uživatelem aplikace </a:t>
                      </a:r>
                      <a:endParaRPr i="1" sz="1400" u="none" cap="none" strike="noStrike"/>
                    </a:p>
                  </a:txBody>
                  <a:tcPr marT="45725" marB="45725" marR="91450" marL="91450"/>
                </a:tc>
              </a:tr>
              <a:tr h="10296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US"/>
                        <a:t>Doporučení hudby </a:t>
                      </a:r>
                      <a:endParaRPr b="1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/>
                        <a:t>Např. oprávnění k přístupu k hudebním aplikacím, hudební preference, které aplikace používáme 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/>
                        <a:t>Např. synchronizace s hudebními aplikacemi (Spotify, SoundCloud nebo iTunes), historie vyhledávání v prohlížeči, hudební odkazy sdílené v chatech 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5"/>
          <p:cNvSpPr/>
          <p:nvPr/>
        </p:nvSpPr>
        <p:spPr>
          <a:xfrm flipH="1" rot="10800000">
            <a:off x="0" y="6400672"/>
            <a:ext cx="12192000" cy="456900"/>
          </a:xfrm>
          <a:prstGeom prst="rect">
            <a:avLst/>
          </a:prstGeom>
          <a:gradFill>
            <a:gsLst>
              <a:gs pos="0">
                <a:srgbClr val="029676">
                  <a:alpha val="26667"/>
                </a:srgbClr>
              </a:gs>
              <a:gs pos="14000">
                <a:srgbClr val="029676">
                  <a:alpha val="26667"/>
                </a:srgbClr>
              </a:gs>
              <a:gs pos="100000">
                <a:srgbClr val="4AB5C4">
                  <a:alpha val="83529"/>
                </a:srgbClr>
              </a:gs>
            </a:gsLst>
            <a:lin ang="59999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33" name="Google Shape;233;p5"/>
          <p:cNvSpPr/>
          <p:nvPr/>
        </p:nvSpPr>
        <p:spPr>
          <a:xfrm flipH="1">
            <a:off x="4038598" y="6400799"/>
            <a:ext cx="8153400" cy="456900"/>
          </a:xfrm>
          <a:prstGeom prst="rect">
            <a:avLst/>
          </a:prstGeom>
          <a:gradFill>
            <a:gsLst>
              <a:gs pos="0">
                <a:srgbClr val="9AB5A6">
                  <a:alpha val="33725"/>
                </a:srgbClr>
              </a:gs>
              <a:gs pos="9000">
                <a:srgbClr val="9AB5A6">
                  <a:alpha val="33725"/>
                </a:srgbClr>
              </a:gs>
              <a:gs pos="99000">
                <a:schemeClr val="accent2"/>
              </a:gs>
              <a:gs pos="100000">
                <a:schemeClr val="accent2"/>
              </a:gs>
            </a:gsLst>
            <a:lin ang="14400033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34" name="Google Shape;234;p5"/>
          <p:cNvSpPr txBox="1"/>
          <p:nvPr>
            <p:ph idx="1" type="body"/>
          </p:nvPr>
        </p:nvSpPr>
        <p:spPr>
          <a:xfrm>
            <a:off x="625627" y="2003200"/>
            <a:ext cx="10613100" cy="41937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2400"/>
          </a:p>
          <a:p>
            <a:pPr indent="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graphicFrame>
        <p:nvGraphicFramePr>
          <p:cNvPr id="235" name="Google Shape;235;p5"/>
          <p:cNvGraphicFramePr/>
          <p:nvPr/>
        </p:nvGraphicFramePr>
        <p:xfrm>
          <a:off x="1371600" y="39401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{4EB05F7A-4359-4CB2-BE40-63D2D977CFA0}</a:tableStyleId>
              </a:tblPr>
              <a:tblGrid>
                <a:gridCol w="10240975"/>
              </a:tblGrid>
              <a:tr h="1778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236" name="Google Shape;236;p5"/>
          <p:cNvGraphicFramePr/>
          <p:nvPr/>
        </p:nvGraphicFramePr>
        <p:xfrm>
          <a:off x="625627" y="170509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{4EB05F7A-4359-4CB2-BE40-63D2D977CFA0}</a:tableStyleId>
              </a:tblPr>
              <a:tblGrid>
                <a:gridCol w="7926700"/>
              </a:tblGrid>
              <a:tr h="4325525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en-US" sz="2000" u="none" cap="none" strike="noStrike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4. </a:t>
                      </a:r>
                      <a:r>
                        <a:rPr b="1" lang="en-US" sz="2000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Společná diskuze ve třídě: </a:t>
                      </a:r>
                      <a:endParaRPr b="1" sz="2000" u="none" cap="none" strike="noStrike">
                        <a:solidFill>
                          <a:schemeClr val="dk1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Porovnejte typy dat, která potřebujete pro svou aplikaci SmartTime. Jedná se o:</a:t>
                      </a:r>
                      <a:endParaRPr sz="2000">
                        <a:solidFill>
                          <a:schemeClr val="dk1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  <a:p>
                      <a:pPr indent="-355600" lvl="0" marL="45720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venir"/>
                        <a:buAutoNum type="arabicPeriod"/>
                      </a:pPr>
                      <a:r>
                        <a:rPr lang="en-US" sz="2000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veřejná data,</a:t>
                      </a:r>
                      <a:endParaRPr sz="2000">
                        <a:solidFill>
                          <a:schemeClr val="dk1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  <a:p>
                      <a:pPr indent="-355600" lvl="0" marL="4572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venir"/>
                        <a:buAutoNum type="arabicPeriod"/>
                      </a:pPr>
                      <a:r>
                        <a:rPr lang="en-US" sz="2000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osobní údaje, nebo</a:t>
                      </a:r>
                      <a:endParaRPr sz="2000">
                        <a:solidFill>
                          <a:schemeClr val="dk1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  <a:p>
                      <a:pPr indent="-355600" lvl="0" marL="4572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venir"/>
                        <a:buAutoNum type="arabicPeriod"/>
                      </a:pPr>
                      <a:r>
                        <a:rPr lang="en-US" sz="2000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zvláštní kategorie osobních údajů, o kterých jsme hovořili na začátku hodiny?</a:t>
                      </a:r>
                      <a:endParaRPr sz="2000">
                        <a:solidFill>
                          <a:schemeClr val="dk1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  <a:p>
                      <a:pPr indent="0" lvl="0" marL="0" marR="0" rtl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Jaké výhody přináší používání aplikace SmartZeit spotřebitelům – a vám samotným? Jak hodnotíte související rizika? </a:t>
                      </a:r>
                      <a:endParaRPr sz="2000" u="none" cap="none" strike="noStrike">
                        <a:solidFill>
                          <a:schemeClr val="dk1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37" name="Google Shape;237;p5"/>
          <p:cNvSpPr txBox="1"/>
          <p:nvPr>
            <p:ph type="title"/>
          </p:nvPr>
        </p:nvSpPr>
        <p:spPr>
          <a:xfrm>
            <a:off x="625625" y="880550"/>
            <a:ext cx="9789300" cy="732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Datová propojení v Internetu věcí </a:t>
            </a:r>
            <a:endParaRPr/>
          </a:p>
        </p:txBody>
      </p:sp>
      <p:pic>
        <p:nvPicPr>
          <p:cNvPr descr="a watch on a person 's wrist shows the time is 20:17 (von Tenor)" id="238" name="Google Shape;238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758748" y="3154897"/>
            <a:ext cx="3204649" cy="2451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7"/>
          <p:cNvSpPr/>
          <p:nvPr/>
        </p:nvSpPr>
        <p:spPr>
          <a:xfrm>
            <a:off x="1523588" y="5616475"/>
            <a:ext cx="3572700" cy="1088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https://dataprogames.ph-freiburg.de/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Google Shape;245;p7"/>
          <p:cNvSpPr txBox="1"/>
          <p:nvPr>
            <p:ph type="title"/>
          </p:nvPr>
        </p:nvSpPr>
        <p:spPr>
          <a:xfrm>
            <a:off x="657700" y="435350"/>
            <a:ext cx="8153400" cy="1088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None/>
            </a:pPr>
            <a:r>
              <a:rPr lang="en-US" sz="3200">
                <a:latin typeface="Arial"/>
                <a:ea typeface="Arial"/>
                <a:cs typeface="Arial"/>
                <a:sym typeface="Arial"/>
              </a:rPr>
              <a:t>Webová hra: Smart Home Challenge </a:t>
            </a:r>
            <a:endParaRPr sz="3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" name="Google Shape;246;p7"/>
          <p:cNvSpPr/>
          <p:nvPr/>
        </p:nvSpPr>
        <p:spPr>
          <a:xfrm flipH="1" rot="10800000">
            <a:off x="0" y="6400797"/>
            <a:ext cx="12192000" cy="456900"/>
          </a:xfrm>
          <a:prstGeom prst="rect">
            <a:avLst/>
          </a:prstGeom>
          <a:gradFill>
            <a:gsLst>
              <a:gs pos="0">
                <a:srgbClr val="029676">
                  <a:alpha val="26667"/>
                </a:srgbClr>
              </a:gs>
              <a:gs pos="14000">
                <a:srgbClr val="029676">
                  <a:alpha val="26667"/>
                </a:srgbClr>
              </a:gs>
              <a:gs pos="100000">
                <a:srgbClr val="4AB5C4">
                  <a:alpha val="83529"/>
                </a:srgbClr>
              </a:gs>
            </a:gsLst>
            <a:lin ang="59999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47" name="Google Shape;247;p7"/>
          <p:cNvSpPr/>
          <p:nvPr/>
        </p:nvSpPr>
        <p:spPr>
          <a:xfrm flipH="1">
            <a:off x="4038598" y="6400799"/>
            <a:ext cx="8153400" cy="456900"/>
          </a:xfrm>
          <a:prstGeom prst="rect">
            <a:avLst/>
          </a:prstGeom>
          <a:gradFill>
            <a:gsLst>
              <a:gs pos="0">
                <a:srgbClr val="9AB5A6">
                  <a:alpha val="33725"/>
                </a:srgbClr>
              </a:gs>
              <a:gs pos="9000">
                <a:srgbClr val="9AB5A6">
                  <a:alpha val="33725"/>
                </a:srgbClr>
              </a:gs>
              <a:gs pos="99000">
                <a:schemeClr val="accent2"/>
              </a:gs>
              <a:gs pos="100000">
                <a:schemeClr val="accent2"/>
              </a:gs>
            </a:gsLst>
            <a:lin ang="14400033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248" name="Google Shape;248;p7" title="shc video tv.mp4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57700" y="1829825"/>
            <a:ext cx="5304475" cy="3978350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p7"/>
          <p:cNvSpPr txBox="1"/>
          <p:nvPr/>
        </p:nvSpPr>
        <p:spPr>
          <a:xfrm>
            <a:off x="6437875" y="1847850"/>
            <a:ext cx="5457900" cy="44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Noto Sans Symbols"/>
              <a:buChar char="−"/>
            </a:pPr>
            <a:r>
              <a:rPr lang="en-US" sz="2000">
                <a:latin typeface="Avenir"/>
                <a:ea typeface="Avenir"/>
                <a:cs typeface="Avenir"/>
                <a:sym typeface="Avenir"/>
              </a:rPr>
              <a:t>Stejně jako aplikace SmartTime existují i další aplikace a chytrá zařízení, která shromažďují a analyzují vaše data a mohou vám pomáhat s organizací každodenního života.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Noto Sans Symbols"/>
              <a:buChar char="−"/>
            </a:pPr>
            <a:r>
              <a:rPr lang="en-US" sz="2000">
                <a:latin typeface="Avenir"/>
                <a:ea typeface="Avenir"/>
                <a:cs typeface="Avenir"/>
                <a:sym typeface="Avenir"/>
              </a:rPr>
              <a:t>Představte si, že žijete v chytré domácnosti – jaká oprávnění k datům potřebují vaše chytrá zařízení, aby mohla fungovat? Jaká data byste raději nesdíleli, protože jsou příliš citlivá?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Noto Sans Symbols"/>
              <a:buChar char="−"/>
            </a:pPr>
            <a:r>
              <a:rPr lang="en-US" sz="2000">
                <a:latin typeface="Avenir"/>
                <a:ea typeface="Avenir"/>
                <a:cs typeface="Avenir"/>
                <a:sym typeface="Avenir"/>
              </a:rPr>
              <a:t>Je pro vás důležitější soukromí, nebo možnost využívat všechny funkce chytrého zařízení? Zvažte související rizika.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8"/>
          <p:cNvSpPr/>
          <p:nvPr/>
        </p:nvSpPr>
        <p:spPr>
          <a:xfrm>
            <a:off x="6393950" y="4960800"/>
            <a:ext cx="5113200" cy="1897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https://dataprogames.ph-freiburg.de/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6" name="Google Shape;256;p8"/>
          <p:cNvSpPr txBox="1"/>
          <p:nvPr>
            <p:ph type="title"/>
          </p:nvPr>
        </p:nvSpPr>
        <p:spPr>
          <a:xfrm>
            <a:off x="625625" y="469200"/>
            <a:ext cx="8153400" cy="1088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>
                <a:latin typeface="Arial"/>
                <a:ea typeface="Arial"/>
                <a:cs typeface="Arial"/>
                <a:sym typeface="Arial"/>
              </a:rPr>
              <a:t>Webová hra: Smart Home Challenge </a:t>
            </a:r>
            <a:endParaRPr sz="3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" name="Google Shape;257;p8"/>
          <p:cNvSpPr/>
          <p:nvPr/>
        </p:nvSpPr>
        <p:spPr>
          <a:xfrm flipH="1" rot="10800000">
            <a:off x="0" y="6400672"/>
            <a:ext cx="12192000" cy="456900"/>
          </a:xfrm>
          <a:prstGeom prst="rect">
            <a:avLst/>
          </a:prstGeom>
          <a:gradFill>
            <a:gsLst>
              <a:gs pos="0">
                <a:srgbClr val="029676">
                  <a:alpha val="26667"/>
                </a:srgbClr>
              </a:gs>
              <a:gs pos="14000">
                <a:srgbClr val="029676">
                  <a:alpha val="26667"/>
                </a:srgbClr>
              </a:gs>
              <a:gs pos="100000">
                <a:srgbClr val="4AB5C4">
                  <a:alpha val="83529"/>
                </a:srgbClr>
              </a:gs>
            </a:gsLst>
            <a:lin ang="59999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58" name="Google Shape;258;p8"/>
          <p:cNvSpPr/>
          <p:nvPr/>
        </p:nvSpPr>
        <p:spPr>
          <a:xfrm flipH="1">
            <a:off x="4038598" y="6400799"/>
            <a:ext cx="8153400" cy="456900"/>
          </a:xfrm>
          <a:prstGeom prst="rect">
            <a:avLst/>
          </a:prstGeom>
          <a:gradFill>
            <a:gsLst>
              <a:gs pos="0">
                <a:srgbClr val="9AB5A6">
                  <a:alpha val="33725"/>
                </a:srgbClr>
              </a:gs>
              <a:gs pos="9000">
                <a:srgbClr val="9AB5A6">
                  <a:alpha val="33725"/>
                </a:srgbClr>
              </a:gs>
              <a:gs pos="99000">
                <a:schemeClr val="accent2"/>
              </a:gs>
              <a:gs pos="100000">
                <a:schemeClr val="accent2"/>
              </a:gs>
            </a:gsLst>
            <a:lin ang="14400033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59" name="Google Shape;259;p8"/>
          <p:cNvSpPr txBox="1"/>
          <p:nvPr>
            <p:ph idx="1" type="body"/>
          </p:nvPr>
        </p:nvSpPr>
        <p:spPr>
          <a:xfrm>
            <a:off x="625625" y="2003200"/>
            <a:ext cx="5113200" cy="419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Vaše chytrá domácnost byla napadena hackery a už se neotevře!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Použijte svého avatara k nalezení chytrých zařízení, vyřešte hádanky a upravte nastavení soukromí, abyste chytrou domácnost odemkli.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Během hry můžete získávat body buď za ochranu svého soukromí, nebo za pohodlí ve své chytré domácnosti.</a:t>
            </a:r>
            <a:endParaRPr/>
          </a:p>
          <a:p>
            <a:pPr indent="0" lvl="0" marL="114300" rtl="0" algn="l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260" name="Google Shape;260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56300" y="2003200"/>
            <a:ext cx="5788500" cy="3378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67" name="Google Shape;267;p9"/>
          <p:cNvSpPr txBox="1"/>
          <p:nvPr>
            <p:ph type="title"/>
          </p:nvPr>
        </p:nvSpPr>
        <p:spPr>
          <a:xfrm>
            <a:off x="625627" y="710725"/>
            <a:ext cx="8545500" cy="1088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Závěr </a:t>
            </a:r>
            <a:endParaRPr sz="3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8" name="Google Shape;268;p9"/>
          <p:cNvSpPr/>
          <p:nvPr/>
        </p:nvSpPr>
        <p:spPr>
          <a:xfrm flipH="1" rot="10800000">
            <a:off x="0" y="6400672"/>
            <a:ext cx="12192000" cy="456900"/>
          </a:xfrm>
          <a:prstGeom prst="rect">
            <a:avLst/>
          </a:prstGeom>
          <a:gradFill>
            <a:gsLst>
              <a:gs pos="0">
                <a:srgbClr val="029676">
                  <a:alpha val="26667"/>
                </a:srgbClr>
              </a:gs>
              <a:gs pos="14000">
                <a:srgbClr val="029676">
                  <a:alpha val="26667"/>
                </a:srgbClr>
              </a:gs>
              <a:gs pos="100000">
                <a:srgbClr val="4AB5C4">
                  <a:alpha val="83529"/>
                </a:srgbClr>
              </a:gs>
            </a:gsLst>
            <a:lin ang="59999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69" name="Google Shape;269;p9"/>
          <p:cNvSpPr/>
          <p:nvPr/>
        </p:nvSpPr>
        <p:spPr>
          <a:xfrm flipH="1">
            <a:off x="4038598" y="6400799"/>
            <a:ext cx="8153400" cy="456900"/>
          </a:xfrm>
          <a:prstGeom prst="rect">
            <a:avLst/>
          </a:prstGeom>
          <a:gradFill>
            <a:gsLst>
              <a:gs pos="0">
                <a:srgbClr val="9AB5A6">
                  <a:alpha val="33725"/>
                </a:srgbClr>
              </a:gs>
              <a:gs pos="9000">
                <a:srgbClr val="9AB5A6">
                  <a:alpha val="33725"/>
                </a:srgbClr>
              </a:gs>
              <a:gs pos="99000">
                <a:schemeClr val="accent2"/>
              </a:gs>
              <a:gs pos="100000">
                <a:schemeClr val="accent2"/>
              </a:gs>
            </a:gsLst>
            <a:lin ang="14400033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70" name="Google Shape;270;p9"/>
          <p:cNvSpPr txBox="1"/>
          <p:nvPr>
            <p:ph idx="1" type="body"/>
          </p:nvPr>
        </p:nvSpPr>
        <p:spPr>
          <a:xfrm>
            <a:off x="625625" y="1698400"/>
            <a:ext cx="5234400" cy="419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 lnSpcReduction="10000"/>
          </a:bodyPr>
          <a:lstStyle/>
          <a:p>
            <a:pPr indent="0" lvl="0" marL="6858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800"/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800"/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1800"/>
              <a:t>(</a:t>
            </a:r>
            <a:r>
              <a:rPr lang="en-US" sz="1800"/>
              <a:t>společná diskuze) </a:t>
            </a:r>
            <a:endParaRPr/>
          </a:p>
          <a:p>
            <a:pPr indent="-387350" lvl="0" marL="4572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00"/>
              <a:buChar char="•"/>
            </a:pPr>
            <a:r>
              <a:rPr lang="en-US"/>
              <a:t>Jaká rizika spojená s chytrými zařízeními jsem si dříve neuvědomoval/a? </a:t>
            </a:r>
            <a:endParaRPr/>
          </a:p>
          <a:p>
            <a:pPr indent="-387350" lvl="0" marL="4572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00"/>
              <a:buChar char="•"/>
            </a:pPr>
            <a:r>
              <a:rPr lang="en-US"/>
              <a:t>Co mě překvapilo? </a:t>
            </a:r>
            <a:endParaRPr/>
          </a:p>
          <a:p>
            <a:pPr indent="-387350" lvl="0" marL="4572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00"/>
              <a:buChar char="•"/>
            </a:pPr>
            <a:r>
              <a:rPr lang="en-US"/>
              <a:t>Která oprávnění k datům bych chtěl/a upravit u svých aplikací nebo chytrých zařízení doma? </a:t>
            </a:r>
            <a:endParaRPr/>
          </a:p>
          <a:p>
            <a:pPr indent="-228600" lvl="0" marL="4572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271" name="Google Shape;271;p9"/>
          <p:cNvPicPr preferRelativeResize="0"/>
          <p:nvPr/>
        </p:nvPicPr>
        <p:blipFill rotWithShape="1">
          <a:blip r:embed="rId3">
            <a:alphaModFix/>
          </a:blip>
          <a:srcRect b="0" l="0" r="30502" t="0"/>
          <a:stretch/>
        </p:blipFill>
        <p:spPr>
          <a:xfrm>
            <a:off x="6319237" y="2003200"/>
            <a:ext cx="5411075" cy="4193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GradientRiseVTI">
  <a:themeElements>
    <a:clrScheme name="Grün">
      <a:dk1>
        <a:srgbClr val="000000"/>
      </a:dk1>
      <a:lt1>
        <a:srgbClr val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1_GradientRiseVTI">
  <a:themeElements>
    <a:clrScheme name="Grün">
      <a:dk1>
        <a:srgbClr val="000000"/>
      </a:dk1>
      <a:lt1>
        <a:srgbClr val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2024-03-28T17:19:57Z</dcterms:created>
  <dc:creator>Bernd Remmele (fr)</dc:creator>
</cp:coreProperties>
</file>