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9"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7102475" cy="102330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pbvDLqKsaWoVYWJKbKXeDEMaf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E44810-83DE-4E1F-9C57-6CF974986913}">
  <a:tblStyle styleId="{6EE44810-83DE-4E1F-9C57-6CF974986913}"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21"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513428"/>
          </a:xfrm>
          <a:prstGeom prst="rect">
            <a:avLst/>
          </a:prstGeom>
          <a:noFill/>
          <a:ln>
            <a:noFill/>
          </a:ln>
        </p:spPr>
        <p:txBody>
          <a:bodyPr spcFirstLastPara="1" wrap="square" lIns="99025" tIns="49500" rIns="99025" bIns="495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3092" y="0"/>
            <a:ext cx="3077739" cy="513428"/>
          </a:xfrm>
          <a:prstGeom prst="rect">
            <a:avLst/>
          </a:prstGeom>
          <a:noFill/>
          <a:ln>
            <a:noFill/>
          </a:ln>
        </p:spPr>
        <p:txBody>
          <a:bodyPr spcFirstLastPara="1" wrap="square" lIns="99025" tIns="49500" rIns="99025" bIns="495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719598"/>
            <a:ext cx="3077739" cy="513427"/>
          </a:xfrm>
          <a:prstGeom prst="rect">
            <a:avLst/>
          </a:prstGeom>
          <a:noFill/>
          <a:ln>
            <a:noFill/>
          </a:ln>
        </p:spPr>
        <p:txBody>
          <a:bodyPr spcFirstLastPara="1" wrap="square" lIns="99025" tIns="49500" rIns="99025" bIns="495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datapro.education/curriculum-datapro/"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datapro.education/training-materia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ataprogames.ph-freiburg.d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datapro.education/datapro-webgame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datapro.education/datapro-webgame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457200" lvl="0" indent="-228600" algn="l" rtl="0">
              <a:spcBef>
                <a:spcPts val="0"/>
              </a:spcBef>
              <a:spcAft>
                <a:spcPts val="0"/>
              </a:spcAft>
              <a:buClr>
                <a:schemeClr val="dk1"/>
              </a:buClr>
              <a:buSzPts val="1100"/>
              <a:buFont typeface="Arial"/>
              <a:buNone/>
            </a:pPr>
            <a:r>
              <a:rPr lang="en-US" sz="1100"/>
              <a:t>Témata probíraná v této výukové jednotce vycházejí z kurikula DataPro</a:t>
            </a:r>
            <a:r>
              <a:rPr lang="en-US" sz="1100">
                <a:uFill>
                  <a:noFill/>
                </a:uFill>
                <a:hlinkClick r:id="rId3"/>
              </a:rPr>
              <a:t> </a:t>
            </a:r>
            <a:r>
              <a:rPr lang="en-US" sz="1100" u="sng">
                <a:solidFill>
                  <a:schemeClr val="hlink"/>
                </a:solidFill>
                <a:hlinkClick r:id="rId3"/>
              </a:rPr>
              <a:t>https://www.datapro.education/curriculum-datapro/</a:t>
            </a:r>
            <a:endParaRPr sz="1100" u="sng">
              <a:solidFill>
                <a:schemeClr val="hlink"/>
              </a:solidFill>
            </a:endParaRPr>
          </a:p>
          <a:p>
            <a:pPr marL="457200" marR="0" lvl="0" indent="-228600" algn="l" rtl="0">
              <a:lnSpc>
                <a:spcPct val="100000"/>
              </a:lnSpc>
              <a:spcBef>
                <a:spcPts val="0"/>
              </a:spcBef>
              <a:spcAft>
                <a:spcPts val="0"/>
              </a:spcAft>
              <a:buClr>
                <a:srgbClr val="000000"/>
              </a:buClr>
              <a:buSzPts val="1400"/>
              <a:buFont typeface="Arial"/>
              <a:buNone/>
            </a:pPr>
            <a:r>
              <a:rPr lang="en-US" sz="1100"/>
              <a:t>a vztahují se k tematické oblasti „Data jako zboží“, konkrétně k následujícím kompetencím: </a:t>
            </a:r>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	- A.1 </a:t>
            </a:r>
            <a:r>
              <a:rPr lang="en-US"/>
              <a:t>Přeměna dat na aktivum </a:t>
            </a:r>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	- A.2 </a:t>
            </a:r>
            <a:r>
              <a:rPr lang="en-US"/>
              <a:t>Rozlišování bezpečnostních rizik sdílení dat </a:t>
            </a:r>
            <a:endParaRPr sz="1200"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	- A.3 </a:t>
            </a:r>
            <a:r>
              <a:rPr lang="en-US"/>
              <a:t>Zhodnocení záměrů, které stojí za monetizací dat </a:t>
            </a:r>
            <a:endParaRPr sz="1200"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br>
              <a:rPr lang="en-US" sz="1200" b="0" i="0" u="none" strike="noStrike" cap="none">
                <a:solidFill>
                  <a:schemeClr val="dk1"/>
                </a:solidFill>
                <a:latin typeface="Arial"/>
                <a:ea typeface="Arial"/>
                <a:cs typeface="Arial"/>
                <a:sym typeface="Arial"/>
              </a:rPr>
            </a:br>
            <a:endParaRPr sz="1200"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br>
              <a:rPr lang="en-US"/>
            </a:br>
            <a:endParaRPr/>
          </a:p>
        </p:txBody>
      </p:sp>
      <p:sp>
        <p:nvSpPr>
          <p:cNvPr id="157" name="Google Shape;157;p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6: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6: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V závislosti na úrovni znalostí a dovedností třídy a na tom, zda je tato výuková jednotka vyučována jako jedna nebo dvě vyučovací hodiny, lze fáze procvičování vynechat.</a:t>
            </a:r>
            <a:endParaRPr/>
          </a:p>
          <a:p>
            <a:pPr marL="457200" marR="0" lvl="0" indent="-228600" algn="l" rtl="0">
              <a:lnSpc>
                <a:spcPct val="100000"/>
              </a:lnSpc>
              <a:spcBef>
                <a:spcPts val="1200"/>
              </a:spcBef>
              <a:spcAft>
                <a:spcPts val="0"/>
              </a:spcAft>
              <a:buClr>
                <a:srgbClr val="000000"/>
              </a:buClr>
              <a:buSzPts val="1400"/>
              <a:buFont typeface="Arial"/>
              <a:buNone/>
            </a:pPr>
            <a:endParaRPr/>
          </a:p>
        </p:txBody>
      </p:sp>
      <p:sp>
        <p:nvSpPr>
          <p:cNvPr id="183" name="Google Shape;183;p6: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3</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5: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a:t>Problémová otázka IoT </a:t>
            </a:r>
            <a:endParaRPr/>
          </a:p>
          <a:p>
            <a:pPr marL="457200" marR="0" lvl="0" indent="-228600" algn="l" rtl="0">
              <a:lnSpc>
                <a:spcPct val="100000"/>
              </a:lnSpc>
              <a:spcBef>
                <a:spcPts val="0"/>
              </a:spcBef>
              <a:spcAft>
                <a:spcPts val="0"/>
              </a:spcAft>
              <a:buClr>
                <a:srgbClr val="000000"/>
              </a:buClr>
              <a:buSzPts val="1400"/>
              <a:buFont typeface="Arial"/>
              <a:buNone/>
            </a:pPr>
            <a:r>
              <a:rPr lang="en-US" b="0" i="0" u="none" strike="noStrike" cap="none">
                <a:solidFill>
                  <a:schemeClr val="dk1"/>
                </a:solidFill>
                <a:latin typeface="Arial"/>
                <a:ea typeface="Arial"/>
                <a:cs typeface="Arial"/>
                <a:sym typeface="Arial"/>
              </a:rPr>
              <a:t>- </a:t>
            </a:r>
            <a:r>
              <a:rPr lang="en-US"/>
              <a:t>Propojení v rámci Internetu věcí (IoT) </a:t>
            </a:r>
            <a:endParaRPr/>
          </a:p>
          <a:p>
            <a:pPr marL="457200" marR="0" lvl="0" indent="-228600" algn="l" rtl="0">
              <a:lnSpc>
                <a:spcPct val="100000"/>
              </a:lnSpc>
              <a:spcBef>
                <a:spcPts val="0"/>
              </a:spcBef>
              <a:spcAft>
                <a:spcPts val="0"/>
              </a:spcAft>
              <a:buClr>
                <a:srgbClr val="000000"/>
              </a:buClr>
              <a:buSzPts val="1400"/>
              <a:buFont typeface="Arial"/>
              <a:buNone/>
            </a:pPr>
            <a:r>
              <a:rPr lang="en-US" b="0" i="0" u="none" strike="noStrike" cap="none">
                <a:solidFill>
                  <a:schemeClr val="dk1"/>
                </a:solidFill>
                <a:latin typeface="Arial"/>
                <a:ea typeface="Arial"/>
                <a:cs typeface="Arial"/>
                <a:sym typeface="Arial"/>
              </a:rPr>
              <a:t>- </a:t>
            </a:r>
            <a:r>
              <a:rPr lang="en-US"/>
              <a:t>Sběr a zpracování dat nejen prostřednictvím chytrých telefonů, ale i různých chytrých zařízení </a:t>
            </a:r>
            <a:endParaRPr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b="0" i="0" u="none" strike="noStrike" cap="none">
                <a:solidFill>
                  <a:schemeClr val="dk1"/>
                </a:solidFill>
                <a:latin typeface="Arial"/>
                <a:ea typeface="Arial"/>
                <a:cs typeface="Arial"/>
                <a:sym typeface="Arial"/>
              </a:rPr>
              <a:t>- </a:t>
            </a:r>
            <a:r>
              <a:rPr lang="en-US"/>
              <a:t>Jaká data jsou sbírána a jakým způsobem? </a:t>
            </a:r>
            <a:endParaRPr/>
          </a:p>
        </p:txBody>
      </p:sp>
      <p:sp>
        <p:nvSpPr>
          <p:cNvPr id="194" name="Google Shape;194;p5: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6e9d4d7418_0_4: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g36e9d4d7418_0_4: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Učitelé rozdají kartičky ve dvou barvách z výukové sady. </a:t>
            </a:r>
            <a:endParaRPr/>
          </a:p>
          <a:p>
            <a:pPr marL="0" lvl="0" indent="0" algn="l" rtl="0">
              <a:lnSpc>
                <a:spcPct val="100000"/>
              </a:lnSpc>
              <a:spcBef>
                <a:spcPts val="0"/>
              </a:spcBef>
              <a:spcAft>
                <a:spcPts val="0"/>
              </a:spcAft>
              <a:buSzPts val="1400"/>
              <a:buNone/>
            </a:pPr>
            <a:r>
              <a:rPr lang="en-US"/>
              <a:t>Pro část A: Studenti napíší na kartičky jedné barvy platformu, kterou chtějí analyzovat. </a:t>
            </a:r>
            <a:endParaRPr/>
          </a:p>
          <a:p>
            <a:pPr marL="0" lvl="0" indent="0" algn="l" rtl="0">
              <a:lnSpc>
                <a:spcPct val="100000"/>
              </a:lnSpc>
              <a:spcBef>
                <a:spcPts val="0"/>
              </a:spcBef>
              <a:spcAft>
                <a:spcPts val="0"/>
              </a:spcAft>
              <a:buSzPts val="1400"/>
              <a:buNone/>
            </a:pPr>
            <a:r>
              <a:rPr lang="en-US"/>
              <a:t>Pro část B: Na kartičky druhé barvy umístí kolem platformy jednotlivá „datová propojení“ (Bluetooth, mikrofon, kamera, seznam kontaktů atd.). </a:t>
            </a:r>
            <a:endParaRPr/>
          </a:p>
          <a:p>
            <a:pPr marL="0" lvl="0" indent="0" algn="l" rtl="0">
              <a:lnSpc>
                <a:spcPct val="100000"/>
              </a:lnSpc>
              <a:spcBef>
                <a:spcPts val="0"/>
              </a:spcBef>
              <a:spcAft>
                <a:spcPts val="0"/>
              </a:spcAft>
              <a:buSzPts val="1400"/>
              <a:buNone/>
            </a:pPr>
            <a:br>
              <a:rPr lang="en-US"/>
            </a:br>
            <a:endParaRPr/>
          </a:p>
          <a:p>
            <a:pPr marL="0" lvl="0" indent="0" algn="l" rtl="0">
              <a:lnSpc>
                <a:spcPct val="100000"/>
              </a:lnSpc>
              <a:spcBef>
                <a:spcPts val="0"/>
              </a:spcBef>
              <a:spcAft>
                <a:spcPts val="0"/>
              </a:spcAft>
              <a:buSzPts val="1400"/>
              <a:buNone/>
            </a:pPr>
            <a:br>
              <a:rPr lang="en-US"/>
            </a:br>
            <a:endParaRPr/>
          </a:p>
        </p:txBody>
      </p:sp>
      <p:sp>
        <p:nvSpPr>
          <p:cNvPr id="205" name="Google Shape;205;g36e9d4d7418_0_4: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4: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4: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SzPts val="1100"/>
              <a:buNone/>
            </a:pPr>
            <a:r>
              <a:rPr lang="en-US"/>
              <a:t>Případová studie k částem A a B skupinového úkolu:Na školním tabletu nebo vlastních chytrých telefonech studentů lze v nastavení zařízení zobrazit datová propojení využívaná aplikacemi. Studenti mohou také nahlédnout do vlastního nastavení aplikací. Měli by si rovněž zaznamenat data a informace sdílené za účelem fungování aplikace, například obrázky, videa, názvy profilů apod. </a:t>
            </a:r>
            <a:br>
              <a:rPr lang="en-US"/>
            </a:b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Přestože má většina škol obecný zákaz používání chytrých telefonů, doporučujeme tuto případovou studii realizovat pod dohledem učitele. Aktivita může studenty podpořit v samostatném zamyšlení nad tím, jak ve svém každodenním životě nakládají s daty.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17" name="Google Shape;217;p4: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9: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9: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457200" marR="0" lvl="1" indent="0" algn="l" rtl="0">
              <a:lnSpc>
                <a:spcPct val="100000"/>
              </a:lnSpc>
              <a:spcBef>
                <a:spcPts val="0"/>
              </a:spcBef>
              <a:spcAft>
                <a:spcPts val="0"/>
              </a:spcAft>
              <a:buClr>
                <a:srgbClr val="000000"/>
              </a:buClr>
              <a:buSzPts val="2000"/>
              <a:buFont typeface="Arial"/>
              <a:buNone/>
            </a:pPr>
            <a:r>
              <a:rPr lang="en-US" sz="1100" b="1"/>
              <a:t>C:</a:t>
            </a:r>
            <a:r>
              <a:rPr lang="en-US" sz="1100"/>
              <a:t> Studenti by nyní měli využít shromážděná datová propojení k odvození toho, jaký je skutečný produkt stojící za danou službou. Jak tento obchodní model funguje? Data = peníze – jaká data platforma zpracovává a jak je proměňuje v peníze? </a:t>
            </a:r>
            <a:endParaRPr/>
          </a:p>
          <a:p>
            <a:pPr marL="457200" marR="0" lvl="1" indent="0" algn="l" rtl="0">
              <a:lnSpc>
                <a:spcPct val="100000"/>
              </a:lnSpc>
              <a:spcBef>
                <a:spcPts val="0"/>
              </a:spcBef>
              <a:spcAft>
                <a:spcPts val="0"/>
              </a:spcAft>
              <a:buClr>
                <a:srgbClr val="000000"/>
              </a:buClr>
              <a:buSzPts val="2000"/>
              <a:buFont typeface="Arial"/>
              <a:buNone/>
            </a:pPr>
            <a:endParaRPr/>
          </a:p>
          <a:p>
            <a:pPr marL="457200" marR="0" lvl="1" indent="0" algn="l" rtl="0">
              <a:lnSpc>
                <a:spcPct val="100000"/>
              </a:lnSpc>
              <a:spcBef>
                <a:spcPts val="0"/>
              </a:spcBef>
              <a:spcAft>
                <a:spcPts val="0"/>
              </a:spcAft>
              <a:buClr>
                <a:srgbClr val="000000"/>
              </a:buClr>
              <a:buSzPts val="2000"/>
              <a:buFont typeface="Arial"/>
              <a:buNone/>
            </a:pPr>
            <a:r>
              <a:rPr lang="en-US" b="1"/>
              <a:t>D</a:t>
            </a:r>
            <a:r>
              <a:rPr lang="en-US"/>
              <a:t>.Playful use of digital tools: Instead of merely retrieving information, students here creatively explore how digital tools can be used for learning. The DataPro Agent, our privacy-compliant chatbot for the classroom. Here, students can enter the collected data permissions and ask how these can be “turned into money.” The DataPro Agent is privacy-compliant and does not feed any conversations into the learning data. It answers only questions related to data protection topics. This makes it ideally suited for use in the classroom. The conversation ID can be copied so that the same conversation can be accessed later. The bot can be set to English via the language settings in the upper right corner. See → https://datapro.cyber-geiger.com/ </a:t>
            </a:r>
            <a:endParaRPr/>
          </a:p>
          <a:p>
            <a:pPr marL="457200" marR="0" lvl="1" indent="0" algn="l" rtl="0">
              <a:lnSpc>
                <a:spcPct val="100000"/>
              </a:lnSpc>
              <a:spcBef>
                <a:spcPts val="0"/>
              </a:spcBef>
              <a:spcAft>
                <a:spcPts val="0"/>
              </a:spcAft>
              <a:buClr>
                <a:srgbClr val="000000"/>
              </a:buClr>
              <a:buSzPts val="2000"/>
              <a:buFont typeface="Arial"/>
              <a:buNone/>
            </a:pPr>
            <a:endParaRPr/>
          </a:p>
          <a:p>
            <a:pPr marL="457200" marR="0" lvl="1" indent="0" algn="l" rtl="0">
              <a:lnSpc>
                <a:spcPct val="100000"/>
              </a:lnSpc>
              <a:spcBef>
                <a:spcPts val="0"/>
              </a:spcBef>
              <a:spcAft>
                <a:spcPts val="0"/>
              </a:spcAft>
              <a:buClr>
                <a:srgbClr val="000000"/>
              </a:buClr>
              <a:buSzPts val="2000"/>
              <a:buFont typeface="Arial"/>
              <a:buNone/>
            </a:pPr>
            <a:r>
              <a:rPr lang="en-US"/>
              <a:t>V závislosti na velikosti třídy mohou dvě skupiny po dvou studentech diskutovat o tom, jaká data jejich vybraná platforma využívá, a určit podobnosti a rozdíly. </a:t>
            </a:r>
            <a:endParaRPr/>
          </a:p>
          <a:p>
            <a:pPr marL="457200" marR="0" lvl="1" indent="0" algn="l" rtl="0">
              <a:lnSpc>
                <a:spcPct val="100000"/>
              </a:lnSpc>
              <a:spcBef>
                <a:spcPts val="0"/>
              </a:spcBef>
              <a:spcAft>
                <a:spcPts val="0"/>
              </a:spcAft>
              <a:buClr>
                <a:srgbClr val="000000"/>
              </a:buClr>
              <a:buSzPts val="2000"/>
              <a:buFont typeface="Arial"/>
              <a:buNone/>
            </a:pPr>
            <a:endParaRPr/>
          </a:p>
          <a:p>
            <a:pPr marL="457200" marR="0" lvl="1" indent="0" algn="l" rtl="0">
              <a:lnSpc>
                <a:spcPct val="100000"/>
              </a:lnSpc>
              <a:spcBef>
                <a:spcPts val="0"/>
              </a:spcBef>
              <a:spcAft>
                <a:spcPts val="0"/>
              </a:spcAft>
              <a:buClr>
                <a:srgbClr val="000000"/>
              </a:buClr>
              <a:buSzPts val="2000"/>
              <a:buFont typeface="Arial"/>
              <a:buNone/>
            </a:pPr>
            <a:r>
              <a:rPr lang="en-US"/>
              <a:t>Nakonec může učitel poukázat na „personalizaci“ jako na společný prvek vyplývající ze sběru dat (přechod k další části hodiny). </a:t>
            </a:r>
            <a:endParaRPr/>
          </a:p>
        </p:txBody>
      </p:sp>
      <p:sp>
        <p:nvSpPr>
          <p:cNvPr id="227" name="Google Shape;227;p9: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7</a:t>
            </a:fld>
            <a:endParaRPr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d361dc95e1_0_2: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g3d361dc95e1_0_2: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1" indent="0" algn="l" rtl="0">
              <a:lnSpc>
                <a:spcPct val="100000"/>
              </a:lnSpc>
              <a:spcBef>
                <a:spcPts val="0"/>
              </a:spcBef>
              <a:spcAft>
                <a:spcPts val="0"/>
              </a:spcAft>
              <a:buSzPts val="2000"/>
              <a:buNone/>
            </a:pPr>
            <a:r>
              <a:rPr lang="en-US" b="1"/>
              <a:t>E: </a:t>
            </a:r>
            <a:r>
              <a:rPr lang="en-US"/>
              <a:t>S vedením učitele lze nyní na tabuli vytvořit vývojový diagram. Skupiny představí platformy, které analyzovaly, oprávnění k datům, která identifikovaly, data dobrovolně sdílená uživateli a výsledky vytvořených kvízů. Následující snímek poskytuje učitelům příklady vývojových diagramů. </a:t>
            </a:r>
            <a:endParaRPr/>
          </a:p>
        </p:txBody>
      </p:sp>
      <p:sp>
        <p:nvSpPr>
          <p:cNvPr id="237" name="Google Shape;237;g3d361dc95e1_0_2: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8</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d361dc95e1_0_566: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g3d361dc95e1_0_566: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marR="0" lvl="1" indent="0" algn="l" rtl="0">
              <a:lnSpc>
                <a:spcPct val="100000"/>
              </a:lnSpc>
              <a:spcBef>
                <a:spcPts val="0"/>
              </a:spcBef>
              <a:spcAft>
                <a:spcPts val="0"/>
              </a:spcAft>
              <a:buClr>
                <a:srgbClr val="000000"/>
              </a:buClr>
              <a:buSzPts val="2000"/>
              <a:buFont typeface="Arial"/>
              <a:buNone/>
            </a:pPr>
            <a:r>
              <a:rPr lang="en-US" b="1"/>
              <a:t>E: </a:t>
            </a:r>
            <a:r>
              <a:rPr lang="en-US"/>
              <a:t>Příklad možného vývojového diagramu. Kromě toho využijte pracovní listy a plakáty z materiálu „Vydělávání peněz pomocí dat“ na adrese:</a:t>
            </a:r>
            <a:endParaRPr/>
          </a:p>
          <a:p>
            <a:pPr marL="457200" marR="0" lvl="1" indent="0" algn="l" rtl="0">
              <a:lnSpc>
                <a:spcPct val="100000"/>
              </a:lnSpc>
              <a:spcBef>
                <a:spcPts val="0"/>
              </a:spcBef>
              <a:spcAft>
                <a:spcPts val="0"/>
              </a:spcAft>
              <a:buClr>
                <a:srgbClr val="000000"/>
              </a:buClr>
              <a:buSzPts val="2000"/>
              <a:buFont typeface="Arial"/>
              <a:buNone/>
            </a:pPr>
            <a:r>
              <a:rPr lang="en-US" u="sng">
                <a:solidFill>
                  <a:schemeClr val="hlink"/>
                </a:solidFill>
                <a:hlinkClick r:id="rId3"/>
              </a:rPr>
              <a:t>https://www.datapro.education/training-material/</a:t>
            </a:r>
            <a:r>
              <a:rPr lang="en-US"/>
              <a:t> </a:t>
            </a:r>
            <a:endParaRPr/>
          </a:p>
        </p:txBody>
      </p:sp>
      <p:sp>
        <p:nvSpPr>
          <p:cNvPr id="249" name="Google Shape;249;g3d361dc95e1_0_566: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9</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0: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0: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Poté mohou studenti vypracovat další cvičení (buď cvičení 2, nebo 3) z příslušného pracovního listu. V závislosti na velikosti třídy a časových možnostech lze také rovnou přejít k další části „Chytrá zařízení“, kde bude představena webová hra.</a:t>
            </a:r>
            <a:endParaRPr/>
          </a:p>
          <a:p>
            <a:pPr marL="457200" marR="0" lvl="0" indent="-228600" algn="l" rtl="0">
              <a:lnSpc>
                <a:spcPct val="100000"/>
              </a:lnSpc>
              <a:spcBef>
                <a:spcPts val="1200"/>
              </a:spcBef>
              <a:spcAft>
                <a:spcPts val="0"/>
              </a:spcAft>
              <a:buClr>
                <a:srgbClr val="000000"/>
              </a:buClr>
              <a:buSzPts val="1400"/>
              <a:buFont typeface="Arial"/>
              <a:buNone/>
            </a:pPr>
            <a:endParaRPr/>
          </a:p>
        </p:txBody>
      </p:sp>
      <p:sp>
        <p:nvSpPr>
          <p:cNvPr id="261" name="Google Shape;261;p10: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11: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Úvod do Internetu věcí (IoT)</a:t>
            </a:r>
            <a:endParaRPr/>
          </a:p>
          <a:p>
            <a:pPr marL="457200" marR="0" lvl="0" indent="-228600" algn="l" rtl="0">
              <a:lnSpc>
                <a:spcPct val="100000"/>
              </a:lnSpc>
              <a:spcBef>
                <a:spcPts val="1200"/>
              </a:spcBef>
              <a:spcAft>
                <a:spcPts val="0"/>
              </a:spcAft>
              <a:buClr>
                <a:srgbClr val="000000"/>
              </a:buClr>
              <a:buSzPts val="1400"/>
              <a:buFont typeface="Arial"/>
              <a:buNone/>
            </a:pPr>
            <a:endParaRPr sz="1200" b="0" i="0" u="none" strike="noStrike" cap="none">
              <a:solidFill>
                <a:schemeClr val="dk1"/>
              </a:solidFill>
              <a:latin typeface="Arial"/>
              <a:ea typeface="Arial"/>
              <a:cs typeface="Arial"/>
              <a:sym typeface="Arial"/>
            </a:endParaRPr>
          </a:p>
        </p:txBody>
      </p:sp>
      <p:sp>
        <p:nvSpPr>
          <p:cNvPr id="271" name="Google Shape;271;p11: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499d21f5b2_0_5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3499d21f5b2_0_51: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Clr>
                <a:schemeClr val="dk1"/>
              </a:buClr>
              <a:buSzPts val="1100"/>
              <a:buFont typeface="Arial"/>
              <a:buNone/>
            </a:pPr>
            <a:r>
              <a:rPr lang="en-US" sz="1100"/>
              <a:t>Úvod do webové hry „Smart Home Challenge“: </a:t>
            </a:r>
            <a:r>
              <a:rPr lang="en-US" sz="1100" u="sng">
                <a:solidFill>
                  <a:schemeClr val="hlink"/>
                </a:solidFill>
                <a:hlinkClick r:id="rId3"/>
              </a:rPr>
              <a:t>https://dataprogames.ph-freiburg.de/</a:t>
            </a:r>
            <a:r>
              <a:rPr lang="en-US" sz="1100"/>
              <a:t> </a:t>
            </a:r>
            <a:endParaRPr sz="1100"/>
          </a:p>
          <a:p>
            <a:pPr marL="457200" marR="0" lvl="0" indent="-228600" algn="l" rtl="0">
              <a:lnSpc>
                <a:spcPct val="100000"/>
              </a:lnSpc>
              <a:spcBef>
                <a:spcPts val="0"/>
              </a:spcBef>
              <a:spcAft>
                <a:spcPts val="0"/>
              </a:spcAft>
              <a:buClr>
                <a:srgbClr val="000000"/>
              </a:buClr>
              <a:buSzPts val="1400"/>
              <a:buFont typeface="Arial"/>
              <a:buNone/>
            </a:pPr>
            <a:endParaRPr sz="1100"/>
          </a:p>
          <a:p>
            <a:pPr marL="0" marR="0" lvl="0" indent="0" algn="l" rtl="0">
              <a:lnSpc>
                <a:spcPct val="100000"/>
              </a:lnSpc>
              <a:spcBef>
                <a:spcPts val="0"/>
              </a:spcBef>
              <a:spcAft>
                <a:spcPts val="0"/>
              </a:spcAft>
              <a:buClr>
                <a:srgbClr val="000000"/>
              </a:buClr>
              <a:buSzPts val="1400"/>
              <a:buFont typeface="Arial"/>
              <a:buNone/>
            </a:pPr>
            <a:r>
              <a:rPr lang="en-US"/>
              <a:t>Studenti by měli využít znalosti získané během skupinové práce a aplikovat je na nové téma (chytrá zařízení). </a:t>
            </a:r>
            <a:endParaRPr/>
          </a:p>
          <a:p>
            <a:pPr marL="457200" marR="0" lvl="0" indent="-228600" algn="l" rtl="0">
              <a:lnSpc>
                <a:spcPct val="100000"/>
              </a:lnSpc>
              <a:spcBef>
                <a:spcPts val="0"/>
              </a:spcBef>
              <a:spcAft>
                <a:spcPts val="0"/>
              </a:spcAft>
              <a:buClr>
                <a:srgbClr val="000000"/>
              </a:buClr>
              <a:buSzPts val="1400"/>
              <a:buFont typeface="Arial"/>
              <a:buNone/>
            </a:pPr>
            <a:endParaRPr/>
          </a:p>
          <a:p>
            <a:pPr marL="0" lvl="0" indent="0" algn="l" rtl="0">
              <a:spcBef>
                <a:spcPts val="0"/>
              </a:spcBef>
              <a:spcAft>
                <a:spcPts val="0"/>
              </a:spcAft>
              <a:buClr>
                <a:schemeClr val="dk1"/>
              </a:buClr>
              <a:buSzPts val="1100"/>
              <a:buFont typeface="Arial"/>
              <a:buNone/>
            </a:pPr>
            <a:r>
              <a:rPr lang="en-US" sz="1100" b="1"/>
              <a:t>Poznámka pro učitele:</a:t>
            </a:r>
            <a:r>
              <a:rPr lang="en-US" sz="1100"/>
              <a:t> Před použitím hry ve třídě si prosím přečtěte průvodce hrou a v případě potřeby ověřte technickou kompatibilitu se školními notebooky/tablety (např. omezení nastavená administrátorem, problémy se šířkou pásma školní Wi-Fi). Průvodce je dostupný na adrese: </a:t>
            </a:r>
            <a:r>
              <a:rPr lang="en-US" sz="1100" u="sng">
                <a:solidFill>
                  <a:schemeClr val="hlink"/>
                </a:solidFill>
                <a:hlinkClick r:id="rId4"/>
              </a:rPr>
              <a:t>https://www.datapro.education/datapro-webgames/</a:t>
            </a:r>
            <a:r>
              <a:rPr lang="en-US" sz="1100"/>
              <a:t> </a:t>
            </a:r>
            <a:endParaRPr/>
          </a:p>
          <a:p>
            <a:pPr marL="457200" marR="0" lvl="0" indent="-228600" algn="l" rtl="0">
              <a:lnSpc>
                <a:spcPct val="100000"/>
              </a:lnSpc>
              <a:spcBef>
                <a:spcPts val="0"/>
              </a:spcBef>
              <a:spcAft>
                <a:spcPts val="0"/>
              </a:spcAft>
              <a:buClr>
                <a:srgbClr val="000000"/>
              </a:buClr>
              <a:buSzPts val="1400"/>
              <a:buFont typeface="Arial"/>
              <a:buNone/>
            </a:pPr>
            <a:br>
              <a:rPr lang="en-US" sz="1200" b="0" i="0" u="none" strike="noStrike" cap="none">
                <a:solidFill>
                  <a:schemeClr val="dk1"/>
                </a:solidFill>
                <a:latin typeface="Arial"/>
                <a:ea typeface="Arial"/>
                <a:cs typeface="Arial"/>
                <a:sym typeface="Arial"/>
              </a:rPr>
            </a:br>
            <a:endParaRPr sz="1200"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br>
              <a:rPr lang="en-US"/>
            </a:br>
            <a:endParaRPr i="1"/>
          </a:p>
        </p:txBody>
      </p:sp>
      <p:sp>
        <p:nvSpPr>
          <p:cNvPr id="283" name="Google Shape;283;g3499d21f5b2_0_51: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ec5798edc6_0_0: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3ec5798edc6_0_0:notes"/>
          <p:cNvSpPr txBox="1">
            <a:spLocks noGrp="1"/>
          </p:cNvSpPr>
          <p:nvPr>
            <p:ph type="body" idx="1"/>
          </p:nvPr>
        </p:nvSpPr>
        <p:spPr>
          <a:xfrm>
            <a:off x="710248" y="4924644"/>
            <a:ext cx="5682000" cy="4029300"/>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Clr>
                <a:schemeClr val="dk1"/>
              </a:buClr>
              <a:buSzPts val="1100"/>
              <a:buFont typeface="Arial"/>
              <a:buNone/>
            </a:pPr>
            <a:r>
              <a:rPr lang="en-US" sz="1100" b="1"/>
              <a:t>Poznámka pro učitele:</a:t>
            </a:r>
            <a:r>
              <a:rPr lang="en-US" sz="1100"/>
              <a:t> Před použitím hry ve třídě si prosím přečtěte průvodce hrou a v případě potřeby ověřte technickou kompatibilitu se školními notebooky/tablety (např. omezení nastavená administrátorem, problémy se šířkou pásma školní Wi-Fi). Průvodce je dostupný na adrese: </a:t>
            </a:r>
            <a:r>
              <a:rPr lang="en-US" sz="1100" u="sng">
                <a:solidFill>
                  <a:schemeClr val="hlink"/>
                </a:solidFill>
                <a:hlinkClick r:id="rId3"/>
              </a:rPr>
              <a:t>https://www.datapro.education/datapro-webgames/</a:t>
            </a:r>
            <a:r>
              <a:rPr lang="en-US" sz="1100"/>
              <a:t> </a:t>
            </a:r>
            <a:endParaRPr i="1"/>
          </a:p>
        </p:txBody>
      </p:sp>
      <p:sp>
        <p:nvSpPr>
          <p:cNvPr id="294" name="Google Shape;294;g3ec5798edc6_0_0: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3: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13: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3: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9"/>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1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0" name="Google Shape;20;p1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2"/>
        <p:cNvGrpSpPr/>
        <p:nvPr/>
      </p:nvGrpSpPr>
      <p:grpSpPr>
        <a:xfrm>
          <a:off x="0" y="0"/>
          <a:ext cx="0" cy="0"/>
          <a:chOff x="0" y="0"/>
          <a:chExt cx="0" cy="0"/>
        </a:xfrm>
      </p:grpSpPr>
      <p:sp>
        <p:nvSpPr>
          <p:cNvPr id="23" name="Google Shape;23;p2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 name="Google Shape;25;p2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6" name="Google Shape;26;p2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33" name="Google Shape;33;p2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35"/>
        <p:cNvGrpSpPr/>
        <p:nvPr/>
      </p:nvGrpSpPr>
      <p:grpSpPr>
        <a:xfrm>
          <a:off x="0" y="0"/>
          <a:ext cx="0" cy="0"/>
          <a:chOff x="0" y="0"/>
          <a:chExt cx="0" cy="0"/>
        </a:xfrm>
      </p:grpSpPr>
      <p:sp>
        <p:nvSpPr>
          <p:cNvPr id="36" name="Google Shape;36;p2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1" name="Google Shape;41;p2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
        <p:nvSpPr>
          <p:cNvPr id="43" name="Google Shape;43;p2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44"/>
        <p:cNvGrpSpPr/>
        <p:nvPr/>
      </p:nvGrpSpPr>
      <p:grpSpPr>
        <a:xfrm>
          <a:off x="0" y="0"/>
          <a:ext cx="0" cy="0"/>
          <a:chOff x="0" y="0"/>
          <a:chExt cx="0" cy="0"/>
        </a:xfrm>
      </p:grpSpPr>
      <p:sp>
        <p:nvSpPr>
          <p:cNvPr id="45" name="Google Shape;45;p2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7" name="Google Shape;47;p2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49"/>
        <p:cNvGrpSpPr/>
        <p:nvPr/>
      </p:nvGrpSpPr>
      <p:grpSpPr>
        <a:xfrm>
          <a:off x="0" y="0"/>
          <a:ext cx="0" cy="0"/>
          <a:chOff x="0" y="0"/>
          <a:chExt cx="0" cy="0"/>
        </a:xfrm>
      </p:grpSpPr>
      <p:sp>
        <p:nvSpPr>
          <p:cNvPr id="50" name="Google Shape;50;p2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1" name="Google Shape;51;p2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2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8" name="Google Shape;58;p2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0"/>
        <p:cNvGrpSpPr/>
        <p:nvPr/>
      </p:nvGrpSpPr>
      <p:grpSpPr>
        <a:xfrm>
          <a:off x="0" y="0"/>
          <a:ext cx="0" cy="0"/>
          <a:chOff x="0" y="0"/>
          <a:chExt cx="0" cy="0"/>
        </a:xfrm>
      </p:grpSpPr>
      <p:sp>
        <p:nvSpPr>
          <p:cNvPr id="61" name="Google Shape;61;p2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7"/>
          <p:cNvSpPr>
            <a:spLocks noGrp="1"/>
          </p:cNvSpPr>
          <p:nvPr>
            <p:ph type="pic" idx="2"/>
          </p:nvPr>
        </p:nvSpPr>
        <p:spPr>
          <a:xfrm>
            <a:off x="5505319" y="987425"/>
            <a:ext cx="5833242" cy="4873625"/>
          </a:xfrm>
          <a:prstGeom prst="rect">
            <a:avLst/>
          </a:prstGeom>
          <a:noFill/>
          <a:ln>
            <a:noFill/>
          </a:ln>
        </p:spPr>
      </p:sp>
      <p:sp>
        <p:nvSpPr>
          <p:cNvPr id="63" name="Google Shape;63;p2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65" name="Google Shape;65;p2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7"/>
        <p:cNvGrpSpPr/>
        <p:nvPr/>
      </p:nvGrpSpPr>
      <p:grpSpPr>
        <a:xfrm>
          <a:off x="0" y="0"/>
          <a:ext cx="0" cy="0"/>
          <a:chOff x="0" y="0"/>
          <a:chExt cx="0" cy="0"/>
        </a:xfrm>
      </p:grpSpPr>
      <p:sp>
        <p:nvSpPr>
          <p:cNvPr id="68" name="Google Shape;68;p2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1" name="Google Shape;71;p2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3"/>
        <p:cNvGrpSpPr/>
        <p:nvPr/>
      </p:nvGrpSpPr>
      <p:grpSpPr>
        <a:xfrm>
          <a:off x="0" y="0"/>
          <a:ext cx="0" cy="0"/>
          <a:chOff x="0" y="0"/>
          <a:chExt cx="0" cy="0"/>
        </a:xfrm>
      </p:grpSpPr>
      <p:sp>
        <p:nvSpPr>
          <p:cNvPr id="74" name="Google Shape;74;p2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7" name="Google Shape;77;p2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5"/>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0" name="Google Shape;90;p1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92"/>
        <p:cNvGrpSpPr/>
        <p:nvPr/>
      </p:nvGrpSpPr>
      <p:grpSpPr>
        <a:xfrm>
          <a:off x="0" y="0"/>
          <a:ext cx="0" cy="0"/>
          <a:chOff x="0" y="0"/>
          <a:chExt cx="0" cy="0"/>
        </a:xfrm>
      </p:grpSpPr>
      <p:sp>
        <p:nvSpPr>
          <p:cNvPr id="93" name="Google Shape;93;p30"/>
          <p:cNvSpPr txBox="1">
            <a:spLocks noGrp="1"/>
          </p:cNvSpPr>
          <p:nvPr>
            <p:ph type="ctrTitle"/>
          </p:nvPr>
        </p:nvSpPr>
        <p:spPr>
          <a:xfrm>
            <a:off x="1524000" y="1033272"/>
            <a:ext cx="9144000" cy="2478024"/>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822192"/>
            <a:ext cx="9144000" cy="1435608"/>
          </a:xfrm>
          <a:prstGeom prst="rect">
            <a:avLst/>
          </a:prstGeom>
          <a:noFill/>
          <a:ln>
            <a:noFill/>
          </a:ln>
        </p:spPr>
        <p:txBody>
          <a:bodyPr spcFirstLastPara="1" wrap="square" lIns="0" tIns="0" rIns="0" bIns="0" anchor="t" anchorCtr="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30"/>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30"/>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98"/>
        <p:cNvGrpSpPr/>
        <p:nvPr/>
      </p:nvGrpSpPr>
      <p:grpSpPr>
        <a:xfrm>
          <a:off x="0" y="0"/>
          <a:ext cx="0" cy="0"/>
          <a:chOff x="0" y="0"/>
          <a:chExt cx="0" cy="0"/>
        </a:xfrm>
      </p:grpSpPr>
      <p:sp>
        <p:nvSpPr>
          <p:cNvPr id="99" name="Google Shape;99;p3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1" name="Google Shape;101;p3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3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3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111"/>
        <p:cNvGrpSpPr/>
        <p:nvPr/>
      </p:nvGrpSpPr>
      <p:grpSpPr>
        <a:xfrm>
          <a:off x="0" y="0"/>
          <a:ext cx="0" cy="0"/>
          <a:chOff x="0" y="0"/>
          <a:chExt cx="0" cy="0"/>
        </a:xfrm>
      </p:grpSpPr>
      <p:sp>
        <p:nvSpPr>
          <p:cNvPr id="112" name="Google Shape;112;p3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3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3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3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19" name="Google Shape;119;p3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20"/>
        <p:cNvGrpSpPr/>
        <p:nvPr/>
      </p:nvGrpSpPr>
      <p:grpSpPr>
        <a:xfrm>
          <a:off x="0" y="0"/>
          <a:ext cx="0" cy="0"/>
          <a:chOff x="0" y="0"/>
          <a:chExt cx="0" cy="0"/>
        </a:xfrm>
      </p:grpSpPr>
      <p:sp>
        <p:nvSpPr>
          <p:cNvPr id="121" name="Google Shape;121;p3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Google Shape;123;p3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25"/>
        <p:cNvGrpSpPr/>
        <p:nvPr/>
      </p:nvGrpSpPr>
      <p:grpSpPr>
        <a:xfrm>
          <a:off x="0" y="0"/>
          <a:ext cx="0" cy="0"/>
          <a:chOff x="0" y="0"/>
          <a:chExt cx="0" cy="0"/>
        </a:xfrm>
      </p:grpSpPr>
      <p:sp>
        <p:nvSpPr>
          <p:cNvPr id="126" name="Google Shape;126;p3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p3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9"/>
        <p:cNvGrpSpPr/>
        <p:nvPr/>
      </p:nvGrpSpPr>
      <p:grpSpPr>
        <a:xfrm>
          <a:off x="0" y="0"/>
          <a:ext cx="0" cy="0"/>
          <a:chOff x="0" y="0"/>
          <a:chExt cx="0" cy="0"/>
        </a:xfrm>
      </p:grpSpPr>
      <p:sp>
        <p:nvSpPr>
          <p:cNvPr id="130" name="Google Shape;130;p3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p3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p3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4" name="Google Shape;134;p3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6"/>
        <p:cNvGrpSpPr/>
        <p:nvPr/>
      </p:nvGrpSpPr>
      <p:grpSpPr>
        <a:xfrm>
          <a:off x="0" y="0"/>
          <a:ext cx="0" cy="0"/>
          <a:chOff x="0" y="0"/>
          <a:chExt cx="0" cy="0"/>
        </a:xfrm>
      </p:grpSpPr>
      <p:sp>
        <p:nvSpPr>
          <p:cNvPr id="137" name="Google Shape;137;p3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7"/>
          <p:cNvSpPr>
            <a:spLocks noGrp="1"/>
          </p:cNvSpPr>
          <p:nvPr>
            <p:ph type="pic" idx="2"/>
          </p:nvPr>
        </p:nvSpPr>
        <p:spPr>
          <a:xfrm>
            <a:off x="5505319" y="987425"/>
            <a:ext cx="5833242" cy="4873625"/>
          </a:xfrm>
          <a:prstGeom prst="rect">
            <a:avLst/>
          </a:prstGeom>
          <a:noFill/>
          <a:ln>
            <a:noFill/>
          </a:ln>
        </p:spPr>
      </p:sp>
      <p:sp>
        <p:nvSpPr>
          <p:cNvPr id="139" name="Google Shape;139;p3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p3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p3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3"/>
        <p:cNvGrpSpPr/>
        <p:nvPr/>
      </p:nvGrpSpPr>
      <p:grpSpPr>
        <a:xfrm>
          <a:off x="0" y="0"/>
          <a:ext cx="0" cy="0"/>
          <a:chOff x="0" y="0"/>
          <a:chExt cx="0" cy="0"/>
        </a:xfrm>
      </p:grpSpPr>
      <p:sp>
        <p:nvSpPr>
          <p:cNvPr id="144" name="Google Shape;144;p3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3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7" name="Google Shape;147;p3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3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9"/>
        <p:cNvGrpSpPr/>
        <p:nvPr/>
      </p:nvGrpSpPr>
      <p:grpSpPr>
        <a:xfrm>
          <a:off x="0" y="0"/>
          <a:ext cx="0" cy="0"/>
          <a:chOff x="0" y="0"/>
          <a:chExt cx="0" cy="0"/>
        </a:xfrm>
      </p:grpSpPr>
      <p:sp>
        <p:nvSpPr>
          <p:cNvPr id="150" name="Google Shape;150;p3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3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3" name="Google Shape;153;p3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rot="10800000" flipH="1">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2" name="Google Shape;12;p1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8"/>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4" name="Google Shape;14;p1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5" name="Google Shape;15;p18"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
        <p:cNvGrpSpPr/>
        <p:nvPr/>
      </p:nvGrpSpPr>
      <p:grpSpPr>
        <a:xfrm>
          <a:off x="0" y="0"/>
          <a:ext cx="0" cy="0"/>
          <a:chOff x="0" y="0"/>
          <a:chExt cx="0" cy="0"/>
        </a:xfrm>
      </p:grpSpPr>
      <p:sp>
        <p:nvSpPr>
          <p:cNvPr id="80" name="Google Shape;80;p14"/>
          <p:cNvSpPr/>
          <p:nvPr/>
        </p:nvSpPr>
        <p:spPr>
          <a:xfrm rot="10800000" flipH="1">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 name="Google Shape;82;p1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3" name="Google Shape;83;p14"/>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84" name="Google Shape;84;p1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5" name="Google Shape;85;p14"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datapro.cyber-geiger.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nBGhREP1PiEVhsCo_TMiDYD8w73HHztj/view"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1"/>
          <p:cNvSpPr/>
          <p:nvPr/>
        </p:nvSpPr>
        <p:spPr>
          <a:xfrm rot="10800000" flipH="1">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2" name="Google Shape;162;p1"/>
          <p:cNvSpPr/>
          <p:nvPr/>
        </p:nvSpPr>
        <p:spPr>
          <a:xfrm rot="5400000" flipH="1">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3" name="Google Shape;163;p1"/>
          <p:cNvSpPr/>
          <p:nvPr/>
        </p:nvSpPr>
        <p:spPr>
          <a:xfrm rot="5400000" flipH="1">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4" name="Google Shape;164;p1"/>
          <p:cNvSpPr/>
          <p:nvPr/>
        </p:nvSpPr>
        <p:spPr>
          <a:xfrm rot="5400000" flipH="1">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6" name="Google Shape;166;p1"/>
          <p:cNvSpPr txBox="1">
            <a:spLocks noGrp="1"/>
          </p:cNvSpPr>
          <p:nvPr>
            <p:ph type="title"/>
          </p:nvPr>
        </p:nvSpPr>
        <p:spPr>
          <a:xfrm>
            <a:off x="433800" y="707700"/>
            <a:ext cx="3153900" cy="5442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SzPct val="111097"/>
              <a:buNone/>
            </a:pPr>
            <a:r>
              <a:t>Jak se z dat stávají peníze?</a:t>
            </a:r>
            <a:endParaRPr sz="3050">
              <a:latin typeface="Arial"/>
              <a:ea typeface="Arial"/>
              <a:cs typeface="Arial"/>
              <a:sym typeface="Arial"/>
            </a:endParaRPr>
          </a:p>
          <a:p>
            <a:endParaRPr sz="3050">
              <a:latin typeface="Arial"/>
              <a:ea typeface="Arial"/>
              <a:cs typeface="Arial"/>
              <a:sym typeface="Arial"/>
            </a:endParaRPr>
          </a:p>
          <a:p>
            <a:r>
              <a:t>A: Porozumění digitálním obchodním modelům prostřednictvím hry Smart Home Challenge</a:t>
            </a:r>
          </a:p>
        </p:txBody>
      </p:sp>
      <p:pic>
        <p:nvPicPr>
          <p:cNvPr id="167" name="Google Shape;167;p1" descr="Ein Bild, das Grafiken, Schrift, Grafikdesign, Text enthält.&#10;&#10;Automatisch generierte Beschreibung"/>
          <p:cNvPicPr preferRelativeResize="0"/>
          <p:nvPr/>
        </p:nvPicPr>
        <p:blipFill rotWithShape="1">
          <a:blip r:embed="rId3">
            <a:alphaModFix/>
          </a:blip>
          <a:srcRect t="1477" r="-2" b="1616"/>
          <a:stretch/>
        </p:blipFill>
        <p:spPr>
          <a:xfrm>
            <a:off x="9702959" y="-63969"/>
            <a:ext cx="2566982" cy="2487530"/>
          </a:xfrm>
          <a:prstGeom prst="rect">
            <a:avLst/>
          </a:prstGeom>
          <a:noFill/>
          <a:ln>
            <a:noFill/>
          </a:ln>
        </p:spPr>
      </p:pic>
      <p:pic>
        <p:nvPicPr>
          <p:cNvPr id="168" name="Google Shape;168;p1" title="CS_co_funded_vertical_RGB_POS.png"/>
          <p:cNvPicPr preferRelativeResize="0"/>
          <p:nvPr/>
        </p:nvPicPr>
        <p:blipFill>
          <a:blip r:embed="rId4">
            <a:alphaModFix/>
          </a:blip>
          <a:stretch>
            <a:fillRect/>
          </a:stretch>
        </p:blipFill>
        <p:spPr>
          <a:xfrm>
            <a:off x="10499700" y="5060875"/>
            <a:ext cx="1312401" cy="14994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73"/>
        <p:cNvGrpSpPr/>
        <p:nvPr/>
      </p:nvGrpSpPr>
      <p:grpSpPr>
        <a:xfrm>
          <a:off x="0" y="0"/>
          <a:ext cx="0" cy="0"/>
          <a:chOff x="0" y="0"/>
          <a:chExt cx="0" cy="0"/>
        </a:xfrm>
      </p:grpSpPr>
      <p:sp>
        <p:nvSpPr>
          <p:cNvPr id="174" name="Google Shape;174;p2"/>
          <p:cNvSpPr/>
          <p:nvPr/>
        </p:nvSpPr>
        <p:spPr>
          <a:xfrm>
            <a:off x="0" y="457201"/>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5" name="Google Shape;175;p2"/>
          <p:cNvSpPr txBox="1">
            <a:spLocks noGrp="1"/>
          </p:cNvSpPr>
          <p:nvPr>
            <p:ph type="title"/>
          </p:nvPr>
        </p:nvSpPr>
        <p:spPr>
          <a:xfrm>
            <a:off x="625630" y="457201"/>
            <a:ext cx="9291368" cy="706582"/>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1800"/>
              <a:buNone/>
            </a:pPr>
            <a:r>
              <a:t>POKYNY K POUŽITÍ PREZENTACE</a:t>
            </a:r>
            <a:endParaRPr>
              <a:latin typeface="Arial"/>
              <a:ea typeface="Arial"/>
              <a:cs typeface="Arial"/>
              <a:sym typeface="Arial"/>
            </a:endParaRPr>
          </a:p>
        </p:txBody>
      </p:sp>
      <p:sp>
        <p:nvSpPr>
          <p:cNvPr id="176" name="Google Shape;176;p2"/>
          <p:cNvSpPr/>
          <p:nvPr/>
        </p:nvSpPr>
        <p:spPr>
          <a:xfrm rot="10800000" flipH="1">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8" name="Google Shape;178;p2"/>
          <p:cNvSpPr txBox="1">
            <a:spLocks noGrp="1"/>
          </p:cNvSpPr>
          <p:nvPr>
            <p:ph type="body" idx="1"/>
          </p:nvPr>
        </p:nvSpPr>
        <p:spPr>
          <a:xfrm>
            <a:off x="625631" y="1583045"/>
            <a:ext cx="9732900" cy="4360126"/>
          </a:xfrm>
          <a:prstGeom prst="rect">
            <a:avLst/>
          </a:prstGeom>
          <a:noFill/>
          <a:ln>
            <a:noFill/>
          </a:ln>
        </p:spPr>
        <p:txBody>
          <a:bodyPr spcFirstLastPara="1" wrap="square" lIns="0" tIns="0" rIns="0" bIns="0" anchor="t" anchorCtr="0">
            <a:noAutofit/>
          </a:bodyPr>
          <a:lstStyle/>
          <a:p>
            <a:pPr marL="228600" lvl="0" indent="-200025" algn="l" rtl="0">
              <a:lnSpc>
                <a:spcPct val="120000"/>
              </a:lnSpc>
              <a:spcBef>
                <a:spcPts val="0"/>
              </a:spcBef>
              <a:spcAft>
                <a:spcPts val="0"/>
              </a:spcAft>
              <a:buClr>
                <a:schemeClr val="dk1"/>
              </a:buClr>
              <a:buSzPts val="1350"/>
              <a:buChar char="•"/>
            </a:pPr>
            <a:r>
              <a:t>Předpokládáme, že snímky upravíte podle potřeb své třídy.</a:t>
            </a:r>
            <a:endParaRPr sz="1350"/>
          </a:p>
          <a:p>
            <a:endParaRPr sz="1350"/>
          </a:p>
          <a:p>
            <a:r>
              <a:t>Prezentace obsahuje:</a:t>
            </a:r>
            <a:endParaRPr lang="cs-CZ"/>
          </a:p>
          <a:p>
            <a:pPr lvl="1"/>
            <a:r>
              <a:t>návrhy, jak využít pracovní list „Webové hry DataPro“;</a:t>
            </a:r>
            <a:endParaRPr lang="cs-CZ"/>
          </a:p>
          <a:p>
            <a:pPr lvl="1"/>
            <a:r>
              <a:t>aktivity s nástrojem DataPro Assistant, který odpovídá pouze na otázky k tématu ochrany dat: </a:t>
            </a:r>
            <a:r>
              <a:rPr>
                <a:hlinkClick r:id="rId3"/>
              </a:rPr>
              <a:t>https://datapro.cyber-geiger.com/</a:t>
            </a:r>
            <a:r>
              <a:t>;</a:t>
            </a:r>
            <a:endParaRPr lang="cs-CZ"/>
          </a:p>
          <a:p>
            <a:pPr lvl="1"/>
            <a:r>
              <a:t>webovou hru „Smart Home Challenge“, která pomáhá žákům porozumět datovým propojením a ochraně soukromí v chytré domácnosti.</a:t>
            </a:r>
          </a:p>
          <a:p>
            <a:endParaRPr/>
          </a:p>
          <a:p>
            <a:r>
              <a:t>Před lekcí doporučujeme projít průvodce hrou pro učitele.</a:t>
            </a:r>
          </a:p>
        </p:txBody>
      </p:sp>
      <p:pic>
        <p:nvPicPr>
          <p:cNvPr id="179" name="Google Shape;179;p2" descr="Ein Bild, das Grafiken, Schrift, Grafikdesign, Text enthält.&#10;&#10;Automatisch generierte Beschreibung"/>
          <p:cNvPicPr preferRelativeResize="0"/>
          <p:nvPr/>
        </p:nvPicPr>
        <p:blipFill rotWithShape="1">
          <a:blip r:embed="rId4">
            <a:alphaModFix/>
          </a:blip>
          <a:srcRect t="1477" r="-2" b="1616"/>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6" name="Google Shape;186;p6"/>
          <p:cNvSpPr txBox="1">
            <a:spLocks noGrp="1"/>
          </p:cNvSpPr>
          <p:nvPr>
            <p:ph type="title"/>
          </p:nvPr>
        </p:nvSpPr>
        <p:spPr>
          <a:xfrm>
            <a:off x="625625" y="457200"/>
            <a:ext cx="9765300" cy="7065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1800"/>
              <a:buNone/>
            </a:pPr>
            <a:r>
              <a:t>PŘEHLED STRUKTURY LEKCE</a:t>
            </a:r>
            <a:endParaRPr>
              <a:latin typeface="Arial"/>
              <a:ea typeface="Arial"/>
              <a:cs typeface="Arial"/>
              <a:sym typeface="Arial"/>
            </a:endParaRPr>
          </a:p>
        </p:txBody>
      </p:sp>
      <p:sp>
        <p:nvSpPr>
          <p:cNvPr id="187" name="Google Shape;187;p6"/>
          <p:cNvSpPr/>
          <p:nvPr/>
        </p:nvSpPr>
        <p:spPr>
          <a:xfrm rot="10800000" flipH="1">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9" name="Google Shape;189;p6"/>
          <p:cNvSpPr txBox="1">
            <a:spLocks noGrp="1"/>
          </p:cNvSpPr>
          <p:nvPr>
            <p:ph type="body" idx="1"/>
          </p:nvPr>
        </p:nvSpPr>
        <p:spPr>
          <a:xfrm>
            <a:off x="624754" y="1663372"/>
            <a:ext cx="10942500" cy="4442700"/>
          </a:xfrm>
          <a:prstGeom prst="rect">
            <a:avLst/>
          </a:prstGeom>
          <a:noFill/>
          <a:ln>
            <a:noFill/>
          </a:ln>
        </p:spPr>
        <p:txBody>
          <a:bodyPr spcFirstLastPara="1" wrap="square" lIns="0" tIns="0" rIns="0" bIns="0" anchor="t" anchorCtr="0">
            <a:normAutofit lnSpcReduction="10000"/>
          </a:bodyPr>
          <a:lstStyle/>
          <a:p>
            <a:pPr marL="0" lvl="0" indent="0" algn="l" rtl="0">
              <a:lnSpc>
                <a:spcPct val="120000"/>
              </a:lnSpc>
              <a:spcBef>
                <a:spcPts val="0"/>
              </a:spcBef>
              <a:spcAft>
                <a:spcPts val="0"/>
              </a:spcAft>
              <a:buSzPts val="2162"/>
              <a:buNone/>
            </a:pPr>
            <a:r>
              <a:t>Navržený průběh můžete upravit podle času a potřeb třídy:</a:t>
            </a:r>
            <a:endParaRPr sz="1350">
              <a:solidFill>
                <a:srgbClr val="111111"/>
              </a:solidFill>
            </a:endParaRPr>
          </a:p>
          <a:p>
            <a:endParaRPr sz="1350">
              <a:solidFill>
                <a:srgbClr val="111111"/>
              </a:solidFill>
            </a:endParaRPr>
          </a:p>
          <a:p>
            <a:r>
              <a:t>Úvod: brainstorming nad obrázkem chytré domácnosti / internetu věcí.</a:t>
            </a:r>
          </a:p>
          <a:p>
            <a:r>
              <a:t>Skupinový úkol 1: práce s oprávněními aplikací a sdílenými daty.</a:t>
            </a:r>
          </a:p>
          <a:p>
            <a:r>
              <a:t>Společné shrnutí: vytvoření diagramu „od uživatelské aktivity k datům, profilům, personalizaci a zisku“.</a:t>
            </a:r>
          </a:p>
          <a:p>
            <a:r>
              <a:t>Volitelné rozšíření: úkol 2 nebo 3 z pracovního listu.</a:t>
            </a:r>
          </a:p>
          <a:p>
            <a:r>
              <a:t>Diskuse: která data jsou citlivá a proč? Jakou cenu má pohodlí chytrých zařízení?</a:t>
            </a:r>
          </a:p>
          <a:p>
            <a:r>
              <a:t>Hra Smart Home Challenge: rozhodování mezi soukromím a pohodlím.</a:t>
            </a:r>
          </a:p>
          <a:p>
            <a:r>
              <a:t>Závěr: reflexe ochranných opatření a změn, které mohou žáci provést.</a:t>
            </a:r>
          </a:p>
        </p:txBody>
      </p:sp>
      <p:pic>
        <p:nvPicPr>
          <p:cNvPr id="190" name="Google Shape;190;p6" descr="Ein Bild, das Grafiken, Schrift, Grafikdesign, Text enthält.&#10;&#10;Automatisch generierte Beschreibung"/>
          <p:cNvPicPr preferRelativeResize="0"/>
          <p:nvPr/>
        </p:nvPicPr>
        <p:blipFill rotWithShape="1">
          <a:blip r:embed="rId3">
            <a:alphaModFix/>
          </a:blip>
          <a:srcRect t="1477" r="-2" b="1616"/>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5"/>
          <p:cNvSpPr/>
          <p:nvPr/>
        </p:nvSpPr>
        <p:spPr>
          <a:xfrm>
            <a:off x="0" y="477031"/>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venir"/>
              <a:ea typeface="Avenir"/>
              <a:cs typeface="Avenir"/>
              <a:sym typeface="Avenir"/>
            </a:endParaRPr>
          </a:p>
        </p:txBody>
      </p:sp>
      <p:sp>
        <p:nvSpPr>
          <p:cNvPr id="197" name="Google Shape;197;p5"/>
          <p:cNvSpPr txBox="1">
            <a:spLocks noGrp="1"/>
          </p:cNvSpPr>
          <p:nvPr>
            <p:ph type="title"/>
          </p:nvPr>
        </p:nvSpPr>
        <p:spPr>
          <a:xfrm>
            <a:off x="499950" y="723925"/>
            <a:ext cx="4163100" cy="456900"/>
          </a:xfrm>
          <a:prstGeom prst="rect">
            <a:avLst/>
          </a:prstGeom>
          <a:noFill/>
          <a:ln>
            <a:noFill/>
          </a:ln>
        </p:spPr>
        <p:txBody>
          <a:bodyPr spcFirstLastPara="1" wrap="square" lIns="0" tIns="0" rIns="0" bIns="0" anchor="b" anchorCtr="0">
            <a:normAutofit fontScale="90000"/>
          </a:bodyPr>
          <a:lstStyle/>
          <a:p>
            <a:pPr marL="0" lvl="0" indent="0" algn="l" rtl="0">
              <a:lnSpc>
                <a:spcPct val="100000"/>
              </a:lnSpc>
              <a:spcBef>
                <a:spcPts val="0"/>
              </a:spcBef>
              <a:spcAft>
                <a:spcPts val="0"/>
              </a:spcAft>
              <a:buClr>
                <a:schemeClr val="dk1"/>
              </a:buClr>
              <a:buSzPct val="55556"/>
              <a:buNone/>
            </a:pPr>
            <a:r>
              <a:t>Docela chytré…</a:t>
            </a:r>
            <a:endParaRPr>
              <a:latin typeface="Arial"/>
              <a:ea typeface="Arial"/>
              <a:cs typeface="Arial"/>
              <a:sym typeface="Arial"/>
            </a:endParaRPr>
          </a:p>
        </p:txBody>
      </p:sp>
      <p:sp>
        <p:nvSpPr>
          <p:cNvPr id="198" name="Google Shape;198;p5"/>
          <p:cNvSpPr/>
          <p:nvPr/>
        </p:nvSpPr>
        <p:spPr>
          <a:xfrm rot="10800000" flipH="1">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00" name="Google Shape;200;p5"/>
          <p:cNvSpPr txBox="1">
            <a:spLocks noGrp="1"/>
          </p:cNvSpPr>
          <p:nvPr>
            <p:ph type="body" idx="1"/>
          </p:nvPr>
        </p:nvSpPr>
        <p:spPr>
          <a:xfrm>
            <a:off x="409525" y="1622638"/>
            <a:ext cx="3413100" cy="42795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fontScale="92500" lnSpcReduction="20000"/>
          </a:bodyPr>
          <a:lstStyle/>
          <a:p>
            <a:pPr marL="457200" lvl="0" indent="-333632" algn="l" rtl="0">
              <a:lnSpc>
                <a:spcPct val="120000"/>
              </a:lnSpc>
              <a:spcBef>
                <a:spcPts val="1000"/>
              </a:spcBef>
              <a:spcAft>
                <a:spcPts val="0"/>
              </a:spcAft>
              <a:buClr>
                <a:schemeClr val="dk1"/>
              </a:buClr>
              <a:buSzPct val="97297"/>
              <a:buChar char="•"/>
            </a:pPr>
            <a:r>
              <a:t>Co vidíte?</a:t>
            </a:r>
          </a:p>
          <a:p>
            <a:r>
              <a:t>Co se podle vás obrázek snaží ukázat?</a:t>
            </a:r>
          </a:p>
          <a:p>
            <a:r>
              <a:t>Kde se s podobnými zařízeními setkáváte v běžném životě?</a:t>
            </a:r>
          </a:p>
          <a:p>
            <a:r>
              <a:t>Čím jsou chytrá zařízení zvláštní?</a:t>
            </a:r>
          </a:p>
          <a:p>
            <a:r>
              <a:t>Připomeňte si skupinový úkol: jaká data mohou podobná zařízení shromažďovat a jakým způsobem?</a:t>
            </a:r>
          </a:p>
        </p:txBody>
      </p:sp>
      <p:pic>
        <p:nvPicPr>
          <p:cNvPr id="201" name="Google Shape;201;p5" title="Dívám se.jpg"/>
          <p:cNvPicPr preferRelativeResize="0"/>
          <p:nvPr/>
        </p:nvPicPr>
        <p:blipFill rotWithShape="1">
          <a:blip r:embed="rId3">
            <a:alphaModFix/>
          </a:blip>
          <a:srcRect l="30" r="20"/>
          <a:stretch/>
        </p:blipFill>
        <p:spPr>
          <a:xfrm>
            <a:off x="4232238" y="1398900"/>
            <a:ext cx="7766126" cy="43707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08" name="Google Shape;208;g36e9d4d7418_0_4"/>
          <p:cNvSpPr txBox="1">
            <a:spLocks noGrp="1"/>
          </p:cNvSpPr>
          <p:nvPr>
            <p:ph type="title"/>
          </p:nvPr>
        </p:nvSpPr>
        <p:spPr>
          <a:xfrm>
            <a:off x="653546" y="457200"/>
            <a:ext cx="9263556" cy="743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t>Skupinový úkol 1: Data a datová propojení</a:t>
            </a:r>
            <a:endParaRPr>
              <a:latin typeface="Arial"/>
              <a:ea typeface="Arial"/>
              <a:cs typeface="Arial"/>
              <a:sym typeface="Arial"/>
            </a:endParaRPr>
          </a:p>
        </p:txBody>
      </p:sp>
      <p:sp>
        <p:nvSpPr>
          <p:cNvPr id="209" name="Google Shape;209;g36e9d4d7418_0_4"/>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1" name="Google Shape;211;g36e9d4d7418_0_4"/>
          <p:cNvSpPr txBox="1">
            <a:spLocks noGrp="1"/>
          </p:cNvSpPr>
          <p:nvPr>
            <p:ph type="body" idx="1"/>
          </p:nvPr>
        </p:nvSpPr>
        <p:spPr>
          <a:xfrm>
            <a:off x="654050" y="1671850"/>
            <a:ext cx="5770500" cy="4525800"/>
          </a:xfrm>
          <a:prstGeom prst="rect">
            <a:avLst/>
          </a:prstGeom>
          <a:noFill/>
          <a:ln>
            <a:noFill/>
          </a:ln>
        </p:spPr>
        <p:txBody>
          <a:bodyPr spcFirstLastPara="1" wrap="square" lIns="0" tIns="0" rIns="0" bIns="0" anchor="t" anchorCtr="0">
            <a:normAutofit/>
          </a:bodyPr>
          <a:lstStyle/>
          <a:p>
            <a:pPr marL="114300" lvl="0" indent="0" algn="l" rtl="0">
              <a:spcBef>
                <a:spcPts val="1000"/>
              </a:spcBef>
              <a:spcAft>
                <a:spcPts val="0"/>
              </a:spcAft>
              <a:buClr>
                <a:schemeClr val="dk1"/>
              </a:buClr>
              <a:buSzPts val="1100"/>
              <a:buFont typeface="Arial"/>
              <a:buNone/>
            </a:pPr>
            <a:r>
              <a:t>Práce ve dvojicích [20 min]</a:t>
            </a:r>
            <a:endParaRPr b="1"/>
          </a:p>
          <a:p>
            <a:pPr marL="114300" indent="0">
              <a:buNone/>
            </a:pPr>
            <a:r>
              <a:rPr b="1"/>
              <a:t>Fáze 1: Jak data putují</a:t>
            </a:r>
          </a:p>
          <a:p>
            <a:endParaRPr/>
          </a:p>
          <a:p>
            <a:r>
              <a:t>Vyberte si platformu, kterou znáte nebo používáte.</a:t>
            </a:r>
          </a:p>
          <a:p>
            <a:r>
              <a:t>Jaká oprávnění tato platforma požaduje a jaká data na ní dobrovolně sdílíte?</a:t>
            </a:r>
          </a:p>
        </p:txBody>
      </p:sp>
      <p:pic>
        <p:nvPicPr>
          <p:cNvPr id="212" name="Google Shape;212;g36e9d4d7418_0_4"/>
          <p:cNvPicPr preferRelativeResize="0"/>
          <p:nvPr/>
        </p:nvPicPr>
        <p:blipFill rotWithShape="1">
          <a:blip r:embed="rId3">
            <a:alphaModFix/>
          </a:blip>
          <a:srcRect/>
          <a:stretch/>
        </p:blipFill>
        <p:spPr>
          <a:xfrm>
            <a:off x="7030125" y="1671850"/>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name="adj1" fmla="val -20833"/>
              <a:gd name="adj2" fmla="val 62500"/>
            </a:avLst>
          </a:prstGeom>
          <a:gradFill>
            <a:gsLst>
              <a:gs pos="0">
                <a:srgbClr val="3176EE"/>
              </a:gs>
              <a:gs pos="100000">
                <a:srgbClr val="113D8A"/>
              </a:gs>
            </a:gsLst>
            <a:path path="circle">
              <a:fillToRect l="50000" t="50000" r="50000" b="50000"/>
            </a:path>
            <a:tileRect/>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0"/>
              <a:buFont typeface="Arial"/>
              <a:buNone/>
            </a:pPr>
            <a:r>
              <a:rPr sz="1800">
                <a:solidFill>
                  <a:schemeClr val="bg1"/>
                </a:solidFill>
              </a:rPr>
              <a:t>Když je služba zdarma, čím za ni ve skutečnosti platíme?</a:t>
            </a:r>
            <a:endParaRPr sz="1800" b="1" i="0" u="none" strike="noStrike" cap="none">
              <a:solidFill>
                <a:schemeClr val="bg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
          <p:cNvSpPr/>
          <p:nvPr/>
        </p:nvSpPr>
        <p:spPr>
          <a:xfrm>
            <a:off x="0" y="45720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0" name="Google Shape;220;p4"/>
          <p:cNvSpPr txBox="1">
            <a:spLocks noGrp="1"/>
          </p:cNvSpPr>
          <p:nvPr>
            <p:ph type="title"/>
          </p:nvPr>
        </p:nvSpPr>
        <p:spPr>
          <a:xfrm>
            <a:off x="653546" y="457200"/>
            <a:ext cx="10223720" cy="743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t>Pokyny k částem A a B skupinového úkolu 1</a:t>
            </a:r>
            <a:endParaRPr>
              <a:latin typeface="Arial"/>
              <a:ea typeface="Arial"/>
              <a:cs typeface="Arial"/>
              <a:sym typeface="Arial"/>
            </a:endParaRPr>
          </a:p>
        </p:txBody>
      </p:sp>
      <p:sp>
        <p:nvSpPr>
          <p:cNvPr id="221" name="Google Shape;221;p4"/>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3" name="Google Shape;223;p4"/>
          <p:cNvSpPr txBox="1">
            <a:spLocks noGrp="1"/>
          </p:cNvSpPr>
          <p:nvPr>
            <p:ph type="body" idx="1"/>
          </p:nvPr>
        </p:nvSpPr>
        <p:spPr>
          <a:xfrm>
            <a:off x="653546" y="1436848"/>
            <a:ext cx="9980613" cy="4194175"/>
          </a:xfrm>
          <a:prstGeom prst="rect">
            <a:avLst/>
          </a:prstGeom>
          <a:noFill/>
          <a:ln>
            <a:noFill/>
          </a:ln>
        </p:spPr>
        <p:txBody>
          <a:bodyPr spcFirstLastPara="1" wrap="square" lIns="0" tIns="0" rIns="0" bIns="0" anchor="t" anchorCtr="0">
            <a:noAutofit/>
          </a:bodyPr>
          <a:lstStyle/>
          <a:p>
            <a:pPr marL="457200" lvl="1" indent="0" algn="l" rtl="0">
              <a:lnSpc>
                <a:spcPct val="120000"/>
              </a:lnSpc>
              <a:spcBef>
                <a:spcPts val="0"/>
              </a:spcBef>
              <a:spcAft>
                <a:spcPts val="0"/>
              </a:spcAft>
              <a:buSzPts val="2000"/>
              <a:buNone/>
            </a:pPr>
            <a:r>
              <a:t>… Jak zjistíme, jaká data sdílíme?</a:t>
            </a:r>
          </a:p>
          <a:p>
            <a:r>
              <a:rPr lang="cs-CZ"/>
              <a:t>Případová studie s využitím vlastního telefonu nebo tabletu! </a:t>
            </a:r>
          </a:p>
          <a:p>
            <a:r>
              <a:t>Android/iOS:</a:t>
            </a:r>
            <a:endParaRPr lang="cs-CZ"/>
          </a:p>
          <a:p>
            <a:pPr marL="571500" lvl="1" indent="0">
              <a:buNone/>
            </a:pPr>
            <a:endParaRPr lang="cs-CZ"/>
          </a:p>
          <a:p>
            <a:pPr marL="571500" lvl="1" indent="0">
              <a:buNone/>
            </a:pPr>
            <a:r>
              <a:t>Nastavení</a:t>
            </a:r>
          </a:p>
          <a:p>
            <a:pPr marL="114300" indent="0">
              <a:buNone/>
            </a:pPr>
            <a:r>
              <a:rPr lang="cs-CZ"/>
              <a:t>		</a:t>
            </a:r>
            <a:r>
              <a:t>→ Aplikace / Aplikace a oznámení</a:t>
            </a:r>
          </a:p>
          <a:p>
            <a:pPr marL="114300" indent="0">
              <a:buNone/>
            </a:pPr>
            <a:r>
              <a:rPr lang="cs-CZ"/>
              <a:t>		</a:t>
            </a:r>
            <a:r>
              <a:t>→ Zobrazit všechny aplikace / Procházet seznam</a:t>
            </a:r>
          </a:p>
          <a:p>
            <a:pPr marL="114300" indent="0">
              <a:buNone/>
            </a:pPr>
            <a:r>
              <a:rPr lang="cs-CZ"/>
              <a:t>		</a:t>
            </a:r>
            <a:r>
              <a:t>→ Klepněte na vybranou aplikaci</a:t>
            </a:r>
          </a:p>
          <a:p>
            <a:pPr marL="114300" indent="0">
              <a:buNone/>
            </a:pPr>
            <a:r>
              <a:rPr lang="cs-CZ"/>
              <a:t>		</a:t>
            </a:r>
            <a:r>
              <a:t>→ Oprávnění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9"/>
          <p:cNvSpPr txBox="1">
            <a:spLocks noGrp="1"/>
          </p:cNvSpPr>
          <p:nvPr>
            <p:ph type="body" idx="1"/>
          </p:nvPr>
        </p:nvSpPr>
        <p:spPr>
          <a:xfrm>
            <a:off x="663388" y="1674308"/>
            <a:ext cx="6850200" cy="4279500"/>
          </a:xfrm>
          <a:prstGeom prst="rect">
            <a:avLst/>
          </a:prstGeom>
          <a:noFill/>
          <a:ln>
            <a:noFill/>
          </a:ln>
        </p:spPr>
        <p:txBody>
          <a:bodyPr spcFirstLastPara="1" wrap="square" lIns="0" tIns="0" rIns="0" bIns="0" anchor="t" anchorCtr="0">
            <a:normAutofit lnSpcReduction="10000"/>
          </a:bodyPr>
          <a:lstStyle/>
          <a:p>
            <a:pPr marL="114300" lvl="0" indent="0" algn="l" rtl="0">
              <a:lnSpc>
                <a:spcPct val="120000"/>
              </a:lnSpc>
              <a:spcBef>
                <a:spcPts val="1000"/>
              </a:spcBef>
              <a:spcAft>
                <a:spcPts val="0"/>
              </a:spcAft>
              <a:buClr>
                <a:schemeClr val="dk1"/>
              </a:buClr>
              <a:buSzPct val="105882"/>
              <a:buNone/>
            </a:pPr>
            <a:r>
              <a:rPr b="1"/>
              <a:t>Fáze 2: Jak mohou data vytvářet hodnotu</a:t>
            </a:r>
          </a:p>
          <a:p>
            <a:pPr marL="114300" indent="0">
              <a:buNone/>
            </a:pPr>
            <a:r>
              <a:t>c. Myšlenková mapa: Roztřiďte kartičky s typy dat podle témat. Zamyslete se, co o vás jednotlivé typy dat prozrazují a jak je mohou společnosti využít k vytváření zisku.</a:t>
            </a:r>
          </a:p>
          <a:p>
            <a:pPr marL="114300" indent="0">
              <a:buNone/>
            </a:pPr>
            <a:r>
              <a:t>d. Vytvořte pro spolužáka/spolužačku krátký kvíz pomocí DataPro Chatbota. Zadání by mělo obsahovat:</a:t>
            </a:r>
          </a:p>
          <a:p>
            <a:r>
              <a:t>5 otázek s výběrem odpovědi</a:t>
            </a:r>
          </a:p>
          <a:p>
            <a:r>
              <a:t>správné odpovědi odděleně (uvidíte je jen vy)</a:t>
            </a:r>
          </a:p>
          <a:p>
            <a:r>
              <a:rPr lang="cs-CZ"/>
              <a:t>T</a:t>
            </a:r>
            <a:r>
              <a:t>éma</a:t>
            </a:r>
            <a:r>
              <a:rPr lang="cs-CZ"/>
              <a:t> kvízu</a:t>
            </a:r>
            <a:r>
              <a:t>: jak lze různé typy dat z částí A a B využít k personalizaci, reklamě nebo dalším obchodním účelům</a:t>
            </a:r>
          </a:p>
        </p:txBody>
      </p:sp>
      <p:pic>
        <p:nvPicPr>
          <p:cNvPr id="230" name="Google Shape;230;p9" descr="Ein Bild, das Kreis, Grafiken, Farbigkeit, Screenshot enthält.&#10;&#10;KI-generierte Inhalte können fehlerhaft sein."/>
          <p:cNvPicPr preferRelativeResize="0"/>
          <p:nvPr/>
        </p:nvPicPr>
        <p:blipFill rotWithShape="1">
          <a:blip r:embed="rId3">
            <a:alphaModFix/>
          </a:blip>
          <a:srcRect/>
          <a:stretch/>
        </p:blipFill>
        <p:spPr>
          <a:xfrm>
            <a:off x="8103513" y="3429000"/>
            <a:ext cx="3762629" cy="2239390"/>
          </a:xfrm>
          <a:prstGeom prst="rect">
            <a:avLst/>
          </a:prstGeom>
          <a:noFill/>
          <a:ln>
            <a:noFill/>
          </a:ln>
        </p:spPr>
      </p:pic>
      <p:pic>
        <p:nvPicPr>
          <p:cNvPr id="231" name="Google Shape;231;p9" descr="Ein Bild, das Muster, Quadrat, Grafiken, Pixel enthält.&#10;&#10;KI-generierte Inhalte können fehlerhaft sein."/>
          <p:cNvPicPr preferRelativeResize="0"/>
          <p:nvPr/>
        </p:nvPicPr>
        <p:blipFill rotWithShape="1">
          <a:blip r:embed="rId4">
            <a:alphaModFix/>
          </a:blip>
          <a:srcRect/>
          <a:stretch/>
        </p:blipFill>
        <p:spPr>
          <a:xfrm>
            <a:off x="8103513" y="2190705"/>
            <a:ext cx="3762629" cy="3923674"/>
          </a:xfrm>
          <a:prstGeom prst="rect">
            <a:avLst/>
          </a:prstGeom>
          <a:noFill/>
          <a:ln>
            <a:noFill/>
          </a:ln>
        </p:spPr>
      </p:pic>
      <p:sp>
        <p:nvSpPr>
          <p:cNvPr id="232" name="Google Shape;232;p9"/>
          <p:cNvSpPr txBox="1"/>
          <p:nvPr/>
        </p:nvSpPr>
        <p:spPr>
          <a:xfrm>
            <a:off x="8491157" y="5880920"/>
            <a:ext cx="615042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https://datapro.cyber-geiger.com/</a:t>
            </a:r>
            <a:endParaRPr sz="1400" b="0" i="0" u="none" strike="noStrike" cap="none">
              <a:solidFill>
                <a:srgbClr val="000000"/>
              </a:solidFill>
              <a:latin typeface="Arial"/>
              <a:ea typeface="Arial"/>
              <a:cs typeface="Arial"/>
              <a:sym typeface="Arial"/>
            </a:endParaRPr>
          </a:p>
        </p:txBody>
      </p:sp>
      <p:sp>
        <p:nvSpPr>
          <p:cNvPr id="233" name="Google Shape;233;p9"/>
          <p:cNvSpPr txBox="1">
            <a:spLocks noGrp="1"/>
          </p:cNvSpPr>
          <p:nvPr>
            <p:ph type="title"/>
          </p:nvPr>
        </p:nvSpPr>
        <p:spPr>
          <a:xfrm>
            <a:off x="743800" y="795525"/>
            <a:ext cx="10869000" cy="627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t>Skupinový úkol 1: Data a datová propojení</a:t>
            </a:r>
            <a:endParaRPr>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3d361dc95e1_0_2"/>
          <p:cNvSpPr txBox="1">
            <a:spLocks noGrp="1"/>
          </p:cNvSpPr>
          <p:nvPr>
            <p:ph type="body" idx="1"/>
          </p:nvPr>
        </p:nvSpPr>
        <p:spPr>
          <a:xfrm>
            <a:off x="714200" y="1854200"/>
            <a:ext cx="6850200" cy="4279500"/>
          </a:xfrm>
          <a:prstGeom prst="rect">
            <a:avLst/>
          </a:prstGeom>
          <a:noFill/>
          <a:ln>
            <a:noFill/>
          </a:ln>
        </p:spPr>
        <p:txBody>
          <a:bodyPr spcFirstLastPara="1" wrap="square" lIns="0" tIns="0" rIns="0" bIns="0" anchor="t" anchorCtr="0">
            <a:normAutofit/>
          </a:bodyPr>
          <a:lstStyle/>
          <a:p>
            <a:pPr marL="457200" lvl="0" indent="0" algn="l" rtl="0">
              <a:spcBef>
                <a:spcPts val="0"/>
              </a:spcBef>
              <a:spcAft>
                <a:spcPts val="0"/>
              </a:spcAft>
              <a:buClr>
                <a:schemeClr val="dk1"/>
              </a:buClr>
              <a:buSzPts val="1100"/>
              <a:buFont typeface="Arial"/>
              <a:buNone/>
            </a:pPr>
            <a:r>
              <a:t>… Když je služba zdarma, čím za ni ve skutečnosti platíme?</a:t>
            </a:r>
          </a:p>
          <a:p>
            <a:pPr marL="114300" indent="0">
              <a:buNone/>
            </a:pPr>
            <a:r>
              <a:t>→ Často platíme svou pozorností, aktivitou a daty, která platformě poskytujeme.</a:t>
            </a:r>
          </a:p>
          <a:p>
            <a:endParaRPr/>
          </a:p>
          <a:p>
            <a:pPr marL="114300" indent="0">
              <a:buNone/>
            </a:pPr>
            <a:r>
              <a:rPr b="1"/>
              <a:t>Fáze 3: Diagram na tabuli</a:t>
            </a:r>
          </a:p>
          <a:p>
            <a:r>
              <a:t>Které platformy jste analyzovali? Jaká data sdílíte? Jak z těchto dat může vznikat ekonomická hodnota?</a:t>
            </a:r>
          </a:p>
          <a:p>
            <a:r>
              <a:t>Společně vytvořte diagram znázorňující cestu od uživatelské aktivity k datům, profilům, personalizaci a zisku.</a:t>
            </a:r>
          </a:p>
        </p:txBody>
      </p:sp>
      <p:sp>
        <p:nvSpPr>
          <p:cNvPr id="240" name="Google Shape;240;g3d361dc95e1_0_2"/>
          <p:cNvSpPr txBox="1">
            <a:spLocks noGrp="1"/>
          </p:cNvSpPr>
          <p:nvPr>
            <p:ph type="title"/>
          </p:nvPr>
        </p:nvSpPr>
        <p:spPr>
          <a:xfrm>
            <a:off x="714200" y="733875"/>
            <a:ext cx="8085300" cy="796200"/>
          </a:xfrm>
          <a:prstGeom prst="rect">
            <a:avLst/>
          </a:prstGeom>
          <a:noFill/>
          <a:ln>
            <a:noFill/>
          </a:ln>
        </p:spPr>
        <p:txBody>
          <a:bodyPr spcFirstLastPara="1" wrap="square" lIns="0" tIns="0" rIns="0" bIns="0" anchor="b" anchorCtr="0">
            <a:normAutofit fontScale="90000"/>
          </a:bodyPr>
          <a:lstStyle/>
          <a:p>
            <a:pPr marL="0" lvl="0" indent="0" algn="l" rtl="0">
              <a:lnSpc>
                <a:spcPct val="100000"/>
              </a:lnSpc>
              <a:spcBef>
                <a:spcPts val="0"/>
              </a:spcBef>
              <a:spcAft>
                <a:spcPts val="0"/>
              </a:spcAft>
              <a:buClr>
                <a:srgbClr val="000000"/>
              </a:buClr>
              <a:buSzPct val="110345"/>
              <a:buFont typeface="Arial"/>
              <a:buNone/>
            </a:pPr>
            <a:r>
              <a:t>Skupinový úkol 1: Společné shrnutí na tabuli</a:t>
            </a:r>
            <a:endParaRPr>
              <a:latin typeface="Arial"/>
              <a:ea typeface="Arial"/>
              <a:cs typeface="Arial"/>
              <a:sym typeface="Arial"/>
            </a:endParaRPr>
          </a:p>
        </p:txBody>
      </p:sp>
      <p:sp>
        <p:nvSpPr>
          <p:cNvPr id="241" name="Google Shape;241;g3d361dc95e1_0_2"/>
          <p:cNvSpPr/>
          <p:nvPr/>
        </p:nvSpPr>
        <p:spPr>
          <a:xfrm>
            <a:off x="10133925" y="2287975"/>
            <a:ext cx="402900" cy="651600"/>
          </a:xfrm>
          <a:prstGeom prst="downArrow">
            <a:avLst>
              <a:gd name="adj1" fmla="val 50000"/>
              <a:gd name="adj2" fmla="val 50000"/>
            </a:avLst>
          </a:prstGeom>
          <a:solidFill>
            <a:srgbClr val="BADB7C"/>
          </a:solidFill>
          <a:ln w="9525" cap="flat" cmpd="sng">
            <a:solidFill>
              <a:srgbClr val="BADB7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
        <p:nvSpPr>
          <p:cNvPr id="242" name="Google Shape;242;g3d361dc95e1_0_2"/>
          <p:cNvSpPr/>
          <p:nvPr/>
        </p:nvSpPr>
        <p:spPr>
          <a:xfrm>
            <a:off x="10104375" y="4098450"/>
            <a:ext cx="462000" cy="651600"/>
          </a:xfrm>
          <a:prstGeom prst="downArrow">
            <a:avLst>
              <a:gd name="adj1" fmla="val 50000"/>
              <a:gd name="adj2" fmla="val 50000"/>
            </a:avLst>
          </a:prstGeom>
          <a:solidFill>
            <a:srgbClr val="BADB7C"/>
          </a:solidFill>
          <a:ln w="9525" cap="flat" cmpd="sng">
            <a:solidFill>
              <a:srgbClr val="BADB7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
        <p:nvSpPr>
          <p:cNvPr id="243" name="Google Shape;243;g3d361dc95e1_0_2"/>
          <p:cNvSpPr/>
          <p:nvPr/>
        </p:nvSpPr>
        <p:spPr>
          <a:xfrm>
            <a:off x="9381875" y="1340400"/>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t>Platforma</a:t>
            </a:r>
            <a:endParaRPr sz="1400" b="0" i="0" u="none" strike="noStrike" cap="none">
              <a:solidFill>
                <a:srgbClr val="000000"/>
              </a:solidFill>
              <a:latin typeface="Avenir"/>
              <a:ea typeface="Avenir"/>
              <a:cs typeface="Avenir"/>
              <a:sym typeface="Avenir"/>
            </a:endParaRPr>
          </a:p>
        </p:txBody>
      </p:sp>
      <p:sp>
        <p:nvSpPr>
          <p:cNvPr id="244" name="Google Shape;244;g3d361dc95e1_0_2"/>
          <p:cNvSpPr/>
          <p:nvPr/>
        </p:nvSpPr>
        <p:spPr>
          <a:xfrm>
            <a:off x="9381875" y="3157813"/>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t>Sdílená data / oprávnění</a:t>
            </a:r>
            <a:endParaRPr sz="1400" b="0" i="0" u="none" strike="noStrike" cap="none">
              <a:solidFill>
                <a:srgbClr val="000000"/>
              </a:solidFill>
              <a:latin typeface="Avenir"/>
              <a:ea typeface="Avenir"/>
              <a:cs typeface="Avenir"/>
              <a:sym typeface="Avenir"/>
            </a:endParaRPr>
          </a:p>
        </p:txBody>
      </p:sp>
      <p:sp>
        <p:nvSpPr>
          <p:cNvPr id="245" name="Google Shape;245;g3d361dc95e1_0_2"/>
          <p:cNvSpPr/>
          <p:nvPr/>
        </p:nvSpPr>
        <p:spPr>
          <a:xfrm>
            <a:off x="9463225" y="4968263"/>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t>Personalizace / reklama</a:t>
            </a:r>
            <a:endParaRPr sz="1400" b="0" i="0" u="none" strike="noStrike" cap="none">
              <a:solidFill>
                <a:srgbClr val="000000"/>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250"/>
        <p:cNvGrpSpPr/>
        <p:nvPr/>
      </p:nvGrpSpPr>
      <p:grpSpPr>
        <a:xfrm>
          <a:off x="0" y="0"/>
          <a:ext cx="0" cy="0"/>
          <a:chOff x="0" y="0"/>
          <a:chExt cx="0" cy="0"/>
        </a:xfrm>
      </p:grpSpPr>
      <p:sp>
        <p:nvSpPr>
          <p:cNvPr id="251" name="Google Shape;251;g3d361dc95e1_0_566"/>
          <p:cNvSpPr txBox="1">
            <a:spLocks noGrp="1"/>
          </p:cNvSpPr>
          <p:nvPr>
            <p:ph type="body" idx="1"/>
          </p:nvPr>
        </p:nvSpPr>
        <p:spPr>
          <a:xfrm>
            <a:off x="625625" y="1493600"/>
            <a:ext cx="8533500" cy="4758900"/>
          </a:xfrm>
          <a:prstGeom prst="rect">
            <a:avLst/>
          </a:prstGeom>
          <a:noFill/>
          <a:ln>
            <a:noFill/>
          </a:ln>
        </p:spPr>
        <p:txBody>
          <a:bodyPr spcFirstLastPara="1" wrap="square" lIns="0" tIns="0" rIns="0" bIns="0" anchor="t" anchorCtr="0">
            <a:noAutofit/>
          </a:bodyPr>
          <a:lstStyle/>
          <a:p>
            <a:pPr marL="0" lvl="2" indent="0" algn="l" rtl="0">
              <a:lnSpc>
                <a:spcPct val="120000"/>
              </a:lnSpc>
              <a:spcBef>
                <a:spcPts val="0"/>
              </a:spcBef>
              <a:spcAft>
                <a:spcPts val="0"/>
              </a:spcAft>
              <a:buSzPts val="2000"/>
              <a:buNone/>
            </a:pPr>
            <a:r>
              <a:t>Platformy: Instagram, TikTok, YouTube, Google účet…</a:t>
            </a:r>
            <a:endParaRPr sz="1300"/>
          </a:p>
          <a:p>
            <a:r>
              <a:t>Sdílená data a oprávnění: profilové údaje, poloha, kontakty, mikrofon, kamera, fotografie, vyhledávání, lajky, komentáře, sdílený obsah…</a:t>
            </a:r>
          </a:p>
          <a:p>
            <a:r>
              <a:t>Datový profil: zájmy, denní režim, vztahy, oblíbená témata, nákupní záměry, pravděpodobné chování.</a:t>
            </a:r>
          </a:p>
          <a:p>
            <a:r>
              <a:t>Jak vzniká hodnota: personalizovaný obsah, cílená reklama, doporučení, placené služby, analýzy pro firmy.</a:t>
            </a:r>
          </a:p>
          <a:p>
            <a:r>
              <a:t>Závěr: data získávají hodnotu hlavně tehdy, když se propojí, vyhodnotí a použijí k rozhodování nebo ovlivnění chování.</a:t>
            </a:r>
          </a:p>
        </p:txBody>
      </p:sp>
      <p:sp>
        <p:nvSpPr>
          <p:cNvPr id="252" name="Google Shape;252;g3d361dc95e1_0_566"/>
          <p:cNvSpPr txBox="1">
            <a:spLocks noGrp="1"/>
          </p:cNvSpPr>
          <p:nvPr>
            <p:ph type="title"/>
          </p:nvPr>
        </p:nvSpPr>
        <p:spPr>
          <a:xfrm>
            <a:off x="625625" y="473050"/>
            <a:ext cx="10869000" cy="722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1800"/>
              <a:buNone/>
            </a:pPr>
            <a:r>
              <a:t>Návrh pro učitele: Diagram toku dat a hodnoty</a:t>
            </a:r>
          </a:p>
        </p:txBody>
      </p:sp>
      <p:sp>
        <p:nvSpPr>
          <p:cNvPr id="253" name="Google Shape;253;g3d361dc95e1_0_566"/>
          <p:cNvSpPr/>
          <p:nvPr/>
        </p:nvSpPr>
        <p:spPr>
          <a:xfrm>
            <a:off x="10133925" y="2287975"/>
            <a:ext cx="402900" cy="651600"/>
          </a:xfrm>
          <a:prstGeom prst="downArrow">
            <a:avLst>
              <a:gd name="adj1" fmla="val 50000"/>
              <a:gd name="adj2" fmla="val 50000"/>
            </a:avLst>
          </a:prstGeom>
          <a:solidFill>
            <a:srgbClr val="BADB7C"/>
          </a:solidFill>
          <a:ln w="9525" cap="flat" cmpd="sng">
            <a:solidFill>
              <a:srgbClr val="BADB7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
        <p:nvSpPr>
          <p:cNvPr id="254" name="Google Shape;254;g3d361dc95e1_0_566"/>
          <p:cNvSpPr/>
          <p:nvPr/>
        </p:nvSpPr>
        <p:spPr>
          <a:xfrm>
            <a:off x="10104375" y="4098450"/>
            <a:ext cx="462000" cy="651600"/>
          </a:xfrm>
          <a:prstGeom prst="downArrow">
            <a:avLst>
              <a:gd name="adj1" fmla="val 50000"/>
              <a:gd name="adj2" fmla="val 50000"/>
            </a:avLst>
          </a:prstGeom>
          <a:solidFill>
            <a:srgbClr val="BADB7C"/>
          </a:solidFill>
          <a:ln w="9525" cap="flat" cmpd="sng">
            <a:solidFill>
              <a:srgbClr val="BADB7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
        <p:nvSpPr>
          <p:cNvPr id="255" name="Google Shape;255;g3d361dc95e1_0_566"/>
          <p:cNvSpPr/>
          <p:nvPr/>
        </p:nvSpPr>
        <p:spPr>
          <a:xfrm>
            <a:off x="9381875" y="1340400"/>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t>Platforma</a:t>
            </a:r>
            <a:endParaRPr sz="1400" b="0" i="0" u="none" strike="noStrike" cap="none">
              <a:solidFill>
                <a:srgbClr val="000000"/>
              </a:solidFill>
              <a:latin typeface="Avenir"/>
              <a:ea typeface="Avenir"/>
              <a:cs typeface="Avenir"/>
              <a:sym typeface="Avenir"/>
            </a:endParaRPr>
          </a:p>
        </p:txBody>
      </p:sp>
      <p:sp>
        <p:nvSpPr>
          <p:cNvPr id="256" name="Google Shape;256;g3d361dc95e1_0_566"/>
          <p:cNvSpPr/>
          <p:nvPr/>
        </p:nvSpPr>
        <p:spPr>
          <a:xfrm>
            <a:off x="9381875" y="3157813"/>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400"/>
              <a:buFont typeface="Arial"/>
              <a:buNone/>
            </a:pPr>
            <a:r>
              <a:t>Sdílená data / oprávnění</a:t>
            </a:r>
            <a:endParaRPr>
              <a:latin typeface="Avenir"/>
              <a:ea typeface="Avenir"/>
              <a:cs typeface="Avenir"/>
              <a:sym typeface="Avenir"/>
            </a:endParaRPr>
          </a:p>
        </p:txBody>
      </p:sp>
      <p:sp>
        <p:nvSpPr>
          <p:cNvPr id="257" name="Google Shape;257;g3d361dc95e1_0_566"/>
          <p:cNvSpPr/>
          <p:nvPr/>
        </p:nvSpPr>
        <p:spPr>
          <a:xfrm>
            <a:off x="9463225" y="4968263"/>
            <a:ext cx="1930800" cy="722400"/>
          </a:xfrm>
          <a:prstGeom prst="roundRect">
            <a:avLst>
              <a:gd name="adj" fmla="val 16667"/>
            </a:avLst>
          </a:prstGeom>
          <a:solidFill>
            <a:srgbClr val="BADB7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400"/>
              <a:buFont typeface="Arial"/>
              <a:buNone/>
            </a:pPr>
            <a:r>
              <a:t>Personalizace / reklama</a:t>
            </a:r>
            <a:endParaRPr>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venir"/>
                <a:ea typeface="Avenir"/>
                <a:cs typeface="Avenir"/>
                <a:sym typeface="Avenir"/>
              </a:rPr>
              <a:t> </a:t>
            </a:r>
            <a:endParaRPr sz="1800" b="0" i="0" u="none" strike="noStrike" cap="none">
              <a:solidFill>
                <a:schemeClr val="lt1"/>
              </a:solidFill>
              <a:latin typeface="Avenir"/>
              <a:ea typeface="Avenir"/>
              <a:cs typeface="Avenir"/>
              <a:sym typeface="Avenir"/>
            </a:endParaRPr>
          </a:p>
        </p:txBody>
      </p:sp>
      <p:sp>
        <p:nvSpPr>
          <p:cNvPr id="264" name="Google Shape;264;p10"/>
          <p:cNvSpPr txBox="1">
            <a:spLocks noGrp="1"/>
          </p:cNvSpPr>
          <p:nvPr>
            <p:ph type="title"/>
          </p:nvPr>
        </p:nvSpPr>
        <p:spPr>
          <a:xfrm>
            <a:off x="653550" y="457200"/>
            <a:ext cx="9913500" cy="920400"/>
          </a:xfrm>
          <a:prstGeom prst="rect">
            <a:avLst/>
          </a:prstGeom>
          <a:noFill/>
          <a:ln>
            <a:noFill/>
          </a:ln>
        </p:spPr>
        <p:txBody>
          <a:bodyPr spcFirstLastPara="1" wrap="square" lIns="0" tIns="0" rIns="0" bIns="0" anchor="b" anchorCtr="0">
            <a:normAutofit fontScale="90000"/>
          </a:bodyPr>
          <a:lstStyle/>
          <a:p>
            <a:pPr marL="0" lvl="0" indent="0" algn="l" rtl="0">
              <a:lnSpc>
                <a:spcPct val="115000"/>
              </a:lnSpc>
              <a:spcBef>
                <a:spcPts val="1200"/>
              </a:spcBef>
              <a:spcAft>
                <a:spcPts val="1200"/>
              </a:spcAft>
              <a:buClr>
                <a:schemeClr val="dk1"/>
              </a:buClr>
              <a:buSzPct val="30556"/>
              <a:buNone/>
            </a:pPr>
            <a:r>
              <a:t>Varianta úkolu 2: Personalizované datové profily</a:t>
            </a:r>
            <a:endParaRPr>
              <a:latin typeface="Arial"/>
              <a:ea typeface="Arial"/>
              <a:cs typeface="Arial"/>
              <a:sym typeface="Arial"/>
            </a:endParaRPr>
          </a:p>
        </p:txBody>
      </p:sp>
      <p:sp>
        <p:nvSpPr>
          <p:cNvPr id="265" name="Google Shape;265;p10"/>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6" name="Google Shape;266;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7" name="Google Shape;267;p10"/>
          <p:cNvSpPr txBox="1">
            <a:spLocks noGrp="1"/>
          </p:cNvSpPr>
          <p:nvPr>
            <p:ph type="body" idx="1"/>
          </p:nvPr>
        </p:nvSpPr>
        <p:spPr>
          <a:xfrm>
            <a:off x="653550" y="2003200"/>
            <a:ext cx="9981600" cy="20238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457200" lvl="0" indent="0" algn="l" rtl="0">
              <a:lnSpc>
                <a:spcPct val="115000"/>
              </a:lnSpc>
              <a:spcBef>
                <a:spcPts val="1200"/>
              </a:spcBef>
              <a:spcAft>
                <a:spcPts val="0"/>
              </a:spcAft>
              <a:buNone/>
            </a:pPr>
            <a:r>
              <a:t>Úkol 2: Jaký profil lze vytvořit z našich dat? (pracovní list)</a:t>
            </a:r>
            <a:endParaRPr b="1"/>
          </a:p>
          <a:p>
            <a:endParaRPr b="1"/>
          </a:p>
          <a:p>
            <a:r>
              <a:t>Jaký datový profil může vybraná platforma vytvořit? Využijte pouze informace o sdílených datech z úkolu 1 a vyplňte modelový datový profil spolužáka/spolužačky. Zahrňte jen údaje, které byly zjištěny během skupinové práce. Nepoužívejte žádné jiné osobní informace, které o spolužákovi/spolužačce znáte.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1"/>
          <p:cNvSpPr txBox="1">
            <a:spLocks noGrp="1"/>
          </p:cNvSpPr>
          <p:nvPr>
            <p:ph type="title"/>
          </p:nvPr>
        </p:nvSpPr>
        <p:spPr>
          <a:xfrm>
            <a:off x="953275" y="768325"/>
            <a:ext cx="10285500" cy="743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None/>
            </a:pPr>
            <a:r>
              <a:t>Skupinová diskuse:</a:t>
            </a:r>
            <a:endParaRPr sz="3200">
              <a:solidFill>
                <a:srgbClr val="000000"/>
              </a:solidFill>
              <a:latin typeface="Arial"/>
              <a:ea typeface="Arial"/>
              <a:cs typeface="Arial"/>
              <a:sym typeface="Arial"/>
            </a:endParaRPr>
          </a:p>
        </p:txBody>
      </p:sp>
      <p:sp>
        <p:nvSpPr>
          <p:cNvPr id="274" name="Google Shape;274;p11"/>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75" name="Google Shape;275;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76" name="Google Shape;276;p11"/>
          <p:cNvSpPr txBox="1">
            <a:spLocks noGrp="1"/>
          </p:cNvSpPr>
          <p:nvPr>
            <p:ph type="body" idx="1"/>
          </p:nvPr>
        </p:nvSpPr>
        <p:spPr>
          <a:xfrm>
            <a:off x="625627" y="2003200"/>
            <a:ext cx="10613100" cy="41937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l" rtl="0">
              <a:lnSpc>
                <a:spcPct val="120000"/>
              </a:lnSpc>
              <a:spcBef>
                <a:spcPts val="1000"/>
              </a:spcBef>
              <a:spcAft>
                <a:spcPts val="0"/>
              </a:spcAft>
              <a:buSzPts val="1800"/>
              <a:buNone/>
            </a:pPr>
            <a:endParaRPr/>
          </a:p>
          <a:p>
            <a:pPr marL="0" lvl="0" indent="0" algn="l" rtl="0">
              <a:lnSpc>
                <a:spcPct val="120000"/>
              </a:lnSpc>
              <a:spcBef>
                <a:spcPts val="1000"/>
              </a:spcBef>
              <a:spcAft>
                <a:spcPts val="0"/>
              </a:spcAft>
              <a:buSzPts val="1800"/>
              <a:buNone/>
            </a:pPr>
            <a:endParaRPr sz="2400"/>
          </a:p>
          <a:p>
            <a:pPr marL="228600" lvl="0" indent="0" algn="l" rtl="0">
              <a:lnSpc>
                <a:spcPct val="120000"/>
              </a:lnSpc>
              <a:spcBef>
                <a:spcPts val="1000"/>
              </a:spcBef>
              <a:spcAft>
                <a:spcPts val="0"/>
              </a:spcAft>
              <a:buSzPts val="1800"/>
              <a:buNone/>
            </a:pPr>
            <a:endParaRPr/>
          </a:p>
        </p:txBody>
      </p:sp>
      <p:graphicFrame>
        <p:nvGraphicFramePr>
          <p:cNvPr id="277" name="Google Shape;277;p11"/>
          <p:cNvGraphicFramePr/>
          <p:nvPr/>
        </p:nvGraphicFramePr>
        <p:xfrm>
          <a:off x="1371600" y="3940175"/>
          <a:ext cx="10240975" cy="304810"/>
        </p:xfrm>
        <a:graphic>
          <a:graphicData uri="http://schemas.openxmlformats.org/drawingml/2006/table">
            <a:tbl>
              <a:tblPr>
                <a:noFill/>
                <a:tableStyleId>{6EE44810-83DE-4E1F-9C57-6CF974986913}</a:tableStyleId>
              </a:tblPr>
              <a:tblGrid>
                <a:gridCol w="10240975">
                  <a:extLst>
                    <a:ext uri="{9D8B030D-6E8A-4147-A177-3AD203B41FA5}">
                      <a16:colId xmlns:a16="http://schemas.microsoft.com/office/drawing/2014/main" val="20000"/>
                    </a:ext>
                  </a:extLst>
                </a:gridCol>
              </a:tblGrid>
              <a:tr h="1778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78" name="Google Shape;278;p11"/>
          <p:cNvGraphicFramePr/>
          <p:nvPr>
            <p:extLst>
              <p:ext uri="{D42A27DB-BD31-4B8C-83A1-F6EECF244321}">
                <p14:modId xmlns:p14="http://schemas.microsoft.com/office/powerpoint/2010/main" val="2202728096"/>
              </p:ext>
            </p:extLst>
          </p:nvPr>
        </p:nvGraphicFramePr>
        <p:xfrm>
          <a:off x="953277" y="1351497"/>
          <a:ext cx="8876400" cy="1525750"/>
        </p:xfrm>
        <a:graphic>
          <a:graphicData uri="http://schemas.openxmlformats.org/drawingml/2006/table">
            <a:tbl>
              <a:tblPr>
                <a:noFill/>
                <a:tableStyleId>{6EE44810-83DE-4E1F-9C57-6CF974986913}</a:tableStyleId>
              </a:tblPr>
              <a:tblGrid>
                <a:gridCol w="8876400">
                  <a:extLst>
                    <a:ext uri="{9D8B030D-6E8A-4147-A177-3AD203B41FA5}">
                      <a16:colId xmlns:a16="http://schemas.microsoft.com/office/drawing/2014/main" val="20000"/>
                    </a:ext>
                  </a:extLst>
                </a:gridCol>
              </a:tblGrid>
              <a:tr h="1525750">
                <a:tc>
                  <a:txBody>
                    <a:bodyPr/>
                    <a:lstStyle/>
                    <a:p>
                      <a:pPr marL="285750" indent="-285750">
                        <a:buFont typeface="Arial" panose="020B0604020202020204" pitchFamily="34" charset="0"/>
                        <a:buChar char="•"/>
                      </a:pPr>
                      <a:r>
                        <a:rPr sz="2000">
                          <a:latin typeface="Avenir"/>
                        </a:rPr>
                        <a:t>Víte, jaká data sdílíte s těmito platformami?</a:t>
                      </a:r>
                    </a:p>
                    <a:p>
                      <a:pPr marL="285750" indent="-285750">
                        <a:buFont typeface="Arial" panose="020B0604020202020204" pitchFamily="34" charset="0"/>
                        <a:buChar char="•"/>
                      </a:pPr>
                      <a:r>
                        <a:rPr sz="2000">
                          <a:latin typeface="Avenir"/>
                        </a:rPr>
                        <a:t>Které typy dat považujete za zvlášť citlivé?</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79" name="Google Shape;279;p11" descr="Block chain network Concept. Distributed Ledger Technology (DLT). 3D Rendering (von Getty Images)"/>
          <p:cNvPicPr preferRelativeResize="0"/>
          <p:nvPr/>
        </p:nvPicPr>
        <p:blipFill rotWithShape="1">
          <a:blip r:embed="rId3">
            <a:alphaModFix/>
          </a:blip>
          <a:srcRect/>
          <a:stretch/>
        </p:blipFill>
        <p:spPr>
          <a:xfrm>
            <a:off x="953275" y="2877252"/>
            <a:ext cx="7460275" cy="3121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sp>
        <p:nvSpPr>
          <p:cNvPr id="285" name="Google Shape;285;g3499d21f5b2_0_51"/>
          <p:cNvSpPr/>
          <p:nvPr/>
        </p:nvSpPr>
        <p:spPr>
          <a:xfrm>
            <a:off x="1523588" y="5483675"/>
            <a:ext cx="3572700" cy="1088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https://dataprogames.ph-freiburg.de/</a:t>
            </a:r>
            <a:endParaRPr sz="1400" b="1" i="0" u="none" strike="noStrike" cap="none">
              <a:solidFill>
                <a:srgbClr val="000000"/>
              </a:solidFill>
              <a:latin typeface="Arial"/>
              <a:ea typeface="Arial"/>
              <a:cs typeface="Arial"/>
              <a:sym typeface="Arial"/>
            </a:endParaRPr>
          </a:p>
        </p:txBody>
      </p:sp>
      <p:sp>
        <p:nvSpPr>
          <p:cNvPr id="286" name="Google Shape;286;g3499d21f5b2_0_51"/>
          <p:cNvSpPr txBox="1">
            <a:spLocks noGrp="1"/>
          </p:cNvSpPr>
          <p:nvPr>
            <p:ph type="title"/>
          </p:nvPr>
        </p:nvSpPr>
        <p:spPr>
          <a:xfrm>
            <a:off x="657700" y="792700"/>
            <a:ext cx="8153400" cy="617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t>Webová hra: Smart Home Challenge</a:t>
            </a:r>
            <a:endParaRPr>
              <a:latin typeface="Arial"/>
              <a:ea typeface="Arial"/>
              <a:cs typeface="Arial"/>
              <a:sym typeface="Arial"/>
            </a:endParaRPr>
          </a:p>
        </p:txBody>
      </p:sp>
      <p:sp>
        <p:nvSpPr>
          <p:cNvPr id="287" name="Google Shape;287;g3499d21f5b2_0_51"/>
          <p:cNvSpPr/>
          <p:nvPr/>
        </p:nvSpPr>
        <p:spPr>
          <a:xfrm rot="10800000" flipH="1">
            <a:off x="77800" y="6400797"/>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88" name="Google Shape;28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pic>
        <p:nvPicPr>
          <p:cNvPr id="289" name="Google Shape;289;g3499d21f5b2_0_51" title="shc video tv.mp4">
            <a:hlinkClick r:id="rId3"/>
          </p:cNvPr>
          <p:cNvPicPr preferRelativeResize="0"/>
          <p:nvPr/>
        </p:nvPicPr>
        <p:blipFill rotWithShape="1">
          <a:blip r:embed="rId4">
            <a:alphaModFix/>
          </a:blip>
          <a:srcRect/>
          <a:stretch/>
        </p:blipFill>
        <p:spPr>
          <a:xfrm>
            <a:off x="657700" y="1713150"/>
            <a:ext cx="5304475" cy="3978350"/>
          </a:xfrm>
          <a:prstGeom prst="rect">
            <a:avLst/>
          </a:prstGeom>
          <a:noFill/>
          <a:ln>
            <a:noFill/>
          </a:ln>
        </p:spPr>
      </p:pic>
      <p:sp>
        <p:nvSpPr>
          <p:cNvPr id="290" name="Google Shape;290;g3499d21f5b2_0_51"/>
          <p:cNvSpPr txBox="1"/>
          <p:nvPr/>
        </p:nvSpPr>
        <p:spPr>
          <a:xfrm>
            <a:off x="6542076" y="1713150"/>
            <a:ext cx="5257800" cy="3921000"/>
          </a:xfrm>
          <a:prstGeom prst="rect">
            <a:avLst/>
          </a:prstGeom>
          <a:noFill/>
          <a:ln>
            <a:noFill/>
          </a:ln>
        </p:spPr>
        <p:txBody>
          <a:bodyPr spcFirstLastPara="1" wrap="square" lIns="91425" tIns="91425" rIns="91425" bIns="91425" anchor="t" anchorCtr="0">
            <a:noAutofit/>
          </a:bodyPr>
          <a:lstStyle/>
          <a:p>
            <a:pPr marL="387350" marR="0" lvl="0" indent="-285750" algn="l" rtl="0">
              <a:lnSpc>
                <a:spcPct val="100000"/>
              </a:lnSpc>
              <a:spcBef>
                <a:spcPts val="0"/>
              </a:spcBef>
              <a:spcAft>
                <a:spcPts val="0"/>
              </a:spcAft>
              <a:buClr>
                <a:schemeClr val="dk1"/>
              </a:buClr>
              <a:buSzPts val="2000"/>
              <a:buFont typeface="Arial" panose="020B0604020202020204" pitchFamily="34" charset="0"/>
              <a:buChar char="•"/>
            </a:pPr>
            <a:r>
              <a:rPr sz="2000">
                <a:latin typeface="Avenir"/>
              </a:rPr>
              <a:t>Personalizované datové profily nevznikají jen při používání telefonu nebo notebooku.</a:t>
            </a:r>
            <a:endParaRPr lang="cs-CZ" sz="2000">
              <a:latin typeface="Avenir"/>
            </a:endParaRPr>
          </a:p>
          <a:p>
            <a:pPr marL="387350" marR="0" lvl="0" indent="-285750" algn="l" rtl="0">
              <a:lnSpc>
                <a:spcPct val="100000"/>
              </a:lnSpc>
              <a:spcBef>
                <a:spcPts val="0"/>
              </a:spcBef>
              <a:spcAft>
                <a:spcPts val="0"/>
              </a:spcAft>
              <a:buClr>
                <a:schemeClr val="dk1"/>
              </a:buClr>
              <a:buSzPts val="2000"/>
              <a:buFont typeface="Arial" panose="020B0604020202020204" pitchFamily="34" charset="0"/>
              <a:buChar char="•"/>
            </a:pPr>
            <a:r>
              <a:rPr sz="2000">
                <a:latin typeface="Avenir"/>
              </a:rPr>
              <a:t>Také chytrá zařízení shromažďují, ukládají a zpracovávají data – a mohou o nás vytvářet velmi podrobné představy.</a:t>
            </a:r>
            <a:endParaRPr lang="cs-CZ" sz="2000">
              <a:latin typeface="Avenir"/>
            </a:endParaRPr>
          </a:p>
          <a:p>
            <a:pPr marL="387350" marR="0" lvl="0" indent="-285750" algn="l" rtl="0">
              <a:lnSpc>
                <a:spcPct val="100000"/>
              </a:lnSpc>
              <a:spcBef>
                <a:spcPts val="0"/>
              </a:spcBef>
              <a:spcAft>
                <a:spcPts val="0"/>
              </a:spcAft>
              <a:buClr>
                <a:schemeClr val="dk1"/>
              </a:buClr>
              <a:buSzPts val="2000"/>
              <a:buFont typeface="Arial" panose="020B0604020202020204" pitchFamily="34" charset="0"/>
              <a:buChar char="•"/>
            </a:pPr>
            <a:r>
              <a:rPr sz="2000">
                <a:latin typeface="Avenir"/>
              </a:rPr>
              <a:t>Představte si, že žijete v chytré domácnosti: jaká data mohou chytrá zařízení shromažďovat a jaký profil by o vás mohl vzniknout?</a:t>
            </a:r>
            <a:endParaRPr lang="cs-CZ" sz="2000">
              <a:latin typeface="Avenir"/>
            </a:endParaRPr>
          </a:p>
          <a:p>
            <a:pPr marL="387350" marR="0" lvl="0" indent="-285750" algn="l" rtl="0">
              <a:lnSpc>
                <a:spcPct val="100000"/>
              </a:lnSpc>
              <a:spcBef>
                <a:spcPts val="0"/>
              </a:spcBef>
              <a:spcAft>
                <a:spcPts val="0"/>
              </a:spcAft>
              <a:buClr>
                <a:schemeClr val="dk1"/>
              </a:buClr>
              <a:buSzPts val="2000"/>
              <a:buFont typeface="Arial" panose="020B0604020202020204" pitchFamily="34" charset="0"/>
              <a:buChar char="•"/>
            </a:pPr>
            <a:r>
              <a:rPr sz="2000">
                <a:latin typeface="Avenir"/>
              </a:rPr>
              <a:t>Co je pro vás důležitější: soukromí, nebo možnost využívat všechny funkce chytrého zařízení?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10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sp>
        <p:nvSpPr>
          <p:cNvPr id="296" name="Google Shape;296;g3ec5798edc6_0_0"/>
          <p:cNvSpPr/>
          <p:nvPr/>
        </p:nvSpPr>
        <p:spPr>
          <a:xfrm>
            <a:off x="6240488" y="4960800"/>
            <a:ext cx="51132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https://dataprogames.ph-freiburg.de/</a:t>
            </a:r>
            <a:endParaRPr sz="1400" b="1" i="0" u="none" strike="noStrike" cap="none">
              <a:solidFill>
                <a:srgbClr val="000000"/>
              </a:solidFill>
              <a:latin typeface="Arial"/>
              <a:ea typeface="Arial"/>
              <a:cs typeface="Arial"/>
              <a:sym typeface="Arial"/>
            </a:endParaRPr>
          </a:p>
        </p:txBody>
      </p:sp>
      <p:sp>
        <p:nvSpPr>
          <p:cNvPr id="297" name="Google Shape;297;g3ec5798edc6_0_0"/>
          <p:cNvSpPr txBox="1">
            <a:spLocks noGrp="1"/>
          </p:cNvSpPr>
          <p:nvPr>
            <p:ph type="title"/>
          </p:nvPr>
        </p:nvSpPr>
        <p:spPr>
          <a:xfrm>
            <a:off x="625625" y="384275"/>
            <a:ext cx="8153400" cy="1088700"/>
          </a:xfrm>
          <a:prstGeom prst="rect">
            <a:avLst/>
          </a:prstGeom>
          <a:noFill/>
          <a:ln>
            <a:noFill/>
          </a:ln>
        </p:spPr>
        <p:txBody>
          <a:bodyPr spcFirstLastPara="1" wrap="square" lIns="0" tIns="0" rIns="0" bIns="0" anchor="b" anchorCtr="0">
            <a:normAutofit/>
          </a:bodyPr>
          <a:lstStyle/>
          <a:p>
            <a:pPr marL="0" lvl="0" indent="0" algn="l" rtl="0">
              <a:lnSpc>
                <a:spcPct val="115000"/>
              </a:lnSpc>
              <a:spcBef>
                <a:spcPts val="1200"/>
              </a:spcBef>
              <a:spcAft>
                <a:spcPts val="1200"/>
              </a:spcAft>
              <a:buClr>
                <a:schemeClr val="dk1"/>
              </a:buClr>
              <a:buSzPts val="1100"/>
              <a:buNone/>
            </a:pPr>
            <a:r>
              <a:t>Webová hra: Smart Home Challenge</a:t>
            </a:r>
            <a:endParaRPr sz="3200">
              <a:latin typeface="Arial"/>
              <a:ea typeface="Arial"/>
              <a:cs typeface="Arial"/>
              <a:sym typeface="Arial"/>
            </a:endParaRPr>
          </a:p>
        </p:txBody>
      </p:sp>
      <p:sp>
        <p:nvSpPr>
          <p:cNvPr id="298" name="Google Shape;298;g3ec5798edc6_0_0"/>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99" name="Google Shape;299;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300" name="Google Shape;300;g3ec5798edc6_0_0"/>
          <p:cNvSpPr txBox="1">
            <a:spLocks noGrp="1"/>
          </p:cNvSpPr>
          <p:nvPr>
            <p:ph type="body" idx="1"/>
          </p:nvPr>
        </p:nvSpPr>
        <p:spPr>
          <a:xfrm>
            <a:off x="625625" y="2003200"/>
            <a:ext cx="5113200" cy="4193700"/>
          </a:xfrm>
          <a:prstGeom prst="rect">
            <a:avLst/>
          </a:prstGeom>
          <a:noFill/>
          <a:ln>
            <a:noFill/>
          </a:ln>
        </p:spPr>
        <p:txBody>
          <a:bodyPr spcFirstLastPara="1" wrap="square" lIns="0" tIns="0" rIns="0" bIns="0" anchor="t" anchorCtr="0">
            <a:normAutofit/>
          </a:bodyPr>
          <a:lstStyle/>
          <a:p>
            <a:pPr marL="0" lvl="0" indent="0" algn="l" rtl="0">
              <a:lnSpc>
                <a:spcPct val="115000"/>
              </a:lnSpc>
              <a:spcBef>
                <a:spcPts val="1200"/>
              </a:spcBef>
              <a:spcAft>
                <a:spcPts val="0"/>
              </a:spcAft>
              <a:buClr>
                <a:schemeClr val="dk1"/>
              </a:buClr>
              <a:buSzPts val="1100"/>
              <a:buFont typeface="Arial"/>
              <a:buNone/>
            </a:pPr>
            <a:r>
              <a:t>Vaše chytrá domácnost byla napadena hackery a nejde odemknout. Najděte chytrá zařízení a upravte jejich nastavení soukromí tak, abyste domácnost znovu otevřeli. Podle svých rozhodnutí získáváte body v kategoriích „Soukromí“ a „Pohodlí“. Dokážete chytrou domácnost odemknout?</a:t>
            </a:r>
            <a:endParaRPr sz="2300"/>
          </a:p>
        </p:txBody>
      </p:sp>
      <p:pic>
        <p:nvPicPr>
          <p:cNvPr id="301" name="Google Shape;301;g3ec5798edc6_0_0"/>
          <p:cNvPicPr preferRelativeResize="0"/>
          <p:nvPr/>
        </p:nvPicPr>
        <p:blipFill rotWithShape="1">
          <a:blip r:embed="rId3">
            <a:alphaModFix/>
          </a:blip>
          <a:srcRect/>
          <a:stretch/>
        </p:blipFill>
        <p:spPr>
          <a:xfrm>
            <a:off x="5911825" y="2003200"/>
            <a:ext cx="5770525" cy="3367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308" name="Google Shape;308;p13"/>
          <p:cNvSpPr txBox="1">
            <a:spLocks noGrp="1"/>
          </p:cNvSpPr>
          <p:nvPr>
            <p:ph type="title"/>
          </p:nvPr>
        </p:nvSpPr>
        <p:spPr>
          <a:xfrm>
            <a:off x="788227" y="551500"/>
            <a:ext cx="85455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None/>
            </a:pPr>
            <a:r>
              <a:t>Závěr</a:t>
            </a:r>
            <a:endParaRPr sz="3200">
              <a:latin typeface="Arial"/>
              <a:ea typeface="Arial"/>
              <a:cs typeface="Arial"/>
              <a:sym typeface="Arial"/>
            </a:endParaRPr>
          </a:p>
        </p:txBody>
      </p:sp>
      <p:sp>
        <p:nvSpPr>
          <p:cNvPr id="309" name="Google Shape;309;p13"/>
          <p:cNvSpPr/>
          <p:nvPr/>
        </p:nvSpPr>
        <p:spPr>
          <a:xfrm rot="10800000" flipH="1">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310" name="Google Shape;310;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311" name="Google Shape;311;p13"/>
          <p:cNvSpPr txBox="1">
            <a:spLocks noGrp="1"/>
          </p:cNvSpPr>
          <p:nvPr>
            <p:ph type="body" idx="1"/>
          </p:nvPr>
        </p:nvSpPr>
        <p:spPr>
          <a:xfrm>
            <a:off x="599700" y="1640200"/>
            <a:ext cx="5234400" cy="4193700"/>
          </a:xfrm>
          <a:prstGeom prst="rect">
            <a:avLst/>
          </a:prstGeom>
          <a:noFill/>
          <a:ln>
            <a:noFill/>
          </a:ln>
        </p:spPr>
        <p:txBody>
          <a:bodyPr spcFirstLastPara="1" wrap="square" lIns="0" tIns="0" rIns="0" bIns="0" anchor="t" anchorCtr="0">
            <a:normAutofit/>
          </a:bodyPr>
          <a:lstStyle/>
          <a:p>
            <a:pPr marL="114300" indent="0">
              <a:buNone/>
            </a:pPr>
            <a:r>
              <a:t>(skupinová diskuse)</a:t>
            </a:r>
          </a:p>
          <a:p>
            <a:r>
              <a:t>Co jsem se dnes dozvěděl/a o tom, jak jsou data propojena?</a:t>
            </a:r>
          </a:p>
          <a:p>
            <a:r>
              <a:t>Co mě překvapilo?</a:t>
            </a:r>
          </a:p>
          <a:p>
            <a:r>
              <a:t>Která oprávnění aplikací nebo chytrých zařízení si chci zkontrolovat?</a:t>
            </a:r>
          </a:p>
        </p:txBody>
      </p:sp>
      <p:pic>
        <p:nvPicPr>
          <p:cNvPr id="312" name="Google Shape;312;p13"/>
          <p:cNvPicPr preferRelativeResize="0"/>
          <p:nvPr/>
        </p:nvPicPr>
        <p:blipFill rotWithShape="1">
          <a:blip r:embed="rId3">
            <a:alphaModFix/>
          </a:blip>
          <a:srcRect r="30502"/>
          <a:stretch/>
        </p:blipFill>
        <p:spPr>
          <a:xfrm>
            <a:off x="6059962" y="1640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1758</Words>
  <Application>Microsoft Office PowerPoint</Application>
  <PresentationFormat>Širokoúhlá obrazovka</PresentationFormat>
  <Paragraphs>148</Paragraphs>
  <Slides>14</Slides>
  <Notes>14</Notes>
  <HiddenSlides>3</HiddenSlides>
  <MMClips>0</MMClips>
  <ScaleCrop>false</ScaleCrop>
  <HeadingPairs>
    <vt:vector size="6" baseType="variant">
      <vt:variant>
        <vt:lpstr>Použitá písma</vt:lpstr>
      </vt:variant>
      <vt:variant>
        <vt:i4>2</vt:i4>
      </vt:variant>
      <vt:variant>
        <vt:lpstr>Motiv</vt:lpstr>
      </vt:variant>
      <vt:variant>
        <vt:i4>2</vt:i4>
      </vt:variant>
      <vt:variant>
        <vt:lpstr>Nadpisy snímků</vt:lpstr>
      </vt:variant>
      <vt:variant>
        <vt:i4>14</vt:i4>
      </vt:variant>
    </vt:vector>
  </HeadingPairs>
  <TitlesOfParts>
    <vt:vector size="18" baseType="lpstr">
      <vt:lpstr>Arial</vt:lpstr>
      <vt:lpstr>Avenir</vt:lpstr>
      <vt:lpstr>GradientRiseVTI</vt:lpstr>
      <vt:lpstr>1_GradientRiseVTI</vt:lpstr>
      <vt:lpstr>Jak se z dat stávají peníze?  A: Porozumění digitálním obchodním modelům prostřednictvím hry Smart Home Challenge</vt:lpstr>
      <vt:lpstr>POKYNY K POUŽITÍ PREZENTACE</vt:lpstr>
      <vt:lpstr>PŘEHLED STRUKTURY LEKCE</vt:lpstr>
      <vt:lpstr>Docela chytré…</vt:lpstr>
      <vt:lpstr>Skupinový úkol 1: Data a datová propojení</vt:lpstr>
      <vt:lpstr>Pokyny k částem A a B skupinového úkolu 1</vt:lpstr>
      <vt:lpstr>Skupinový úkol 1: Data a datová propojení</vt:lpstr>
      <vt:lpstr>Skupinový úkol 1: Společné shrnutí na tabuli</vt:lpstr>
      <vt:lpstr>Návrh pro učitele: Diagram toku dat a hodnoty</vt:lpstr>
      <vt:lpstr>Varianta úkolu 2: Personalizované datové profily</vt:lpstr>
      <vt:lpstr>Skupinová diskuse:</vt:lpstr>
      <vt:lpstr>Webová hra: Smart Home Challenge</vt:lpstr>
      <vt:lpstr>Webová hra: Smart Home Challenge</vt:lpstr>
      <vt:lpstr>Závěr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Bernd Remmele (fr)</dc:creator>
  <cp:lastModifiedBy>Lucie Brzáková</cp:lastModifiedBy>
  <cp:revision>1</cp:revision>
  <dcterms:created xsi:type="dcterms:W3CDTF">2024-03-28T17:19:57Z</dcterms:created>
  <dcterms:modified xsi:type="dcterms:W3CDTF">2026-08-20T11:52:51Z</dcterms:modified>
</cp:coreProperties>
</file>