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Play"/>
      <p:regular r:id="rId13"/>
      <p:bold r:id="rId14"/>
    </p:embeddedFont>
    <p:embeddedFont>
      <p:font typeface="Robo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1an16t1rC8k6I/m0bcF/kZFsa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01FCBEC-FE80-4157-9C9D-4994024C8D79}">
  <a:tblStyle styleId="{F01FCBEC-FE80-4157-9C9D-4994024C8D7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regular.fntdata"/><Relationship Id="rId14" Type="http://schemas.openxmlformats.org/officeDocument/2006/relationships/font" Target="fonts/Play-bold.fntdata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cys.eu/" TargetMode="External"/><Relationship Id="rId3" Type="http://schemas.openxmlformats.org/officeDocument/2006/relationships/hyperlink" Target="https://mecys.eu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Uczniowie powinni utworzyć 4–5 haseł, a następnie porównać je z hasłami utworzonymi przez osoby siedzące obok.</a:t>
            </a:r>
            <a:endParaRPr/>
          </a:p>
        </p:txBody>
      </p:sp>
      <p:sp>
        <p:nvSpPr>
          <p:cNvPr id="106" name="Google Shape;106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 sz="1467">
                <a:latin typeface="Roboto"/>
                <a:ea typeface="Roboto"/>
                <a:cs typeface="Roboto"/>
                <a:sym typeface="Roboto"/>
              </a:rPr>
              <a:t>Uwierzytelnianie dwuetapowe (2FA) stanowi dodatkową warstwę zabezpieczeń. Oznacza to, że oprócz hasła do uzyskania dostępu do konta potrzebny jest drugi element uwierzytelniający – na przykład kod wysłany na telefon komórkowy lub kod wygenerowany przez aplikację uwierzytelniającą.</a:t>
            </a:r>
            <a:endParaRPr sz="1467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</a:pPr>
            <a:r>
              <a:rPr lang="de-CH" sz="1100"/>
              <a:t>Arkusz ćwiczeń „Phishing” (arkusze ćwiczeń z projektu</a:t>
            </a:r>
            <a:r>
              <a:rPr lang="de-CH" sz="1100">
                <a:solidFill>
                  <a:schemeClr val="hlink"/>
                </a:solidFill>
                <a:uFill>
                  <a:noFill/>
                </a:uFill>
                <a:hlinkClick r:id="rId2"/>
              </a:rPr>
              <a:t> </a:t>
            </a:r>
            <a:r>
              <a:rPr lang="de-CH" sz="1100" u="sng">
                <a:solidFill>
                  <a:schemeClr val="hlink"/>
                </a:solidFill>
                <a:hlinkClick r:id="rId3"/>
              </a:rPr>
              <a:t>MECyS</a:t>
            </a:r>
            <a:r>
              <a:rPr lang="de-CH" sz="1100"/>
              <a:t>).’ </a:t>
            </a:r>
            <a:endParaRPr sz="28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https://www.datapro.education/tools/</a:t>
            </a:r>
            <a:endParaRPr/>
          </a:p>
        </p:txBody>
      </p:sp>
      <p:sp>
        <p:nvSpPr>
          <p:cNvPr id="131" name="Google Shape;131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You might add further examples.</a:t>
            </a:r>
            <a:endParaRPr/>
          </a:p>
        </p:txBody>
      </p:sp>
      <p:sp>
        <p:nvSpPr>
          <p:cNvPr id="146" name="Google Shape;146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Asystent DataPro jest zoptymalizowany do korzystania na laptopach lub tabletach z aktualną wersją przeglądarki Firefox, Safari lub Chrome. Nie gromadzi danych ani nie zapisuje historii czatów. Odpowiada wyłącznie na pytania dotyczące ochrony danych.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/>
              <a:t>→  https://datapro.cyber-geiger.com/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1" name="Google Shape;161;p4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e5ece86e4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3e5ece86e4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/>
              <a:t>Nauczyciele: przed rozpoczęciem gry zapoznajcie się z instrukcją do gry!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/>
              <a:t>Zagrajcie w „Nothing to Hide”: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de-CH" sz="1400"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br>
              <a:rPr lang="de-CH" sz="1400"/>
            </a:br>
            <a:endParaRPr sz="1400"/>
          </a:p>
        </p:txBody>
      </p:sp>
      <p:sp>
        <p:nvSpPr>
          <p:cNvPr id="184" name="Google Shape;184;g3e5ece86e43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13.jpg"/><Relationship Id="rId8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6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2"/>
                </a:srgbClr>
              </a:gs>
              <a:gs pos="9000">
                <a:srgbClr val="BADB7C">
                  <a:alpha val="54902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5"/>
                  </a:srgbClr>
                </a:gs>
                <a:gs pos="100000">
                  <a:srgbClr val="8AB833">
                    <a:alpha val="91765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1"/>
                  </a:srgbClr>
                </a:gs>
                <a:gs pos="13000">
                  <a:srgbClr val="B7FFEE">
                    <a:alpha val="1961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Przygotowanie do gry internetowej „Nothing to Hide”</a:t>
            </a: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Metody ochrony danych</a:t>
            </a:r>
            <a:br>
              <a:rPr lang="de-CH" sz="1600"/>
            </a:br>
            <a:endParaRPr sz="3200">
              <a:solidFill>
                <a:schemeClr val="lt1"/>
              </a:solidFill>
            </a:endParaRPr>
          </a:p>
        </p:txBody>
      </p:sp>
      <p:pic>
        <p:nvPicPr>
          <p:cNvPr descr="Ein Bild, das Grafiken, Schrift, Grafikdesign, Text enthält.&#10;&#10;Automatisch generierte Beschreibung" id="101" name="Google Shape;101;p2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4266326" y="3949607"/>
            <a:ext cx="550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</a:rPr>
              <a:t>Proste strategie, które warto znać, aby chronić swoje konta internetowe i dane.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2" title="żółte niebieckie dół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48500" y="5595950"/>
            <a:ext cx="1287050" cy="128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7"/>
          <p:cNvSpPr txBox="1"/>
          <p:nvPr>
            <p:ph type="title"/>
          </p:nvPr>
        </p:nvSpPr>
        <p:spPr>
          <a:xfrm>
            <a:off x="273280" y="342680"/>
            <a:ext cx="8610000" cy="9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b="1" lang="de-CH" sz="3000">
                <a:latin typeface="Roboto"/>
                <a:ea typeface="Roboto"/>
                <a:cs typeface="Roboto"/>
                <a:sym typeface="Roboto"/>
              </a:rPr>
              <a:t>Bezpieczne hasła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37"/>
          <p:cNvSpPr txBox="1"/>
          <p:nvPr/>
        </p:nvSpPr>
        <p:spPr>
          <a:xfrm>
            <a:off x="350925" y="2071238"/>
            <a:ext cx="115767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Hasła mogą zostać złamane za pomocą (nielegalnego) oprogramowania, które często jest dostępne bezpłatnie. Takie programy potrafią sprawdzać w ciągu milisekund ogromną liczbę możliwych kombinacji znaków. Dlatego w haśle warto używać różnych rodzajów znaków i nie wybierać wyłącznie prostych słów, imion ani ciągów cyfr.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Zadanie: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Wybierz łatwe do zapamiętania słowo lub zdanie.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Zachowaj pierwszą literę każdego wyrazu.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Zamień następujące litery na cyfry lub znaki: i = 1, z = 2, e = 3, B = 8, S = $.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Zastąp jedną literę jednym z następujących znaków: ! ? . , &amp; - ( ) # + _ : ; @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Upewnij się, że Twoje hasło ma co najmniej 8 znaków. W razie potrzeby dodaj kolejne znaki.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37"/>
          <p:cNvSpPr txBox="1"/>
          <p:nvPr/>
        </p:nvSpPr>
        <p:spPr>
          <a:xfrm>
            <a:off x="5973875" y="-923776"/>
            <a:ext cx="60945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</a:rPr>
              <a:t>Teraz Twoja kolej!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37"/>
          <p:cNvGrpSpPr/>
          <p:nvPr/>
        </p:nvGrpSpPr>
        <p:grpSpPr>
          <a:xfrm>
            <a:off x="-122125" y="6482525"/>
            <a:ext cx="12192000" cy="457027"/>
            <a:chOff x="0" y="6400672"/>
            <a:chExt cx="12192000" cy="457027"/>
          </a:xfrm>
        </p:grpSpPr>
        <p:sp>
          <p:nvSpPr>
            <p:cNvPr id="112" name="Google Shape;112;p3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3" name="Google Shape;113;p3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aphicFrame>
        <p:nvGraphicFramePr>
          <p:cNvPr id="114" name="Google Shape;114;p37"/>
          <p:cNvGraphicFramePr/>
          <p:nvPr/>
        </p:nvGraphicFramePr>
        <p:xfrm>
          <a:off x="455836" y="513683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{F01FCBEC-FE80-4157-9C9D-4994024C8D79}</a:tableStyleId>
              </a:tblPr>
              <a:tblGrid>
                <a:gridCol w="4486125"/>
                <a:gridCol w="4486125"/>
              </a:tblGrid>
              <a:tr h="29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Example</a:t>
                      </a:r>
                      <a:endParaRPr sz="16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Potential Password</a:t>
                      </a:r>
                      <a:endParaRPr sz="16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</a:tr>
              <a:tr h="29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Uwielbiam biegać odkąd potrafię stać na nogach!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VB0P$NN!</a:t>
                      </a:r>
                      <a:endParaRPr sz="16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</a:tr>
              <a:tr h="29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Mam dziesięć lat, a mój brat ma dwanaście lat.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MIOL@M8MIZL.</a:t>
                      </a:r>
                      <a:endParaRPr sz="16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8"/>
          <p:cNvSpPr txBox="1"/>
          <p:nvPr/>
        </p:nvSpPr>
        <p:spPr>
          <a:xfrm>
            <a:off x="1164850" y="2091213"/>
            <a:ext cx="2562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None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🔐 </a:t>
            </a:r>
            <a:r>
              <a:rPr b="1"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Coś co wiesz</a:t>
            </a:r>
            <a:endParaRPr b="1" i="0" sz="1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38"/>
          <p:cNvSpPr txBox="1"/>
          <p:nvPr/>
        </p:nvSpPr>
        <p:spPr>
          <a:xfrm>
            <a:off x="4536650" y="2091213"/>
            <a:ext cx="280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📱</a:t>
            </a: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Coś co pobierasz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38"/>
          <p:cNvSpPr txBox="1"/>
          <p:nvPr/>
        </p:nvSpPr>
        <p:spPr>
          <a:xfrm>
            <a:off x="8192625" y="2091225"/>
            <a:ext cx="289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🧬 </a:t>
            </a: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Coś o Tobie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38"/>
          <p:cNvSpPr txBox="1"/>
          <p:nvPr/>
        </p:nvSpPr>
        <p:spPr>
          <a:xfrm>
            <a:off x="665633" y="705617"/>
            <a:ext cx="752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de-CH" sz="3000"/>
              <a:t>Uwierzytelnianie dwuetapowe</a:t>
            </a:r>
            <a:endParaRPr b="1" i="0" sz="3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38"/>
          <p:cNvSpPr/>
          <p:nvPr/>
        </p:nvSpPr>
        <p:spPr>
          <a:xfrm>
            <a:off x="1164843" y="2523868"/>
            <a:ext cx="2619600" cy="2242800"/>
          </a:xfrm>
          <a:prstGeom prst="foldedCorner">
            <a:avLst>
              <a:gd fmla="val 16667" name="adj"/>
            </a:avLst>
          </a:prstGeom>
          <a:solidFill>
            <a:srgbClr val="FEFEFE"/>
          </a:solidFill>
          <a:ln cap="flat" cmpd="sng" w="19050">
            <a:solidFill>
              <a:srgbClr val="80B97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pytania zabezpieczające</a:t>
            </a:r>
            <a:b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wybieranie obrazków</a:t>
            </a:r>
            <a:r>
              <a:rPr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(CAPTCHA)</a:t>
            </a:r>
            <a:br>
              <a:rPr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kliknięcie i potwierdzenie</a:t>
            </a:r>
            <a:r>
              <a:rPr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„Nie jestem robotem” 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38"/>
          <p:cNvSpPr/>
          <p:nvPr/>
        </p:nvSpPr>
        <p:spPr>
          <a:xfrm>
            <a:off x="4694900" y="2523868"/>
            <a:ext cx="2650200" cy="2242800"/>
          </a:xfrm>
          <a:prstGeom prst="foldedCorner">
            <a:avLst>
              <a:gd fmla="val 16667" name="adj"/>
            </a:avLst>
          </a:prstGeom>
          <a:solidFill>
            <a:srgbClr val="FEFEFE"/>
          </a:solidFill>
          <a:ln cap="flat" cmpd="sng" w="19050">
            <a:solidFill>
              <a:srgbClr val="80B97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aplikacje uwierzytelniające</a:t>
            </a:r>
            <a:b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kody wysyłane SMS-em</a:t>
            </a:r>
            <a:b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urządzenia uwierzytelniające</a:t>
            </a: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38"/>
          <p:cNvSpPr/>
          <p:nvPr/>
        </p:nvSpPr>
        <p:spPr>
          <a:xfrm>
            <a:off x="8255599" y="2523868"/>
            <a:ext cx="2650200" cy="2242800"/>
          </a:xfrm>
          <a:prstGeom prst="foldedCorner">
            <a:avLst>
              <a:gd fmla="val 16667" name="adj"/>
            </a:avLst>
          </a:prstGeom>
          <a:solidFill>
            <a:srgbClr val="FEFEFE"/>
          </a:solidFill>
          <a:ln cap="flat" cmpd="sng" w="19050">
            <a:solidFill>
              <a:srgbClr val="80B97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dane biometryczne</a:t>
            </a: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rozpoznawanie tęczówki oka</a:t>
            </a: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lang="de-CH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odcisk palca</a:t>
            </a:r>
            <a:endParaRPr b="1"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26" name="Google Shape;126;p38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27" name="Google Shape;127;p3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28" name="Google Shape;128;p3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4"/>
          <p:cNvSpPr/>
          <p:nvPr/>
        </p:nvSpPr>
        <p:spPr>
          <a:xfrm>
            <a:off x="597550" y="2268324"/>
            <a:ext cx="5118600" cy="3796800"/>
          </a:xfrm>
          <a:prstGeom prst="wedgeRectCallout">
            <a:avLst>
              <a:gd fmla="val 20250" name="adj1"/>
              <a:gd fmla="val -60700" name="adj2"/>
            </a:avLst>
          </a:prstGeom>
          <a:noFill/>
          <a:ln cap="flat" cmpd="sng" w="9525">
            <a:solidFill>
              <a:srgbClr val="88B7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7"/>
              <a:buFont typeface="Arial"/>
              <a:buNone/>
            </a:pPr>
            <a:r>
              <a:t/>
            </a:r>
            <a:endParaRPr b="0" i="0" sz="9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44"/>
          <p:cNvSpPr txBox="1"/>
          <p:nvPr>
            <p:ph type="title"/>
          </p:nvPr>
        </p:nvSpPr>
        <p:spPr>
          <a:xfrm>
            <a:off x="1000725" y="233375"/>
            <a:ext cx="92709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</a:pP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Phishing i inżynieria społeczna</a:t>
            </a: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 	</a:t>
            </a:r>
            <a:r>
              <a:rPr lang="de-CH" sz="28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*</a:t>
            </a:r>
            <a:r>
              <a:rPr lang="de-CH" sz="28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Dostępny arkusz ćwiczeń</a:t>
            </a:r>
            <a:endParaRPr sz="28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44"/>
          <p:cNvSpPr txBox="1"/>
          <p:nvPr/>
        </p:nvSpPr>
        <p:spPr>
          <a:xfrm>
            <a:off x="689950" y="2342225"/>
            <a:ext cx="4933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📩 </a:t>
            </a:r>
            <a:r>
              <a:rPr b="1"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Najczęstsze rodzaje phishingu:</a:t>
            </a:r>
            <a:endParaRPr b="1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📧 </a:t>
            </a: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Fałszywe wiadomości e-mail: Wyglądają tak, jakby pochodziły z Twojego banku lub znanego sklepu, i nakłaniają Cię do kliknięcia linku lub „zaktualizowania swoich danych”.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📲 </a:t>
            </a: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Fałszywe wiadomości SMS lub wiadomości na WhatsAppie: Zawierają podejrzane linki oraz komunikaty, takie jak „wystąpił problem z Twoim kontem lub przesyłką”.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🌐 </a:t>
            </a: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Fałszywe strony internetowe: Do złudzenia przypominają prawdziwe strony banków lub serwisów społecznościowych, ale w rzeczywistości są ich kopiami stworzonymi w celu wykradania danych.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📞 </a:t>
            </a: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Fałszywe połączenia telefoniczne: Osoba dzwoniąca podszywa się pod pracownika działu obsługi klienta lub banku, aby nakłonić Cię do ujawnienia haseł lub kodów.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44"/>
          <p:cNvSpPr/>
          <p:nvPr/>
        </p:nvSpPr>
        <p:spPr>
          <a:xfrm>
            <a:off x="6222035" y="2444128"/>
            <a:ext cx="5445900" cy="3445200"/>
          </a:xfrm>
          <a:prstGeom prst="wedgeRectCallout">
            <a:avLst>
              <a:gd fmla="val 20250" name="adj1"/>
              <a:gd fmla="val -60700" name="adj2"/>
            </a:avLst>
          </a:prstGeom>
          <a:noFill/>
          <a:ln cap="flat" cmpd="sng" w="9525">
            <a:solidFill>
              <a:srgbClr val="88B7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t/>
            </a:r>
            <a:endParaRPr b="0" i="0" sz="8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44"/>
          <p:cNvSpPr txBox="1"/>
          <p:nvPr/>
        </p:nvSpPr>
        <p:spPr>
          <a:xfrm>
            <a:off x="6412151" y="2685975"/>
            <a:ext cx="339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7"/>
              <a:buFont typeface="Arial"/>
              <a:buNone/>
            </a:pPr>
            <a:r>
              <a:rPr b="0" i="0" lang="de-CH" sz="1367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🎭 </a:t>
            </a:r>
            <a:r>
              <a:rPr b="1" lang="de-CH" sz="1333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Najczęściej stosowane strategie:</a:t>
            </a:r>
            <a:br>
              <a:rPr b="0" i="0" lang="de-CH" sz="12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233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44"/>
          <p:cNvSpPr txBox="1"/>
          <p:nvPr/>
        </p:nvSpPr>
        <p:spPr>
          <a:xfrm>
            <a:off x="6412150" y="3236025"/>
            <a:ext cx="51186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de-CH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Wywoływanie poczucia presji i konieczności natychmiastowego działania („Twoje konto zostanie zablokowane, jeśli nie zareagujesz teraz!”).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de-CH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Wzbudzanie strachu lub ciekawości.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de-CH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Podszywanie się pod osobę lub instytucję wzbudzającą zaufanie (np. współpracownika, bank lub firmę).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</a:t>
            </a:r>
            <a:r>
              <a:rPr b="1" lang="de-CH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Innymi słowy: inżynieria społeczna to sposób manipulacji, a phishing to zastawiona pułapka.</a:t>
            </a:r>
            <a:endParaRPr b="1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9" name="Google Shape;139;p44"/>
          <p:cNvGrpSpPr/>
          <p:nvPr/>
        </p:nvGrpSpPr>
        <p:grpSpPr>
          <a:xfrm>
            <a:off x="0" y="6396238"/>
            <a:ext cx="12192000" cy="456773"/>
            <a:chOff x="0" y="6400799"/>
            <a:chExt cx="12192000" cy="456773"/>
          </a:xfrm>
        </p:grpSpPr>
        <p:sp>
          <p:nvSpPr>
            <p:cNvPr id="140" name="Google Shape;140;p44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1" name="Google Shape;141;p4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descr="phishing mail icon vector. Isolated contour symbol illustration (von Getty Images)" id="142" name="Google Shape;14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996" y="883217"/>
            <a:ext cx="1207890" cy="12078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target arrow line icon vector illustration (von Getty Images)" id="143" name="Google Shape;14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6846" y="883215"/>
            <a:ext cx="1207900" cy="12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in Bild, das Text enthält.&#10;&#10;Automatisch generierte Beschreibung" id="148" name="Google Shape;14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750" y="1408850"/>
            <a:ext cx="9746750" cy="159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45"/>
          <p:cNvSpPr txBox="1"/>
          <p:nvPr>
            <p:ph type="title"/>
          </p:nvPr>
        </p:nvSpPr>
        <p:spPr>
          <a:xfrm>
            <a:off x="1000716" y="233375"/>
            <a:ext cx="3251617" cy="922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</a:pP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Przykłady</a:t>
            </a:r>
            <a:endParaRPr/>
          </a:p>
        </p:txBody>
      </p:sp>
      <p:sp>
        <p:nvSpPr>
          <p:cNvPr id="150" name="Google Shape;150;p45"/>
          <p:cNvSpPr/>
          <p:nvPr/>
        </p:nvSpPr>
        <p:spPr>
          <a:xfrm>
            <a:off x="1667066" y="1421844"/>
            <a:ext cx="2681400" cy="460200"/>
          </a:xfrm>
          <a:prstGeom prst="ellipse">
            <a:avLst/>
          </a:prstGeom>
          <a:noFill/>
          <a:ln cap="flat" cmpd="sng" w="19050">
            <a:solidFill>
              <a:srgbClr val="0A3041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45"/>
          <p:cNvSpPr/>
          <p:nvPr/>
        </p:nvSpPr>
        <p:spPr>
          <a:xfrm>
            <a:off x="2306799" y="2701299"/>
            <a:ext cx="1776900" cy="456900"/>
          </a:xfrm>
          <a:prstGeom prst="ellipse">
            <a:avLst/>
          </a:prstGeom>
          <a:noFill/>
          <a:ln cap="flat" cmpd="sng" w="19050">
            <a:solidFill>
              <a:srgbClr val="0A3041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45"/>
          <p:cNvSpPr txBox="1"/>
          <p:nvPr/>
        </p:nvSpPr>
        <p:spPr>
          <a:xfrm>
            <a:off x="1139775" y="4672579"/>
            <a:ext cx="52515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de-CH" sz="1867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Dyskusja</a:t>
            </a:r>
            <a:r>
              <a:rPr lang="de-CH" sz="1867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: Po czym możemy rozpoznać, że może to być próba phishingu?</a:t>
            </a:r>
            <a:endParaRPr b="0" i="0" sz="1867" u="none" cap="none" strike="noStrik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3" name="Google Shape;153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48730" y="3619994"/>
            <a:ext cx="4011064" cy="24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45"/>
          <p:cNvSpPr/>
          <p:nvPr/>
        </p:nvSpPr>
        <p:spPr>
          <a:xfrm>
            <a:off x="8565828" y="4873586"/>
            <a:ext cx="1776900" cy="476400"/>
          </a:xfrm>
          <a:prstGeom prst="ellipse">
            <a:avLst/>
          </a:prstGeom>
          <a:noFill/>
          <a:ln cap="flat" cmpd="sng" w="19050">
            <a:solidFill>
              <a:srgbClr val="0A3041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5" name="Google Shape;155;p45"/>
          <p:cNvGrpSpPr/>
          <p:nvPr/>
        </p:nvGrpSpPr>
        <p:grpSpPr>
          <a:xfrm>
            <a:off x="0" y="6411087"/>
            <a:ext cx="12192000" cy="456773"/>
            <a:chOff x="0" y="6400799"/>
            <a:chExt cx="12192000" cy="456773"/>
          </a:xfrm>
        </p:grpSpPr>
        <p:sp>
          <p:nvSpPr>
            <p:cNvPr id="156" name="Google Shape;156;p45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7" name="Google Shape;157;p4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6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4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2"/>
                </a:srgbClr>
              </a:gs>
              <a:gs pos="9000">
                <a:srgbClr val="BADB7C">
                  <a:alpha val="54902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65" name="Google Shape;165;p42"/>
          <p:cNvGrpSpPr/>
          <p:nvPr/>
        </p:nvGrpSpPr>
        <p:grpSpPr>
          <a:xfrm>
            <a:off x="3491090" y="2753378"/>
            <a:ext cx="3491041" cy="1826982"/>
            <a:chOff x="5473065" y="1897576"/>
            <a:chExt cx="1436347" cy="633072"/>
          </a:xfrm>
        </p:grpSpPr>
        <p:sp>
          <p:nvSpPr>
            <p:cNvPr id="166" name="Google Shape;166;p42"/>
            <p:cNvSpPr/>
            <p:nvPr/>
          </p:nvSpPr>
          <p:spPr>
            <a:xfrm>
              <a:off x="5473065" y="1899903"/>
              <a:ext cx="1436347" cy="630745"/>
            </a:xfrm>
            <a:prstGeom prst="wedgeRectCallout">
              <a:avLst>
                <a:gd fmla="val 20250" name="adj1"/>
                <a:gd fmla="val -60700" name="adj2"/>
              </a:avLst>
            </a:prstGeom>
            <a:solidFill>
              <a:srgbClr val="FEFEF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7" name="Google Shape;167;p42"/>
            <p:cNvSpPr txBox="1"/>
            <p:nvPr/>
          </p:nvSpPr>
          <p:spPr>
            <a:xfrm>
              <a:off x="5495652" y="1897576"/>
              <a:ext cx="1391173" cy="6307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8" name="Google Shape;168;p42"/>
          <p:cNvSpPr txBox="1"/>
          <p:nvPr/>
        </p:nvSpPr>
        <p:spPr>
          <a:xfrm>
            <a:off x="2138966" y="1283975"/>
            <a:ext cx="6195300" cy="5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Przypomnij sobie, czego nauczyłeś(-aś) się na temat ochrony danych. Wybierz jedną metodę ochrony danych </a:t>
            </a:r>
            <a:b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przygotuj quiz dla osoby, z którą pracujesz w parze.</a:t>
            </a:r>
            <a:b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Prompt</a:t>
            </a: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Poproś chatbota o wygenerowanie: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quizu wielokrotnego wyboru dotyczącego wybranej przez Ciebie metody ochrony danych,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quizu, który pomoże Ci lepiej poznać i przećwiczyć stosowanie tej metody,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 pytań,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 różnych odpowiedzi do każdego pytania,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rozwiązań / poprawnych odpowiedzi przesłanych osobno.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Następnie wymieńcie się quizami w parach. Policzcie, ile poprawnych odpowiedzi udało się każdemu z Was udzielić, i porównajcie wyniki.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42"/>
          <p:cNvSpPr txBox="1"/>
          <p:nvPr/>
        </p:nvSpPr>
        <p:spPr>
          <a:xfrm>
            <a:off x="540583" y="481833"/>
            <a:ext cx="3229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de-CH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Stwórz quiz z Asystentem DataPro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Ein Bild, das Symbol, Logo enthält.&#10;&#10;KI-generierte Inhalte können fehlerhaft sein." id="170" name="Google Shape;17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49904" y="4224746"/>
            <a:ext cx="577426" cy="5774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Kreis, Grafiken, Farbigkeit, Screenshot enthält.&#10;&#10;KI-generierte Inhalte können fehlerhaft sein." id="171" name="Google Shape;171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92635" y="1780874"/>
            <a:ext cx="671946" cy="6719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Clipart, Cartoon, Darstellung, Design enthält.&#10;&#10;KI-generierte Inhalte können fehlerhaft sein." id="172" name="Google Shape;172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40202" y="3473133"/>
            <a:ext cx="576805" cy="5774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Grafiken, Logo, Symbol, Schrift enthält.&#10;&#10;KI-generierte Inhalte können fehlerhaft sein." id="173" name="Google Shape;173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97743" y="2627004"/>
            <a:ext cx="671944" cy="67194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42"/>
          <p:cNvSpPr txBox="1"/>
          <p:nvPr/>
        </p:nvSpPr>
        <p:spPr>
          <a:xfrm>
            <a:off x="11574118" y="6542435"/>
            <a:ext cx="197846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rPr b="0" i="0" lang="de-CH" sz="200" u="none" cap="none" strike="noStrike">
                <a:solidFill>
                  <a:srgbClr val="0A3041"/>
                </a:solidFill>
                <a:latin typeface="Arial"/>
                <a:ea typeface="Arial"/>
                <a:cs typeface="Arial"/>
                <a:sym typeface="Arial"/>
              </a:rPr>
              <a:t>www.vecteezy.com</a:t>
            </a:r>
            <a:endParaRPr b="0" i="0" sz="200" u="none" cap="none" strike="noStrike">
              <a:solidFill>
                <a:srgbClr val="0A30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Grafiken, Grün, Logo, Symbol enthält.&#10;&#10;KI-generierte Inhalte können fehlerhaft sein." id="175" name="Google Shape;175;p42"/>
          <p:cNvPicPr preferRelativeResize="0"/>
          <p:nvPr/>
        </p:nvPicPr>
        <p:blipFill rotWithShape="1">
          <a:blip r:embed="rId7">
            <a:alphaModFix/>
          </a:blip>
          <a:srcRect b="15241" l="54946" r="12323" t="16385"/>
          <a:stretch/>
        </p:blipFill>
        <p:spPr>
          <a:xfrm>
            <a:off x="8816929" y="4879667"/>
            <a:ext cx="672000" cy="6768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76" name="Google Shape;176;p4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7" name="Google Shape;177;p4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8" name="Google Shape;178;p4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79" name="Google Shape;179;p42"/>
          <p:cNvSpPr txBox="1"/>
          <p:nvPr/>
        </p:nvSpPr>
        <p:spPr>
          <a:xfrm>
            <a:off x="9697295" y="800648"/>
            <a:ext cx="2270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b="1" lang="de-CH" sz="1800">
                <a:solidFill>
                  <a:srgbClr val="FF0000"/>
                </a:solidFill>
              </a:rPr>
              <a:t>zapytaj chatbota DataPro!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5875" y="1283975"/>
            <a:ext cx="1371600" cy="134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e5ece86e43_0_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g3e5ece86e43_0_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g3e5ece86e43_0_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9" name="Google Shape;189;g3e5ece86e43_0_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190" name="Google Shape;190;g3e5ece86e43_0_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1" name="Google Shape;191;g3e5ece86e43_0_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192" name="Google Shape;192;g3e5ece86e4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3e5ece86e43_0_0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