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6858000" cy="9144000"/>
  <p:embeddedFontLst>
    <p:embeddedFont>
      <p:font typeface="Play"/>
      <p:regular r:id="rId30"/>
      <p:bold r:id="rId31"/>
    </p:embeddedFont>
    <p:embeddedFont>
      <p:font typeface="Robo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6" roundtripDataSignature="AMtx7mg2+S7d02S+Y6rVus26gPGcJ9UU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906A616-96AD-4FDA-BB60-65BC641D01D1}">
  <a:tblStyle styleId="{7906A616-96AD-4FDA-BB60-65BC641D01D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lay-bold.fntdata"/><Relationship Id="rId30" Type="http://schemas.openxmlformats.org/officeDocument/2006/relationships/font" Target="fonts/Play-regular.fntdata"/><Relationship Id="rId11" Type="http://schemas.openxmlformats.org/officeDocument/2006/relationships/slide" Target="slides/slide6.xml"/><Relationship Id="rId33" Type="http://schemas.openxmlformats.org/officeDocument/2006/relationships/font" Target="fonts/Roboto-bold.fntdata"/><Relationship Id="rId10" Type="http://schemas.openxmlformats.org/officeDocument/2006/relationships/slide" Target="slides/slide5.xml"/><Relationship Id="rId32" Type="http://schemas.openxmlformats.org/officeDocument/2006/relationships/font" Target="fonts/Roboto-regular.fntdata"/><Relationship Id="rId13" Type="http://schemas.openxmlformats.org/officeDocument/2006/relationships/slide" Target="slides/slide8.xml"/><Relationship Id="rId35" Type="http://schemas.openxmlformats.org/officeDocument/2006/relationships/font" Target="fonts/Roboto-boldItalic.fntdata"/><Relationship Id="rId12" Type="http://schemas.openxmlformats.org/officeDocument/2006/relationships/slide" Target="slides/slide7.xml"/><Relationship Id="rId34" Type="http://schemas.openxmlformats.org/officeDocument/2006/relationships/font" Target="fonts/Roboto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>
                <a:highlight>
                  <a:srgbClr val="BADB7C"/>
                </a:highlight>
              </a:rPr>
              <a:t>NOTATKA DLA NAUCZYCIELA</a:t>
            </a:r>
            <a:endParaRPr>
              <a:highlight>
                <a:srgbClr val="BADB7C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🎯 </a:t>
            </a:r>
            <a:r>
              <a:rPr b="1" lang="de-CH" sz="1100"/>
              <a:t>Cel modułu</a:t>
            </a:r>
            <a:endParaRPr b="1"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Moduł dotyczy </a:t>
            </a:r>
            <a:r>
              <a:rPr b="1" lang="de-CH" sz="1100"/>
              <a:t>wyłącznie prywatności cyfrowej</a:t>
            </a:r>
            <a:r>
              <a:rPr lang="de-CH" sz="1100"/>
              <a:t>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👉 </a:t>
            </a:r>
            <a:r>
              <a:rPr b="1" lang="de-CH" sz="1100"/>
              <a:t>Nie obejmuje:</a:t>
            </a:r>
            <a:endParaRPr b="1"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Prywatności w domu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Prywatności w przestrzeni fizycznej i osobistej.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Nauczyciel powinien wyraźnie podkreślić, że: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P</a:t>
            </a:r>
            <a:r>
              <a:rPr lang="de-CH" sz="1100"/>
              <a:t>rywatność cyfrowa funkcjonuje inaczej niż prywatność w życiu codziennym, 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W</a:t>
            </a:r>
            <a:r>
              <a:rPr lang="de-CH" sz="1100"/>
              <a:t> Internecie dane są generowane automatycznie,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Treści mogą być zapisywane i udostępniane,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„Prywatne” nie zawsze oznacza „widoczne tylko dla mnie”.</a:t>
            </a:r>
            <a:endParaRPr sz="1100"/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300"/>
              <a:t>Rola rodziców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 sz="1100"/>
              <a:t>Warto podkreślić, że: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R</a:t>
            </a:r>
            <a:r>
              <a:rPr lang="de-CH" sz="1100"/>
              <a:t>odzice są częścią systemu ochrony i wsparcia dziecka, 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Umiejętności cyfrowe trzeba rozwijać i ćwiczyć,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Wskazówki oraz odpowiedni nadzór ze strony dorosłych są korzystne,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de-CH" sz="1100"/>
              <a:t>Celem jest </a:t>
            </a:r>
            <a:r>
              <a:rPr b="1" lang="de-CH" sz="1100"/>
              <a:t>bezpieczne i odpowiedzialne korzystanie z technologii</a:t>
            </a:r>
            <a:r>
              <a:rPr lang="de-CH" sz="1100"/>
              <a:t>, a nie całkowita swoboda działania.</a:t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Omów z uczniami trzy poziomy prywatności cyfrowej: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 sz="1100"/>
              <a:t>dane prywatne tylko dla mnie – tylko ja mam do nich dostęp.</a:t>
            </a:r>
            <a:endParaRPr sz="11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 sz="1100"/>
              <a:t>dane udostępnione dostawcy platformy lub aplikacji – inni użytkownicy ich nie widzą, ale dostawca może je przetwarzać, analizować, udostępniać lub sprzedawać podmiotom trzecim zgodnie z obowiązującymi zasadami i udzielonymi zgodami.</a:t>
            </a:r>
            <a:endParaRPr sz="11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 sz="1100"/>
              <a:t>dane publiczne – zostały udostępnione np. w mediach społecznościowych, więc mogą być widoczne dla wszystkich użytkowników. Mogą być dalej rozpowszechniane lub wykorzystywane bez naszej wiedzy i zgody.</a:t>
            </a:r>
            <a:endParaRPr/>
          </a:p>
        </p:txBody>
      </p:sp>
      <p:sp>
        <p:nvSpPr>
          <p:cNvPr id="117" name="Google Shape;11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Rozpocznij od quizu Kahoot! „Data Protection: Are you a GDPR Expert?”</a:t>
            </a:r>
            <a:r>
              <a:rPr lang="de-CH"/>
              <a:t> https://www.datapro.education/tools/ </a:t>
            </a:r>
            <a:endParaRPr/>
          </a:p>
        </p:txBody>
      </p:sp>
      <p:sp>
        <p:nvSpPr>
          <p:cNvPr id="138" name="Google Shape;13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</a:t>
            </a:r>
            <a:r>
              <a:rPr b="1" lang="de-CH"/>
              <a:t>Nothing to hide Game:</a:t>
            </a:r>
            <a:r>
              <a:rPr lang="de-CH"/>
              <a:t> zagraj w grę o plikach cookies</a:t>
            </a:r>
            <a:endParaRPr/>
          </a:p>
        </p:txBody>
      </p:sp>
      <p:sp>
        <p:nvSpPr>
          <p:cNvPr id="150" name="Google Shape;15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Wyjaśnij, dlaczego personalizacja prowadzi do większej aktywności użytkowników na platformie, dłuższego czasu spędzanego przed ekranem → do większych zysków. Przykład: przygotowanie zwykłych reklam kosztuje,są kierowane do wszystkich użytkowników, istnieje mniejsze prawdopodobieństwo, że ktoś kliknie reklamę lub kupi produkt.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Wykorzystaj Zadanie 2 z arkusza „DataPro Webgames – Worksheet”, dostępnego na naszej stronie internetowej w zakładce „Dla nauczycieli” &gt; „Materiały szkoleniowe”.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e-CH"/>
              <a:t>https://www.datapro.education/training-material/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de-CH"/>
              <a:t>spersonalizowane reklamy = kosztują, ale mają większe prawdopodobieństwo dotarcia do właściwych odbiorców → bardziej skuteczne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Wyjaśnij, że prywatność to coś więcej niż tylko prawa wynikające z RODO i ochrona danych.</a:t>
            </a:r>
            <a:r>
              <a:rPr lang="de-CH"/>
              <a:t>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/>
              <a:t>Zachęć uczniów do krytycznego myślenia: Co chcę, aby inni wiedzieli o mnie? Czy mam prawo udostępniać dane innych osób? Czy mój profil jest publiczny czy prywatny?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→ P</a:t>
            </a:r>
            <a:r>
              <a:rPr lang="de-CH"/>
              <a:t>rzygotowanie do gry „Nothing to Hide”, dotyczącej prywatności dzieci i młodzieży do 13. roku życia.</a:t>
            </a:r>
            <a:endParaRPr/>
          </a:p>
        </p:txBody>
      </p:sp>
      <p:sp>
        <p:nvSpPr>
          <p:cNvPr id="180" name="Google Shape;18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Omów z uczniami, co oznacza „publiczne” w świecie rzeczywistym, a co oznacza „publiczne” w Internecie. Poproś klasę o podanie przykładów z mediów społecznościowych i innych platform.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Przeprowadź quiz Kahoot! „To Post or Not To Post?”, dostępny na:</a:t>
            </a:r>
            <a:br>
              <a:rPr lang="de-CH"/>
            </a:br>
            <a:r>
              <a:rPr lang="de-CH"/>
              <a:t>https://www.datapro.education/tools/</a:t>
            </a:r>
            <a:endParaRPr/>
          </a:p>
        </p:txBody>
      </p:sp>
      <p:sp>
        <p:nvSpPr>
          <p:cNvPr id="196" name="Google Shape;196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Zadaj uczniom pytanie: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W jaki sposób nieznajoma osoba mogłaby połączyć drobne informacje z kilku kont w mediach społecznościowych, aby stworzyć profil danej osoby?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600">
                <a:latin typeface="Roboto"/>
                <a:ea typeface="Roboto"/>
                <a:cs typeface="Roboto"/>
                <a:sym typeface="Roboto"/>
              </a:rPr>
              <a:t>Wykorzystaj Zadanie 2 „Twój profil danych” z arkusza „DataPro Webgames”.</a:t>
            </a:r>
            <a:r>
              <a:rPr lang="de-CH"/>
              <a:t>https://www.datapro.education/tools/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Po wykonaniu Zadania 2 z arkusza pracy grupy mogą zaprezentować przygotowane profile danych oraz omówić związane z nimi zagrożenia i możliwe konsekwencje.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Podkreśl, że celem ćwiczenia jest budowanie świadomości, a nie wzbudzanie strachu!</a:t>
            </a:r>
            <a:endParaRPr/>
          </a:p>
        </p:txBody>
      </p:sp>
      <p:sp>
        <p:nvSpPr>
          <p:cNvPr id="233" name="Google Shape;233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 sz="1100"/>
              <a:t>Wyjaśnij uczniom, że </a:t>
            </a:r>
            <a:r>
              <a:rPr b="1" lang="de-CH" sz="1100"/>
              <a:t>każda interakcja z treścią</a:t>
            </a:r>
            <a:r>
              <a:rPr lang="de-CH" sz="1100"/>
              <a:t> (udostępnienie, polubienie, komentarz czy przesłanie dalej) sprawia, że rozprzestrzenia się ona szybciej i dociera do większej liczby osób za sprawą działania algorytmów platform społecznościowych.</a:t>
            </a:r>
            <a:endParaRPr sz="11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de-CH" sz="1100"/>
              <a:t>Następnie przeprowadź grę „Unmask the News!”, dostępną  na:</a:t>
            </a:r>
            <a:endParaRPr sz="1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h</a:t>
            </a:r>
            <a:r>
              <a:rPr lang="de-CH"/>
              <a:t>ttps://www.datapro.education/tools/</a:t>
            </a:r>
            <a:endParaRPr/>
          </a:p>
        </p:txBody>
      </p:sp>
      <p:sp>
        <p:nvSpPr>
          <p:cNvPr id="246" name="Google Shape;246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e5def6c87d_1_2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3e5def6c87d_1_2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g3e5def6c87d_1_2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e5def6c87d_1_2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e5def6c87d_1_2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Rozwiązanie:</a:t>
            </a:r>
            <a:r>
              <a:rPr lang="de-CH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Zignoruj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Dlaczego?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podważa wiarygodność ekspertów i nauki („lekarze nie chcą, żebyś się o tym dowiedział”)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źródło informacji jest niewiarygodne lub nieznane („kanał informacyjny” bez potwierdzonej wiarygodności)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wykorzystuje sensacyjny, chwytliwy nagłówek („Szokujące odkrycie!”)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składa nierealistyczne obietnice („Schudnij 10 kg w 7 dni”)</a:t>
            </a:r>
            <a:endParaRPr/>
          </a:p>
        </p:txBody>
      </p:sp>
      <p:sp>
        <p:nvSpPr>
          <p:cNvPr id="269" name="Google Shape;269;g3e5def6c87d_1_2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e5def6c87d_1_3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3e5def6c87d_1_3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Rozwiązanie: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Można </a:t>
            </a:r>
            <a:r>
              <a:rPr lang="de-CH"/>
              <a:t>ingerować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g3e5def6c87d_1_3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e5def6c87d_1_2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g3e5def6c87d_1_2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Rozwiązanie: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Zignoruj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Dlaczego?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demonizuje ogólne, niesprecyzowane grupy („firmy”)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wywołuje strach, panikę i poczucie pilności („rak”, „chroń swoją rodzinę”)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źródło informacji jest niewiarygodne lub nieznane (konto „Health”)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wykorzystuje sensacyjny, chwytliwy nagłówek („Pilne!” / „Breaking”)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g3e5def6c87d_1_2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e5def6c87d_1_2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g3e5def6c87d_1_2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Rozwiązanie: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Zignoruj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Dlaczego?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nierealistyczne nagrody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wymaga dokonania płatności, aby odebrać nagrodę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nie podaje żadnych informacji o sposobie wyboru zwycięzców ani zasadach konkursu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g3e5def6c87d_1_28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e5def6c87d_1_2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g3e5def6c87d_1_2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Rozwiązanie: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Zignoruj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Dlaczego?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wywołuje presję do natychmiastowego działania,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zawiera zewnętrzny link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7" name="Google Shape;317;g3e5def6c87d_1_2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e5def6c87d_1_3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g3e5def6c87d_1_3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Można </a:t>
            </a:r>
            <a:r>
              <a:rPr lang="de-CH"/>
              <a:t>ingerować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9" name="Google Shape;329;g3e5def6c87d_1_3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e5def6c87d_1_3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3e5def6c87d_1_3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Rozwiązanie</a:t>
            </a:r>
            <a:r>
              <a:rPr lang="de-CH"/>
              <a:t>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Zignoruj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Dlaczego?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schemat piramidy finansowej,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nierealistyczne obietnice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obiecuje łatwe zarabianie pieniędzy</a:t>
            </a:r>
            <a:endParaRPr/>
          </a:p>
        </p:txBody>
      </p:sp>
      <p:sp>
        <p:nvSpPr>
          <p:cNvPr id="341" name="Google Shape;341;g3e5def6c87d_1_3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e5def6c87d_1_3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g3e5def6c87d_1_3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Rozwiązanie: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X Zignoruj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Dlaczego?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wywołuje presję do natychmiastowego działania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sugeruje, że posiada dostęp do „tajemnej” lub ukrywanej wiedzy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demonizuje + uogólnia niesprecyzowaną grupę osób („oni”)</a:t>
            </a:r>
            <a:endParaRPr/>
          </a:p>
        </p:txBody>
      </p:sp>
      <p:sp>
        <p:nvSpPr>
          <p:cNvPr id="353" name="Google Shape;353;g3e5def6c87d_1_3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e5def6c87d_1_3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g3e5def6c87d_1_3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Solution: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de-CH"/>
              <a:t>Można ingerować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Rozważ: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Czy znam te osoby? Dlaczego chcę wejść z tym w interakcję?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5" name="Google Shape;365;g3e5def6c87d_1_3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e5ec7a399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g3e5ec7a399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7" name="Google Shape;377;g3e5ec7a3997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e5ec7a3997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g3e5ec7a3997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CH" sz="1400"/>
              <a:t>Nauczyciele</a:t>
            </a:r>
            <a:r>
              <a:rPr lang="de-CH" sz="1400"/>
              <a:t>: </a:t>
            </a:r>
            <a:r>
              <a:rPr lang="de-CH" sz="1400"/>
              <a:t>Przed rozpoczęciem zajęć prosimy o zapoznanie się z Przewodnikiem do gry!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Zagraj w grę</a:t>
            </a: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 Nothing To Hide: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de-CH" sz="1400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388" name="Google Shape;388;g3e5ec7a3997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30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8.png"/><Relationship Id="rId8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2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6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2"/>
                </a:srgbClr>
              </a:gs>
              <a:gs pos="9000">
                <a:srgbClr val="BADB7C">
                  <a:alpha val="5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5"/>
                  </a:srgbClr>
                </a:gs>
                <a:gs pos="100000">
                  <a:srgbClr val="8AB833">
                    <a:alpha val="91765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1"/>
                  </a:srgbClr>
                </a:gs>
                <a:gs pos="13000">
                  <a:srgbClr val="B7FFEE">
                    <a:alpha val="1961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Przygotowanie do gry internetowej </a:t>
            </a:r>
            <a:b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„Nothing to Hide”</a:t>
            </a:r>
            <a:endParaRPr sz="3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Prywatność jako prawo człowieka</a:t>
            </a:r>
            <a:br>
              <a:rPr lang="de-CH" sz="1600"/>
            </a:br>
            <a:endParaRPr sz="3200">
              <a:solidFill>
                <a:schemeClr val="lt1"/>
              </a:solidFill>
            </a:endParaRPr>
          </a:p>
        </p:txBody>
      </p:sp>
      <p:pic>
        <p:nvPicPr>
          <p:cNvPr descr="Ein Bild, das Grafiken, Schrift, Grafikdesign, Text enthält.&#10;&#10;Automatisch generierte Beschreibung" id="101" name="Google Shape;101;p2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4266326" y="394960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</a:rPr>
              <a:t>Zrozumienie różnicy między prywatnością w życiu codziennym a prywatnością w Internecie</a:t>
            </a:r>
            <a: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2" title="żółte niebieckie dół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96100" y="5443550"/>
            <a:ext cx="1287050" cy="128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10" name="Google Shape;110;p1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1" name="Google Shape;111;p1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12" name="Google Shape;112;p17"/>
          <p:cNvSpPr txBox="1"/>
          <p:nvPr/>
        </p:nvSpPr>
        <p:spPr>
          <a:xfrm>
            <a:off x="1183105" y="2363291"/>
            <a:ext cx="4455600" cy="3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zakresu prywatności w Internecie,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jakie dane są zbierane za pośrednictwem platform i aplikacji,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czym różni się prywatność cyfrowa od prywatności w życiu codziennym.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Prywatność cyfrowa ma inny zakres niż prywatność w świecie rzeczywistym.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784075" y="714857"/>
            <a:ext cx="6096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Czego się nauczymy?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Überwachungskamera Silhouette" id="114" name="Google Shape;1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8800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/>
        </p:nvSpPr>
        <p:spPr>
          <a:xfrm>
            <a:off x="597375" y="1752150"/>
            <a:ext cx="5655900" cy="30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</a:rPr>
              <a:t>Prywatność cyfrowa oznacza: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de-CH" sz="1600">
                <a:solidFill>
                  <a:schemeClr val="dk1"/>
                </a:solidFill>
              </a:rPr>
              <a:t>Rozumienie, jakie dane są o Tobie generowane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de-CH" sz="1600">
                <a:solidFill>
                  <a:schemeClr val="dk1"/>
                </a:solidFill>
              </a:rPr>
              <a:t>Świadomość, kto może zobaczyć Twoje dane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de-CH" sz="1600">
                <a:solidFill>
                  <a:schemeClr val="dk1"/>
                </a:solidFill>
              </a:rPr>
              <a:t>Podejmowanie świadomych decyzji dotyczących tego, jakie informacje udostępniasz</a:t>
            </a:r>
            <a:endParaRPr sz="1600">
              <a:solidFill>
                <a:schemeClr val="dk1"/>
              </a:solidFill>
            </a:endParaRPr>
          </a:p>
          <a:p>
            <a:pPr indent="457200" lvl="0" marL="9144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de-CH" sz="1600">
                <a:solidFill>
                  <a:schemeClr val="dk1"/>
                </a:solidFill>
              </a:rPr>
            </a:br>
            <a:r>
              <a:rPr b="1" lang="de-CH" sz="1600">
                <a:solidFill>
                  <a:schemeClr val="dk1"/>
                </a:solidFill>
              </a:rPr>
              <a:t>Prywatność cyfrowa polega na zachowaniu kontroli nad własnymi danymi.</a:t>
            </a: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>
            <a:off x="597375" y="646555"/>
            <a:ext cx="9780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 OZNACZA PRYWATNOŚĆ CYFROWA?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enkrad Silhouette"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379" y="3610970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8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23" name="Google Shape;123;p1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4" name="Google Shape;124;p1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25" name="Google Shape;125;p18"/>
          <p:cNvSpPr/>
          <p:nvPr/>
        </p:nvSpPr>
        <p:spPr>
          <a:xfrm>
            <a:off x="6746296" y="1293045"/>
            <a:ext cx="4668300" cy="4668300"/>
          </a:xfrm>
          <a:prstGeom prst="ellipse">
            <a:avLst/>
          </a:prstGeom>
          <a:solidFill>
            <a:srgbClr val="FEFEFE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" name="Google Shape;126;p18"/>
          <p:cNvGrpSpPr/>
          <p:nvPr/>
        </p:nvGrpSpPr>
        <p:grpSpPr>
          <a:xfrm>
            <a:off x="7780680" y="892381"/>
            <a:ext cx="2887928" cy="2887928"/>
            <a:chOff x="3611776" y="414352"/>
            <a:chExt cx="2166000" cy="2166000"/>
          </a:xfrm>
        </p:grpSpPr>
        <p:sp>
          <p:nvSpPr>
            <p:cNvPr id="127" name="Google Shape;127;p18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8"/>
            <p:cNvSpPr txBox="1"/>
            <p:nvPr/>
          </p:nvSpPr>
          <p:spPr>
            <a:xfrm>
              <a:off x="3967546" y="1027503"/>
              <a:ext cx="1496100" cy="702900"/>
            </a:xfrm>
            <a:prstGeom prst="rect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-323850" lvl="0" marL="4572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Roboto"/>
                <a:buAutoNum type="arabicPeriod"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Tylko ja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" name="Google Shape;129;p18"/>
          <p:cNvGrpSpPr/>
          <p:nvPr/>
        </p:nvGrpSpPr>
        <p:grpSpPr>
          <a:xfrm>
            <a:off x="8954734" y="2961943"/>
            <a:ext cx="2887928" cy="2887928"/>
            <a:chOff x="4562258" y="2032864"/>
            <a:chExt cx="2166000" cy="2166000"/>
          </a:xfrm>
        </p:grpSpPr>
        <p:sp>
          <p:nvSpPr>
            <p:cNvPr id="130" name="Google Shape;130;p18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8"/>
            <p:cNvSpPr txBox="1"/>
            <p:nvPr/>
          </p:nvSpPr>
          <p:spPr>
            <a:xfrm>
              <a:off x="5079846" y="2834728"/>
              <a:ext cx="1496100" cy="702900"/>
            </a:xfrm>
            <a:prstGeom prst="rect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2. </a:t>
              </a:r>
              <a:r>
                <a:rPr b="1" i="0" lang="de-CH" sz="1500" u="none" cap="none" strike="noStrike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b="1" lang="de-CH" sz="15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Ja i dostawca platformy/aplikacji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2" name="Google Shape;132;p18"/>
          <p:cNvGrpSpPr/>
          <p:nvPr/>
        </p:nvGrpSpPr>
        <p:grpSpPr>
          <a:xfrm>
            <a:off x="6403982" y="2961956"/>
            <a:ext cx="2887928" cy="2887928"/>
            <a:chOff x="2520331" y="2100816"/>
            <a:chExt cx="2166000" cy="2166000"/>
          </a:xfrm>
        </p:grpSpPr>
        <p:sp>
          <p:nvSpPr>
            <p:cNvPr id="133" name="Google Shape;133;p18"/>
            <p:cNvSpPr/>
            <p:nvPr/>
          </p:nvSpPr>
          <p:spPr>
            <a:xfrm>
              <a:off x="2520331" y="2100816"/>
              <a:ext cx="2166000" cy="2166000"/>
            </a:xfrm>
            <a:prstGeom prst="ellipse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8"/>
            <p:cNvSpPr txBox="1"/>
            <p:nvPr/>
          </p:nvSpPr>
          <p:spPr>
            <a:xfrm>
              <a:off x="2855281" y="2834728"/>
              <a:ext cx="1496100" cy="702900"/>
            </a:xfrm>
            <a:prstGeom prst="rect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3. </a:t>
              </a:r>
              <a:r>
                <a:rPr b="1" lang="de-CH" sz="15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Ja, inni użytkownicy oraz dostawca platformy/aplikacji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5" name="Google Shape;135;p18"/>
          <p:cNvSpPr/>
          <p:nvPr/>
        </p:nvSpPr>
        <p:spPr>
          <a:xfrm>
            <a:off x="8407452" y="2748488"/>
            <a:ext cx="1634400" cy="1634400"/>
          </a:xfrm>
          <a:prstGeom prst="ellipse">
            <a:avLst/>
          </a:prstGeom>
          <a:solidFill>
            <a:srgbClr val="80B97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de-CH" sz="1500"/>
              <a:t>Kto może zobaczyć moje dane? </a:t>
            </a:r>
            <a:endParaRPr b="1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/>
        </p:nvSpPr>
        <p:spPr>
          <a:xfrm>
            <a:off x="812625" y="1467875"/>
            <a:ext cx="10243500" cy="13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CH" sz="2300">
                <a:solidFill>
                  <a:schemeClr val="dk1"/>
                </a:solidFill>
              </a:rPr>
              <a:t>Jakie prawa przysługują Ci podczas korzystania z mediów społecznościowych i platform cyfrowych?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de-CH">
                <a:solidFill>
                  <a:schemeClr val="dk1"/>
                </a:solidFill>
              </a:rPr>
              <a:t>Omów swoje prawa wynikające z Ogólnego rozporządzenia o ochronie danych (RODO) (Kahoot!).</a:t>
            </a:r>
            <a:endParaRPr>
              <a:solidFill>
                <a:schemeClr val="dk1"/>
              </a:solidFill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lang="de-CH">
                <a:solidFill>
                  <a:schemeClr val="dk1"/>
                </a:solidFill>
              </a:rPr>
              <a:t>W grupach opracujcie 5 najważniejszych praw, które przysługują Wam w odniesieniu do danych osobowych w Internecie.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788068" y="862081"/>
            <a:ext cx="9710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RODO: Twoje dane w Internecie, Twoje prawa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Gewichte ungleich Silhouette" id="142" name="Google Shape;14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36278" y="59417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21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44" name="Google Shape;144;p21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5" name="Google Shape;145;p2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146" name="Google Shape;146;p21"/>
          <p:cNvGraphicFramePr/>
          <p:nvPr/>
        </p:nvGraphicFramePr>
        <p:xfrm>
          <a:off x="856788" y="3000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{7906A616-96AD-4FDA-BB60-65BC641D01D1}</a:tableStyleId>
              </a:tblPr>
              <a:tblGrid>
                <a:gridCol w="4665025"/>
                <a:gridCol w="5813400"/>
              </a:tblGrid>
              <a:tr h="3879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de-CH" sz="1500"/>
                        <a:t>Masz prawo do:</a:t>
                      </a:r>
                      <a:endParaRPr b="1" sz="1500" u="none" cap="none" strike="noStrike"/>
                    </a:p>
                  </a:txBody>
                  <a:tcPr marT="91425" marB="91425" marR="91425" marL="91425"/>
                </a:tc>
                <a:tc hMerge="1"/>
              </a:tr>
              <a:tr h="543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WIEDZY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Jakie informacje platforma zbiera na Twój temat?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Dlaczego są one gromadzone i wykorzystywane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43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DOSTĘPU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Poprosić o dostęp do danych, które firma posiada na Twój temat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373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SPROSTOWANIA</a:t>
                      </a:r>
                      <a:r>
                        <a:rPr b="1" lang="de-CH" sz="1400" u="none" cap="none" strike="noStrike"/>
                        <a:t> 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Zażądać poprawienia nieprawidłowych danych</a:t>
                      </a:r>
                      <a:endParaRPr sz="1500" u="none" cap="none" strike="noStrike"/>
                    </a:p>
                  </a:txBody>
                  <a:tcPr marT="91425" marB="91425" marR="91425" marL="91425"/>
                </a:tc>
              </a:tr>
              <a:tr h="43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USUNIĘCIA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Poprosić o usunięcie swoich danych („prawo do bycia zapomnianym”)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91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KONTROLI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Decydować, w jakim celu firmy mogą wykorzystywać Twoje dane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Zmieniać ustawienia prywatności i udzielone zgody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73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/>
                        <a:t>OTRZYMANIA KOPII DANYCH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●"/>
                      </a:pPr>
                      <a:r>
                        <a:rPr lang="de-CH" sz="1200">
                          <a:solidFill>
                            <a:schemeClr val="dk1"/>
                          </a:solidFill>
                        </a:rPr>
                        <a:t>Zażądać kopii swoich danych osobowych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/>
          <p:nvPr/>
        </p:nvSpPr>
        <p:spPr>
          <a:xfrm>
            <a:off x="6838103" y="3592906"/>
            <a:ext cx="984568" cy="81504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accent1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5713891" y="3847742"/>
            <a:ext cx="2219626" cy="155944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accent1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3"/>
          <p:cNvPicPr preferRelativeResize="0"/>
          <p:nvPr/>
        </p:nvPicPr>
        <p:blipFill rotWithShape="1">
          <a:blip r:embed="rId3">
            <a:alphaModFix/>
          </a:blip>
          <a:srcRect b="12624" l="19965" r="19204" t="11785"/>
          <a:stretch/>
        </p:blipFill>
        <p:spPr>
          <a:xfrm>
            <a:off x="5377347" y="2609236"/>
            <a:ext cx="3022440" cy="2347451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0"/>
            <a:headEnd len="sm" w="sm" type="none"/>
            <a:tailEnd len="sm" w="sm" type="none"/>
          </a:ln>
          <a:effectLst>
            <a:reflection blurRad="0" dir="5400000" dist="5000" endA="0" endPos="28000" fadeDir="5400012" kx="0" rotWithShape="0" algn="bl" stA="28000" stPos="0" sy="-100000" ky="0"/>
          </a:effectLst>
        </p:spPr>
      </p:pic>
      <p:sp>
        <p:nvSpPr>
          <p:cNvPr id="155" name="Google Shape;155;p13"/>
          <p:cNvSpPr txBox="1"/>
          <p:nvPr/>
        </p:nvSpPr>
        <p:spPr>
          <a:xfrm>
            <a:off x="372975" y="620950"/>
            <a:ext cx="8902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Skąd aplikacje wiedzą, co robisz?</a:t>
            </a: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Śledzenie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647375" y="1990500"/>
            <a:ext cx="41409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 dzieje się w tle?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Aplikacje i strony internetowe wykorzystują: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-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pliki cookies,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-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trackery,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-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narzędzia analityczne,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0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-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śledzenie aktywności w aplikacji (in-app tracking).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Mogą dzięki temu wykryć: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jakie strony odwiedzasz,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ile czasu spędzasz na danej stronie,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016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 co klikasz i z czym wchodzisz w interakcję.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" name="Google Shape;15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2672" y="277154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uhabdrücke Silhouette" id="158" name="Google Shape;15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12624" y="302413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herche Silhouette" id="159" name="Google Shape;15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13310" y="3493963"/>
            <a:ext cx="353785" cy="3537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Elektronik, Text, Handy, mobiles Gerät enthält.&#10;&#10;KI-generierte Inhalte können fehlerhaft sein." id="160" name="Google Shape;16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5475" y="2609200"/>
            <a:ext cx="1475400" cy="2224800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0"/>
            <a:headEnd len="sm" w="sm" type="none"/>
            <a:tailEnd len="sm" w="sm" type="none"/>
          </a:ln>
          <a:effectLst>
            <a:reflection blurRad="0" dir="5400000" dist="5000" endA="0" endPos="28000" fadeDir="5400012" kx="0" rotWithShape="0" algn="bl" stA="28000" stPos="0" sy="-100000" ky="0"/>
          </a:effectLst>
        </p:spPr>
      </p:pic>
      <p:sp>
        <p:nvSpPr>
          <p:cNvPr id="161" name="Google Shape;161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 przykład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2" name="Google Shape;162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63" name="Google Shape;163;p1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64" name="Google Shape;164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165" name="Google Shape;1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77350" y="2609200"/>
            <a:ext cx="3022425" cy="2347174"/>
          </a:xfrm>
          <a:prstGeom prst="rect">
            <a:avLst/>
          </a:prstGeom>
          <a:noFill/>
          <a:ln>
            <a:noFill/>
          </a:ln>
          <a:effectLst>
            <a:reflection blurRad="0" dir="5400000" dist="152400" endA="0" endPos="57000" fadeDir="5400012" kx="0" rotWithShape="0" algn="bl" stPos="0" sy="-100000" ky="0"/>
          </a:effectLst>
        </p:spPr>
      </p:pic>
      <p:pic>
        <p:nvPicPr>
          <p:cNvPr id="166" name="Google Shape;166;p13"/>
          <p:cNvPicPr preferRelativeResize="0"/>
          <p:nvPr/>
        </p:nvPicPr>
        <p:blipFill rotWithShape="1">
          <a:blip r:embed="rId9">
            <a:alphaModFix/>
          </a:blip>
          <a:srcRect b="3154" l="4091" r="3981" t="3805"/>
          <a:stretch/>
        </p:blipFill>
        <p:spPr>
          <a:xfrm>
            <a:off x="9358200" y="3403413"/>
            <a:ext cx="1101000" cy="1358125"/>
          </a:xfrm>
          <a:prstGeom prst="rect">
            <a:avLst/>
          </a:prstGeom>
          <a:noFill/>
          <a:ln>
            <a:noFill/>
          </a:ln>
          <a:effectLst>
            <a:outerShdw blurRad="514350" rotWithShape="0" algn="bl" dir="12000000" dist="257175">
              <a:srgbClr val="000000">
                <a:alpha val="58000"/>
              </a:srgbClr>
            </a:outerShdw>
            <a:reflection blurRad="0" dir="5400000" dist="285750" endA="0" endPos="57000" fadeDir="5400012" kx="0" rotWithShape="0" algn="bl" stPos="0" sy="-100000" ky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"/>
          <p:cNvSpPr txBox="1"/>
          <p:nvPr/>
        </p:nvSpPr>
        <p:spPr>
          <a:xfrm>
            <a:off x="565352" y="850477"/>
            <a:ext cx="9108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e-CH" sz="3600">
                <a:solidFill>
                  <a:srgbClr val="000000"/>
                </a:solidFill>
              </a:rPr>
              <a:t>Reklamy internetowe stworzone </a:t>
            </a:r>
            <a:br>
              <a:rPr lang="de-CH" sz="3600">
                <a:solidFill>
                  <a:srgbClr val="000000"/>
                </a:solidFill>
              </a:rPr>
            </a:br>
            <a:r>
              <a:rPr b="1" lang="de-CH" sz="3600">
                <a:solidFill>
                  <a:srgbClr val="000000"/>
                </a:solidFill>
              </a:rPr>
              <a:t>specjalnie dla ciebie</a:t>
            </a:r>
            <a:endParaRPr b="1" i="0" sz="3600" u="none" cap="none" strike="noStrike">
              <a:solidFill>
                <a:srgbClr val="000000"/>
              </a:solidFill>
            </a:endParaRPr>
          </a:p>
        </p:txBody>
      </p:sp>
      <p:sp>
        <p:nvSpPr>
          <p:cNvPr id="173" name="Google Shape;173;p14"/>
          <p:cNvSpPr txBox="1"/>
          <p:nvPr/>
        </p:nvSpPr>
        <p:spPr>
          <a:xfrm>
            <a:off x="775625" y="1995250"/>
            <a:ext cx="101550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🔍</a:t>
            </a:r>
            <a:r>
              <a:rPr b="1" lang="de-CH" sz="1600">
                <a:solidFill>
                  <a:srgbClr val="000000"/>
                </a:solidFill>
              </a:rPr>
              <a:t>Dyskusja w klasie: Dlaczego reklamy są tak ważne?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de-CH" sz="1600">
                <a:solidFill>
                  <a:srgbClr val="000000"/>
                </a:solidFill>
              </a:rPr>
              <a:t>Bez danych osobowych</a:t>
            </a:r>
            <a:endParaRPr b="0" i="1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rgbClr val="000000"/>
                </a:solidFill>
              </a:rPr>
              <a:t>te same reklamy dla wszystkich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rgbClr val="000000"/>
                </a:solidFill>
              </a:rPr>
              <a:t>tylko niewielka grupa osób będzie nimi zainteresowana + wejdzie z nimi w interakcję + dokona zakupu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1" lang="de-CH" sz="1600">
                <a:solidFill>
                  <a:srgbClr val="000000"/>
                </a:solidFill>
              </a:rPr>
              <a:t>Z wykorzystaniem danych osobowych</a:t>
            </a:r>
            <a:endParaRPr b="0" i="1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rgbClr val="000000"/>
                </a:solidFill>
              </a:rPr>
              <a:t>reklamy dopasowane do Ciebie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rgbClr val="000000"/>
                </a:solidFill>
              </a:rPr>
              <a:t>większe prawdopodobieństwo, że zainteresujesz się treścią reklamy</a:t>
            </a:r>
            <a:b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rgbClr val="000000"/>
                </a:solidFill>
              </a:rPr>
              <a:t>więcej kliknięć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rgbClr val="000000"/>
                </a:solidFill>
              </a:rPr>
              <a:t>większe zyski</a:t>
            </a:r>
            <a:b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👉</a:t>
            </a:r>
            <a:r>
              <a:rPr lang="de-CH" sz="1600">
                <a:solidFill>
                  <a:srgbClr val="000000"/>
                </a:solidFill>
              </a:rPr>
              <a:t>Firmy płacą więcej za reklamy spersonalizowane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" name="Google Shape;174;p14"/>
          <p:cNvGrpSpPr/>
          <p:nvPr/>
        </p:nvGrpSpPr>
        <p:grpSpPr>
          <a:xfrm>
            <a:off x="152400" y="6553500"/>
            <a:ext cx="12192000" cy="457027"/>
            <a:chOff x="0" y="6400672"/>
            <a:chExt cx="12192000" cy="457027"/>
          </a:xfrm>
        </p:grpSpPr>
        <p:sp>
          <p:nvSpPr>
            <p:cNvPr id="175" name="Google Shape;175;p14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6" name="Google Shape;176;p14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rgbClr val="E97132"/>
                </a:gs>
                <a:gs pos="100000">
                  <a:srgbClr val="E9713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77" name="Google Shape;177;p14"/>
          <p:cNvSpPr txBox="1"/>
          <p:nvPr/>
        </p:nvSpPr>
        <p:spPr>
          <a:xfrm>
            <a:off x="7071350" y="1160600"/>
            <a:ext cx="34677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de-CH" sz="1700">
                <a:solidFill>
                  <a:srgbClr val="FF0000"/>
                </a:solidFill>
              </a:rPr>
              <a:t>dostępny arkusz pracy (DataPro Webgames – Zadanie 2)</a:t>
            </a:r>
            <a:endParaRPr b="0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/>
        </p:nvSpPr>
        <p:spPr>
          <a:xfrm>
            <a:off x="715875" y="2103700"/>
            <a:ext cx="67227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Dyskusja w klasie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Czy korzystasz z mediów społecznościowych?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Z jakich aplikacji korzystasz?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Czy Twoi rodzice wiedzą, z jakich aplikacji korzystasz?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Zagrożenia w Internecie często nie są od razu widoczne.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22"/>
          <p:cNvSpPr txBox="1"/>
          <p:nvPr/>
        </p:nvSpPr>
        <p:spPr>
          <a:xfrm>
            <a:off x="715878" y="838018"/>
            <a:ext cx="609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KONTEKST MA ZNACZENIE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amilie mit zwei Kindern Silhouette" id="184" name="Google Shape;18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94610" y="1189306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2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186" name="Google Shape;186;p2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7" name="Google Shape;187;p2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/>
          <p:cNvSpPr txBox="1"/>
          <p:nvPr/>
        </p:nvSpPr>
        <p:spPr>
          <a:xfrm>
            <a:off x="1320650" y="3044275"/>
            <a:ext cx="9989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de-CH" sz="4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UDOSTĘPNIANIE I ŚWIADOMOŚĆ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6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9" name="Google Shape;199;p25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2"/>
                </a:srgbClr>
              </a:gs>
              <a:gs pos="9000">
                <a:srgbClr val="BADB7C">
                  <a:alpha val="5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0" name="Google Shape;200;p25"/>
          <p:cNvSpPr txBox="1"/>
          <p:nvPr>
            <p:ph type="title"/>
          </p:nvPr>
        </p:nvSpPr>
        <p:spPr>
          <a:xfrm>
            <a:off x="628309" y="341671"/>
            <a:ext cx="10376389" cy="98358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Co oznacza „udostępnij wszystkim”?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1" name="Google Shape;201;p25"/>
          <p:cNvGrpSpPr/>
          <p:nvPr/>
        </p:nvGrpSpPr>
        <p:grpSpPr>
          <a:xfrm>
            <a:off x="0" y="6400797"/>
            <a:ext cx="12192000" cy="456773"/>
            <a:chOff x="0" y="6400799"/>
            <a:chExt cx="12192000" cy="456773"/>
          </a:xfrm>
        </p:grpSpPr>
        <p:sp>
          <p:nvSpPr>
            <p:cNvPr id="202" name="Google Shape;202;p2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03" name="Google Shape;203;p2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04" name="Google Shape;204;p25"/>
          <p:cNvSpPr txBox="1"/>
          <p:nvPr/>
        </p:nvSpPr>
        <p:spPr>
          <a:xfrm>
            <a:off x="628300" y="1917225"/>
            <a:ext cx="9763200" cy="47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Jeśli publikujesz treści z publicznego profilu lub udostępniasz je wszystkim użytkownikom (a nie tylko znajomym), Twoje dane mogą zostać nie tylko zobaczone przez nieznajomych, ale także: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skopiowane,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pobrane,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zmodyfikowane,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udostępnione dalej,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ponownie opublikowane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przez innych użytkowników oraz na innych platformach.</a:t>
            </a: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oziales Netzwerk Silhouette" id="205" name="Google Shape;20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8604" y="28116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ziales Netzwerk mit einfarbiger Füllung" id="206" name="Google Shape;20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85842" y="3405817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207;p25"/>
          <p:cNvCxnSpPr/>
          <p:nvPr/>
        </p:nvCxnSpPr>
        <p:spPr>
          <a:xfrm>
            <a:off x="4952999" y="3324910"/>
            <a:ext cx="208200" cy="208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0"/>
            <a:headEnd len="sm" w="sm" type="none"/>
            <a:tailEnd len="sm" w="sm" type="none"/>
          </a:ln>
        </p:spPr>
      </p:cxnSp>
      <p:cxnSp>
        <p:nvCxnSpPr>
          <p:cNvPr id="208" name="Google Shape;208;p25"/>
          <p:cNvCxnSpPr/>
          <p:nvPr/>
        </p:nvCxnSpPr>
        <p:spPr>
          <a:xfrm flipH="1">
            <a:off x="5959644" y="3292805"/>
            <a:ext cx="272700" cy="2403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0"/>
            <a:headEnd len="sm" w="sm" type="none"/>
            <a:tailEnd len="sm" w="sm" type="none"/>
          </a:ln>
        </p:spPr>
      </p:cxnSp>
      <p:pic>
        <p:nvPicPr>
          <p:cNvPr descr="Soziales Netzwerk Silhouette" id="209" name="Google Shape;20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3063" y="267416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ziales Netzwerk mit einfarbiger Füllung" id="210" name="Google Shape;21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06844" y="3405826"/>
            <a:ext cx="914400" cy="91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1" name="Google Shape;211;p25"/>
          <p:cNvCxnSpPr/>
          <p:nvPr/>
        </p:nvCxnSpPr>
        <p:spPr>
          <a:xfrm>
            <a:off x="7238997" y="3308860"/>
            <a:ext cx="208200" cy="20820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212" name="Google Shape;212;p25"/>
          <p:cNvSpPr/>
          <p:nvPr/>
        </p:nvSpPr>
        <p:spPr>
          <a:xfrm>
            <a:off x="6481550" y="3588550"/>
            <a:ext cx="5779500" cy="2905200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Treści publiczne w Internecie są: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widoczne dla wszystkich,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łatwe do zapisania, pobrania, edytowania i dalszego udostępniania,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7940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•"/>
            </a:pPr>
            <a:r>
              <a:rPr b="1"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prawie niemożliwe</a:t>
            </a:r>
            <a:r>
              <a:rPr lang="de-CH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do całkowitego usunięcia.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5"/>
          <p:cNvSpPr txBox="1"/>
          <p:nvPr/>
        </p:nvSpPr>
        <p:spPr>
          <a:xfrm>
            <a:off x="628300" y="5569875"/>
            <a:ext cx="2988900" cy="16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*Kahoot ‘To post or not to post?’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6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0" name="Google Shape;220;p2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2"/>
                </a:srgbClr>
              </a:gs>
              <a:gs pos="9000">
                <a:srgbClr val="BADB7C">
                  <a:alpha val="5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21" name="Google Shape;221;p26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22" name="Google Shape;222;p26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3" name="Google Shape;223;p26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24" name="Google Shape;224;p26"/>
          <p:cNvSpPr txBox="1"/>
          <p:nvPr/>
        </p:nvSpPr>
        <p:spPr>
          <a:xfrm>
            <a:off x="989852" y="1782950"/>
            <a:ext cx="9117000" cy="45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Publiczne mogą być między innymi: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publiczny profil,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publicznie udostępnione zdjęcie lub film,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komentarz pod publicznym filmem,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udostępniona lokalizacja,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informacje osobiste w sekcji „Bio” lub „O mnie”.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💡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 jaki sposób nieznajoma osoba mogłaby połączyć drobne informacje z kilku kont w mediach społecznościowych, aby dowiedzieć się o Tobie więcej? 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de-CH" sz="1500" u="none" cap="none" strike="noStrik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*</a:t>
            </a:r>
            <a:r>
              <a:rPr lang="de-CH" sz="15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arkusz pracy</a:t>
            </a:r>
            <a:endParaRPr b="0" i="0" sz="11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26"/>
          <p:cNvSpPr txBox="1"/>
          <p:nvPr/>
        </p:nvSpPr>
        <p:spPr>
          <a:xfrm>
            <a:off x="989852" y="546100"/>
            <a:ext cx="8638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 oznacza „publiczne” w Internecie?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elfie Silhouette" id="226" name="Google Shape;2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2415" y="2293943"/>
            <a:ext cx="758981" cy="7589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kierung Silhouette" id="227" name="Google Shape;22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2158" y="2734118"/>
            <a:ext cx="573587" cy="5735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tertitel Silhouette" id="228" name="Google Shape;22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92500" y="3261438"/>
            <a:ext cx="731821" cy="7318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formationen Silhouette" id="229" name="Google Shape;22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47807" y="3758760"/>
            <a:ext cx="573587" cy="573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7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6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6" name="Google Shape;236;p27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2"/>
                </a:srgbClr>
              </a:gs>
              <a:gs pos="9000">
                <a:srgbClr val="BADB7C">
                  <a:alpha val="5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37" name="Google Shape;237;p27"/>
          <p:cNvGrpSpPr/>
          <p:nvPr/>
        </p:nvGrpSpPr>
        <p:grpSpPr>
          <a:xfrm>
            <a:off x="27027" y="6400797"/>
            <a:ext cx="12192000" cy="456773"/>
            <a:chOff x="0" y="6400799"/>
            <a:chExt cx="12192000" cy="456773"/>
          </a:xfrm>
        </p:grpSpPr>
        <p:sp>
          <p:nvSpPr>
            <p:cNvPr id="238" name="Google Shape;238;p2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39" name="Google Shape;239;p2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0" name="Google Shape;240;p27"/>
          <p:cNvSpPr txBox="1"/>
          <p:nvPr>
            <p:ph type="title"/>
          </p:nvPr>
        </p:nvSpPr>
        <p:spPr>
          <a:xfrm>
            <a:off x="792899" y="465050"/>
            <a:ext cx="9417600" cy="9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Dyskusja: Co Twój profil danych może ujawnić o Tobie?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27"/>
          <p:cNvSpPr txBox="1"/>
          <p:nvPr/>
        </p:nvSpPr>
        <p:spPr>
          <a:xfrm>
            <a:off x="792902" y="1549227"/>
            <a:ext cx="9765300" cy="3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Konsekwencje: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dla nieznajomych,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dla Twoich treści (zdjęć, filmów itp.),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dla Twojej przyszłości,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dla Twoich zachowań konsumenckich (spersonalizowane reklamy),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dla innych osób, np. rodziny i znajomych,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143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•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dla osób widocznych na zdjęciach lub oznaczonych w Twoich publikacjach.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Auge Silhouette" id="242" name="Google Shape;24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75528" y="1549223"/>
            <a:ext cx="1734975" cy="173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"/>
          <p:cNvSpPr txBox="1"/>
          <p:nvPr/>
        </p:nvSpPr>
        <p:spPr>
          <a:xfrm>
            <a:off x="943499" y="1475850"/>
            <a:ext cx="8814000" cy="57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Lista pytań przed polubieniem, skomentowaniem lub udostępnieniem treści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Kto udostępnił tę informację lub treść?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Czy znam tę osobę lub instytucję?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Dlaczego ta treść została opublikowana?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Czy ufam tej informacji?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? Gdzie mogę sprawdzić, czy ta informacja jest prawdziwa?</a:t>
            </a:r>
            <a:endParaRPr b="1"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Zanim wejdziesz w interakcję z treścią: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Zatrzymaj się.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Weź oddech.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Policz do pięciu.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Zastanów się: Dlaczego chcę to udostępnić lub zareagować na tę treść?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9" name="Google Shape;249;p32"/>
          <p:cNvSpPr txBox="1"/>
          <p:nvPr/>
        </p:nvSpPr>
        <p:spPr>
          <a:xfrm>
            <a:off x="520200" y="551325"/>
            <a:ext cx="11151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venir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Dyskusja: Jakim informacjom mogę ufać w Internecie?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0" name="Google Shape;250;p3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1" name="Google Shape;251;p3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52" name="Google Shape;252;p3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3" name="Google Shape;253;p3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4" name="Google Shape;254;p32"/>
          <p:cNvSpPr txBox="1"/>
          <p:nvPr/>
        </p:nvSpPr>
        <p:spPr>
          <a:xfrm>
            <a:off x="9770500" y="5333275"/>
            <a:ext cx="2421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*interacty:</a:t>
            </a:r>
            <a:r>
              <a:rPr lang="de-CH" sz="1600">
                <a:solidFill>
                  <a:srgbClr val="FF0000"/>
                </a:solidFill>
              </a:rPr>
              <a:t> </a:t>
            </a:r>
            <a:r>
              <a:rPr lang="de-CH" sz="1600">
                <a:solidFill>
                  <a:srgbClr val="FF0000"/>
                </a:solidFill>
              </a:rPr>
              <a:t>„</a:t>
            </a:r>
            <a:r>
              <a:rPr lang="de-CH" sz="1600">
                <a:solidFill>
                  <a:srgbClr val="FF0000"/>
                </a:solidFill>
              </a:rPr>
              <a:t>Unmask the News!”</a:t>
            </a:r>
            <a:endParaRPr b="0" i="0" sz="1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e5def6c87d_1_236"/>
          <p:cNvSpPr txBox="1"/>
          <p:nvPr/>
        </p:nvSpPr>
        <p:spPr>
          <a:xfrm>
            <a:off x="943500" y="1475850"/>
            <a:ext cx="10300500" cy="28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de-CH" sz="2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→ </a:t>
            </a:r>
            <a:r>
              <a:rPr lang="de-CH" sz="2600">
                <a:latin typeface="Roboto"/>
                <a:ea typeface="Roboto"/>
                <a:cs typeface="Roboto"/>
                <a:sym typeface="Roboto"/>
              </a:rPr>
              <a:t>Na kolejnych slajdach zobaczysz fikcyjne posty z mediów społecznościowych.</a:t>
            </a:r>
            <a:r>
              <a:rPr b="0" i="0" lang="de-CH" sz="2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Zdecyduj, czy ta informacja jest wiarygodna</a:t>
            </a:r>
            <a:r>
              <a:rPr lang="de-CH" sz="2600">
                <a:latin typeface="Roboto"/>
                <a:ea typeface="Roboto"/>
                <a:cs typeface="Roboto"/>
                <a:sym typeface="Roboto"/>
              </a:rPr>
              <a:t>, c</a:t>
            </a:r>
            <a:r>
              <a:rPr b="0" i="0" lang="de-CH" sz="2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zy warto wejść z nią w interakcję</a:t>
            </a:r>
            <a:r>
              <a:rPr lang="de-CH" sz="2600">
                <a:latin typeface="Roboto"/>
                <a:ea typeface="Roboto"/>
                <a:cs typeface="Roboto"/>
                <a:sym typeface="Roboto"/>
              </a:rPr>
              <a:t>, c</a:t>
            </a:r>
            <a:r>
              <a:rPr b="0" i="0" lang="de-CH" sz="2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zy ją polubić, </a:t>
            </a:r>
            <a:r>
              <a:rPr lang="de-CH" sz="2600">
                <a:latin typeface="Roboto"/>
                <a:ea typeface="Roboto"/>
                <a:cs typeface="Roboto"/>
                <a:sym typeface="Roboto"/>
              </a:rPr>
              <a:t>u</a:t>
            </a:r>
            <a:r>
              <a:rPr b="0" i="0" lang="de-CH" sz="2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dostępnić</a:t>
            </a:r>
            <a:r>
              <a:rPr lang="de-CH" sz="2600">
                <a:latin typeface="Roboto"/>
                <a:ea typeface="Roboto"/>
                <a:cs typeface="Roboto"/>
                <a:sym typeface="Roboto"/>
              </a:rPr>
              <a:t>, s</a:t>
            </a:r>
            <a:r>
              <a:rPr b="0" i="0" lang="de-CH" sz="26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komentować</a:t>
            </a:r>
            <a:r>
              <a:rPr lang="de-CH" sz="2600">
                <a:latin typeface="Roboto"/>
                <a:ea typeface="Roboto"/>
                <a:cs typeface="Roboto"/>
                <a:sym typeface="Roboto"/>
              </a:rPr>
              <a:t>,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1" name="Google Shape;261;g3e5def6c87d_1_23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2" name="Google Shape;262;g3e5def6c87d_1_23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3" name="Google Shape;263;g3e5def6c87d_1_23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64" name="Google Shape;264;g3e5def6c87d_1_236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65" name="Google Shape;265;g3e5def6c87d_1_23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e5def6c87d_1_25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g3e5def6c87d_1_25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3" name="Google Shape;273;g3e5def6c87d_1_25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4" name="Google Shape;274;g3e5def6c87d_1_25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75" name="Google Shape;275;g3e5def6c87d_1_25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76" name="Google Shape;276;g3e5def6c87d_1_25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77" name="Google Shape;277;g3e5def6c87d_1_2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3" y="1237413"/>
            <a:ext cx="2707427" cy="507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e5def6c87d_1_375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g3e5def6c87d_1_375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5" name="Google Shape;285;g3e5def6c87d_1_375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6" name="Google Shape;286;g3e5def6c87d_1_375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87" name="Google Shape;287;g3e5def6c87d_1_375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8" name="Google Shape;288;g3e5def6c87d_1_375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9" name="Google Shape;289;g3e5def6c87d_1_3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573052"/>
            <a:ext cx="2907599" cy="4398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e5def6c87d_1_269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g3e5def6c87d_1_269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7" name="Google Shape;297;g3e5def6c87d_1_269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98" name="Google Shape;298;g3e5def6c87d_1_269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299" name="Google Shape;299;g3e5def6c87d_1_269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0" name="Google Shape;300;g3e5def6c87d_1_269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1" name="Google Shape;301;g3e5def6c87d_1_2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0" y="1152176"/>
            <a:ext cx="2775298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e5def6c87d_1_28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g3e5def6c87d_1_281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g3e5def6c87d_1_28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10" name="Google Shape;310;g3e5def6c87d_1_28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11" name="Google Shape;311;g3e5def6c87d_1_281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" name="Google Shape;312;g3e5def6c87d_1_28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13" name="Google Shape;313;g3e5def6c87d_1_2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7" y="1213326"/>
            <a:ext cx="2588570" cy="512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e5def6c87d_1_292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g3e5def6c87d_1_292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1" name="Google Shape;321;g3e5def6c87d_1_292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22" name="Google Shape;322;g3e5def6c87d_1_292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23" name="Google Shape;323;g3e5def6c87d_1_292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24" name="Google Shape;324;g3e5def6c87d_1_292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25" name="Google Shape;325;g3e5def6c87d_1_2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5" y="1228589"/>
            <a:ext cx="2554417" cy="509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e5def6c87d_1_364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2" name="Google Shape;332;g3e5def6c87d_1_364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g3e5def6c87d_1_364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34" name="Google Shape;334;g3e5def6c87d_1_364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35" name="Google Shape;335;g3e5def6c87d_1_364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6" name="Google Shape;336;g3e5def6c87d_1_364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37" name="Google Shape;337;g3e5def6c87d_1_3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014979"/>
            <a:ext cx="2860229" cy="48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e5def6c87d_1_303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g3e5def6c87d_1_303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g3e5def6c87d_1_303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46" name="Google Shape;346;g3e5def6c87d_1_303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47" name="Google Shape;347;g3e5def6c87d_1_303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48" name="Google Shape;348;g3e5def6c87d_1_303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49" name="Google Shape;349;g3e5def6c87d_1_3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00" y="1152175"/>
            <a:ext cx="2492922" cy="524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e5def6c87d_1_317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g3e5def6c87d_1_317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7" name="Google Shape;357;g3e5def6c87d_1_317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58" name="Google Shape;358;g3e5def6c87d_1_31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59" name="Google Shape;359;g3e5def6c87d_1_31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60" name="Google Shape;360;g3e5def6c87d_1_31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61" name="Google Shape;361;g3e5def6c87d_1_3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152175"/>
            <a:ext cx="2369666" cy="524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e5def6c87d_1_386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8" name="Google Shape;368;g3e5def6c87d_1_386"/>
          <p:cNvSpPr txBox="1"/>
          <p:nvPr/>
        </p:nvSpPr>
        <p:spPr>
          <a:xfrm>
            <a:off x="868025" y="505975"/>
            <a:ext cx="9471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Zdecyduj: Zareagować czy zignorować?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" name="Google Shape;369;g3e5def6c87d_1_386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70" name="Google Shape;370;g3e5def6c87d_1_386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71" name="Google Shape;371;g3e5def6c87d_1_386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72" name="Google Shape;372;g3e5def6c87d_1_386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73" name="Google Shape;373;g3e5def6c87d_1_3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025" y="1152181"/>
            <a:ext cx="3548585" cy="528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e5ec7a3997_0_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" name="Google Shape;380;g3e5ec7a3997_0_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Dyskusja w klasie: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i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Jakie cechy najczęściej wskazywały na to, że lepiej nie wchodzić w interakcję z danym postem?</a:t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g3e5ec7a3997_0_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82" name="Google Shape;382;g3e5ec7a3997_0_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83" name="Google Shape;383;g3e5ec7a3997_0_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84" name="Google Shape;384;g3e5ec7a3997_0_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e5ec7a3997_0_1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" name="Google Shape;391;g3e5ec7a3997_0_1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2" name="Google Shape;392;g3e5ec7a3997_0_1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93" name="Google Shape;393;g3e5ec7a3997_0_1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94" name="Google Shape;394;g3e5ec7a3997_0_1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95" name="Google Shape;395;g3e5ec7a3997_0_1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96" name="Google Shape;396;g3e5ec7a3997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g3e5ec7a3997_0_10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