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Play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hNSx9ISZG3zdiwnq0oIUl7id7e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9610698-E6FF-484F-8F79-2BA2BBE6F66D}">
  <a:tblStyle styleId="{59610698-E6FF-484F-8F79-2BA2BBE6F66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-bold.fntdata"/><Relationship Id="rId6" Type="http://schemas.openxmlformats.org/officeDocument/2006/relationships/slide" Target="slides/slide1.xml"/><Relationship Id="rId18" Type="http://schemas.openxmlformats.org/officeDocument/2006/relationships/font" Target="fonts/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dpr-info.eu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de-CH" sz="1400">
                <a:solidFill>
                  <a:srgbClr val="000000"/>
                </a:solidFill>
              </a:rPr>
              <a:t>Nauczyciel może zebrać przykłady na tablicy – rozpoczynając od wiedzy, następnie wyodrębniając z niej informacje, a na końcu przekształcając je w dane wspólnie z uczniami.</a:t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Omówcie z klasą różne kategorie danych. Zastanówcie się, jakiego rodzaju danymi uczniowie dzielą się z   a) przyjaciółmi,  b) rodzicami,   c) nauczycielami,   d) publicznie (np. w internecie lub mediach społecznościowych).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de-CH">
                <a:solidFill>
                  <a:srgbClr val="000000"/>
                </a:solidFill>
              </a:rPr>
              <a:t>Przedstawione kategorie danych opierają się na przepisach RODO (GDPR)</a:t>
            </a:r>
            <a:r>
              <a:rPr b="1" lang="de-CH">
                <a:solidFill>
                  <a:srgbClr val="000000"/>
                </a:solidFill>
              </a:rPr>
              <a:t> </a:t>
            </a:r>
            <a:r>
              <a:rPr b="1" lang="de-CH" u="sng">
                <a:solidFill>
                  <a:schemeClr val="hlink"/>
                </a:solidFill>
                <a:hlinkClick r:id="rId2"/>
              </a:rPr>
              <a:t>https://gdpr-info.eu/</a:t>
            </a:r>
            <a:endParaRPr b="1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Omówcie odpowiedzi z całą klasą i wprowadźcie uczniów do pracy z arkuszem. Odpowiedni arkusz ćwiczeń jest dostępny na naszej stronie internetowej w zakładce „Dla nauczycieli” → „Materiały szkoleniowe”.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de-CH"/>
              <a:t>https://www.datapro.education/training-material/</a:t>
            </a:r>
            <a:endParaRPr b="1"/>
          </a:p>
        </p:txBody>
      </p:sp>
      <p:sp>
        <p:nvSpPr>
          <p:cNvPr id="168" name="Google Shape;16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Gra </a:t>
            </a:r>
            <a:r>
              <a:rPr b="1" lang="de-CH"/>
              <a:t>Nothing to hide:</a:t>
            </a:r>
            <a:r>
              <a:rPr lang="de-CH"/>
              <a:t> Zagraj w Cookie-Game</a:t>
            </a:r>
            <a:endParaRPr/>
          </a:p>
        </p:txBody>
      </p:sp>
      <p:sp>
        <p:nvSpPr>
          <p:cNvPr id="272" name="Google Shape;27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Wyjaśnij, dlaczego personalizacja prowadzi do większej aktywności użytkowników na platformie, dłuższego czasu spędzanego przed ekranem</a:t>
            </a:r>
            <a:r>
              <a:rPr lang="de-CH"/>
              <a:t> → do większych zysków. Przykład: przygotowanie z</a:t>
            </a:r>
            <a:r>
              <a:rPr lang="de-CH"/>
              <a:t>wykłych reklam kosztuje,są kierowane do wszystkich użytkowników, istnieje mniejsze prawdopodobieństwo, że ktoś kliknie reklamę lub kupi produkt.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Wykorzystaj Zadanie 2 z arkusza „DataPro Webgames – Worksheet”, dostępnego na naszej stronie internetowej w zakładce „Dla nauczycieli” &gt; „Materiały szkoleniowe”.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https://www.datapro.education/training-material/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s</a:t>
            </a:r>
            <a:r>
              <a:rPr lang="de-CH"/>
              <a:t>personalizowane reklamy = kosztują, ale mają większe prawdopodobieństwo dotarcia do właściwych odbiorców → bardziej skuteczne</a:t>
            </a:r>
            <a:endParaRPr/>
          </a:p>
        </p:txBody>
      </p:sp>
      <p:sp>
        <p:nvSpPr>
          <p:cNvPr id="287" name="Google Shape;28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5def6c87d_1_4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e5def6c87d_1_4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/>
              <a:t>Nauczyciele: Przed rozpoczęciem gry zapoznajcie się z Przewodnikiem do gry.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/>
              <a:t>Zagrajcie w grę „Nothing to Hide”:</a:t>
            </a: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de-CH" sz="1400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298" name="Google Shape;298;g3e5def6c87d_1_4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17.png"/><Relationship Id="rId7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5"/>
                  </a:srgbClr>
                </a:gs>
                <a:gs pos="100000">
                  <a:srgbClr val="8AB833">
                    <a:alpha val="91765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1"/>
                  </a:srgbClr>
                </a:gs>
                <a:gs pos="13000">
                  <a:srgbClr val="B7FFEE">
                    <a:alpha val="1961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Przygotowanie do gry internetowej „Nothing to Hide”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b="0"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ane jako dobro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pic>
        <p:nvPicPr>
          <p:cNvPr descr="Ein Bild, das Grafiken, Schrift, Grafikdesign, Text enthält.&#10;&#10;Automatisch generierte Beschreibung" id="101" name="Google Shape;101;p2"/>
          <p:cNvPicPr preferRelativeResize="0"/>
          <p:nvPr/>
        </p:nvPicPr>
        <p:blipFill rotWithShape="1">
          <a:blip r:embed="rId3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/>
          <p:nvPr/>
        </p:nvSpPr>
        <p:spPr>
          <a:xfrm>
            <a:off x="4266326" y="4279757"/>
            <a:ext cx="5505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Zrozumienie ekonomicznej wartości danych oraz sposobów wykorzystywania ich w modelach biznesowych.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3" name="Google Shape;103;p2" title="żółte niebieckie dół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96100" y="5443550"/>
            <a:ext cx="1287050" cy="128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902"/>
                </a:srgbClr>
              </a:gs>
              <a:gs pos="9000">
                <a:srgbClr val="9AB5A6">
                  <a:alpha val="3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3"/>
          <p:cNvSpPr txBox="1"/>
          <p:nvPr>
            <p:ph type="title"/>
          </p:nvPr>
        </p:nvSpPr>
        <p:spPr>
          <a:xfrm>
            <a:off x="797777" y="126608"/>
            <a:ext cx="10241280" cy="86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Czym są dane?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11" name="Google Shape;111;p3"/>
          <p:cNvGraphicFramePr/>
          <p:nvPr/>
        </p:nvGraphicFramePr>
        <p:xfrm>
          <a:off x="797777" y="203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{59610698-E6FF-484F-8F79-2BA2BBE6F66D}</a:tableStyleId>
              </a:tblPr>
              <a:tblGrid>
                <a:gridCol w="9268450"/>
              </a:tblGrid>
              <a:tr h="34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Da</a:t>
                      </a: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ne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 0 1 2 0 1 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34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</a:t>
                      </a: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cja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: 01.</a:t>
                      </a:r>
                      <a:r>
                        <a:rPr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sty</a:t>
                      </a:r>
                      <a:r>
                        <a:rPr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.2011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46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Wiedza:</a:t>
                      </a:r>
                      <a:r>
                        <a:rPr lang="de-CH">
                          <a:latin typeface="Roboto"/>
                          <a:ea typeface="Roboto"/>
                          <a:cs typeface="Roboto"/>
                          <a:sym typeface="Roboto"/>
                        </a:rPr>
                        <a:t> Anna urodziła się 01.01.2011 i co roku obchodzi swoje urodziny nad swoim ulubionym jeziorem.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</a:tbl>
          </a:graphicData>
        </a:graphic>
      </p:graphicFrame>
      <p:grpSp>
        <p:nvGrpSpPr>
          <p:cNvPr id="112" name="Google Shape;112;p3"/>
          <p:cNvGrpSpPr/>
          <p:nvPr/>
        </p:nvGrpSpPr>
        <p:grpSpPr>
          <a:xfrm>
            <a:off x="0" y="6400798"/>
            <a:ext cx="12192000" cy="456773"/>
            <a:chOff x="0" y="6400799"/>
            <a:chExt cx="12192000" cy="456773"/>
          </a:xfrm>
        </p:grpSpPr>
        <p:sp>
          <p:nvSpPr>
            <p:cNvPr id="113" name="Google Shape;113;p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16" name="Google Shape;116;p3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INFORMACJA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UPORZĄDKOWANE DANE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20" name="Google Shape;120;p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</a:t>
              </a: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SUROWY MATERIAŁ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726417" y="4985905"/>
            <a:ext cx="348750" cy="347162"/>
            <a:chOff x="4858109" y="2631368"/>
            <a:chExt cx="316442" cy="315000"/>
          </a:xfrm>
        </p:grpSpPr>
        <p:sp>
          <p:nvSpPr>
            <p:cNvPr id="124" name="Google Shape;124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2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3"/>
          <p:cNvSpPr/>
          <p:nvPr/>
        </p:nvSpPr>
        <p:spPr>
          <a:xfrm>
            <a:off x="3143637" y="4985994"/>
            <a:ext cx="347155" cy="347155"/>
          </a:xfrm>
          <a:prstGeom prst="ellipse">
            <a:avLst/>
          </a:prstGeom>
          <a:solidFill>
            <a:srgbClr val="80B979">
              <a:alpha val="34902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3185504" y="5104983"/>
            <a:ext cx="263400" cy="109200"/>
          </a:xfrm>
          <a:prstGeom prst="rightArrow">
            <a:avLst>
              <a:gd fmla="val 32020" name="adj1"/>
              <a:gd fmla="val 28358" name="adj2"/>
            </a:avLst>
          </a:prstGeom>
          <a:solidFill>
            <a:srgbClr val="80B979">
              <a:alpha val="34902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3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29" name="Google Shape;129;p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 txBox="1"/>
            <p:nvPr/>
          </p:nvSpPr>
          <p:spPr>
            <a:xfrm>
              <a:off x="5360216" y="2701267"/>
              <a:ext cx="2417100" cy="668400"/>
            </a:xfrm>
            <a:prstGeom prst="rect">
              <a:avLst/>
            </a:prstGeom>
            <a:solidFill>
              <a:srgbClr val="80B979">
                <a:alpha val="34902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INFORMACJE POŁĄCZONE </a:t>
              </a:r>
              <a:b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 SPÓJNY I LOGICZNY SYSTEM/SIEĆ WIEDZY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1" name="Google Shape;131;p3"/>
            <p:cNvSpPr txBox="1"/>
            <p:nvPr/>
          </p:nvSpPr>
          <p:spPr>
            <a:xfrm>
              <a:off x="5360217" y="2241368"/>
              <a:ext cx="2417100" cy="4599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WIEDZA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/>
          <p:nvPr>
            <p:ph idx="1" type="body"/>
          </p:nvPr>
        </p:nvSpPr>
        <p:spPr>
          <a:xfrm>
            <a:off x="838200" y="2959573"/>
            <a:ext cx="105156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👉 </a:t>
            </a:r>
            <a:r>
              <a:rPr b="1" lang="de-CH">
                <a:solidFill>
                  <a:srgbClr val="88B739"/>
                </a:solidFill>
                <a:latin typeface="Roboto"/>
                <a:ea typeface="Roboto"/>
                <a:cs typeface="Roboto"/>
                <a:sym typeface="Roboto"/>
              </a:rPr>
              <a:t>Chroń swoje dane</a:t>
            </a:r>
            <a:r>
              <a:rPr lang="de-CH">
                <a:latin typeface="Roboto"/>
                <a:ea typeface="Roboto"/>
                <a:cs typeface="Roboto"/>
                <a:sym typeface="Roboto"/>
              </a:rPr>
              <a:t>: nawet niewielka ilość danych może ujawnić wiele informacji o Tobie i Twoim życiu prywatnym..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r>
              <a:rPr lang="de-CH"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138" name="Google Shape;138;p5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40" name="Google Shape;140;p5"/>
          <p:cNvGrpSpPr/>
          <p:nvPr/>
        </p:nvGrpSpPr>
        <p:grpSpPr>
          <a:xfrm>
            <a:off x="3427748" y="4049150"/>
            <a:ext cx="2592735" cy="2092748"/>
            <a:chOff x="3071457" y="2013875"/>
            <a:chExt cx="1944600" cy="1569600"/>
          </a:xfrm>
        </p:grpSpPr>
        <p:sp>
          <p:nvSpPr>
            <p:cNvPr id="141" name="Google Shape;141;p5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INFORMACJA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UPORZĄDKOWANE DANE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838196" y="4049150"/>
            <a:ext cx="2592735" cy="2092748"/>
            <a:chOff x="1126863" y="2013875"/>
            <a:chExt cx="1944600" cy="1569600"/>
          </a:xfrm>
        </p:grpSpPr>
        <p:sp>
          <p:nvSpPr>
            <p:cNvPr id="145" name="Google Shape;145;p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</a:t>
              </a: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SUROWY MATERIAŁ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>
            <a:off x="5845134" y="4913722"/>
            <a:ext cx="398979" cy="398947"/>
            <a:chOff x="4859551" y="2631368"/>
            <a:chExt cx="315000" cy="315000"/>
          </a:xfrm>
        </p:grpSpPr>
        <p:sp>
          <p:nvSpPr>
            <p:cNvPr id="149" name="Google Shape;149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ctr" bIns="140100" lIns="140100" spcFirstLastPara="1" rIns="140100" wrap="square" tIns="140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69"/>
                <a:buFont typeface="Arial"/>
                <a:buNone/>
              </a:pPr>
              <a:r>
                <a:t/>
              </a:r>
              <a:endParaRPr b="1" i="0" sz="206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4884156" y="2735821"/>
              <a:ext cx="265800" cy="105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0"/>
              </a:srgbClr>
            </a:solidFill>
            <a:ln cap="flat" cmpd="sng" w="109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40100" lIns="140100" spcFirstLastPara="1" rIns="140100" wrap="square" tIns="1401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3"/>
                <a:buFont typeface="Arial"/>
                <a:buNone/>
              </a:pPr>
              <a:br>
                <a:rPr b="1" i="0" lang="de-CH" sz="264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6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5"/>
          <p:cNvSpPr/>
          <p:nvPr/>
        </p:nvSpPr>
        <p:spPr>
          <a:xfrm>
            <a:off x="3260423" y="4912101"/>
            <a:ext cx="400800" cy="400800"/>
          </a:xfrm>
          <a:prstGeom prst="ellipse">
            <a:avLst/>
          </a:prstGeom>
          <a:solidFill>
            <a:srgbClr val="80B979">
              <a:alpha val="3490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b="1" i="0" lang="de-CH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2" name="Google Shape;152;p5"/>
          <p:cNvGrpSpPr/>
          <p:nvPr/>
        </p:nvGrpSpPr>
        <p:grpSpPr>
          <a:xfrm>
            <a:off x="6017149" y="4049150"/>
            <a:ext cx="4001500" cy="2092748"/>
            <a:chOff x="5015938" y="2013875"/>
            <a:chExt cx="3001200" cy="1569600"/>
          </a:xfrm>
        </p:grpSpPr>
        <p:sp>
          <p:nvSpPr>
            <p:cNvPr id="153" name="Google Shape;153;p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 txBox="1"/>
            <p:nvPr/>
          </p:nvSpPr>
          <p:spPr>
            <a:xfrm>
              <a:off x="5360216" y="2701267"/>
              <a:ext cx="2417100" cy="6684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INFORMACJE POŁĄCZONE </a:t>
              </a:r>
              <a:b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b="1" lang="de-CH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 SPÓJNY I LOGICZNY SYSTEM/SIEĆ WIEDZY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5360217" y="2241368"/>
              <a:ext cx="2417100" cy="459900"/>
            </a:xfrm>
            <a:prstGeom prst="rect">
              <a:avLst/>
            </a:prstGeom>
            <a:solidFill>
              <a:srgbClr val="80B979">
                <a:alpha val="34900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lang="de-CH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WIEDZA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6" name="Google Shape;156;p5"/>
          <p:cNvSpPr/>
          <p:nvPr/>
        </p:nvSpPr>
        <p:spPr>
          <a:xfrm>
            <a:off x="3292525" y="5046038"/>
            <a:ext cx="336600" cy="132900"/>
          </a:xfrm>
          <a:prstGeom prst="rightArrow">
            <a:avLst>
              <a:gd fmla="val 32020" name="adj1"/>
              <a:gd fmla="val 66970" name="adj2"/>
            </a:avLst>
          </a:prstGeom>
          <a:solidFill>
            <a:srgbClr val="80B979">
              <a:alpha val="34900"/>
            </a:srgbClr>
          </a:solidFill>
          <a:ln cap="flat" cmpd="sng" w="109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40100" lIns="140100" spcFirstLastPara="1" rIns="140100" wrap="square" tIns="140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3"/>
              <a:buFont typeface="Arial"/>
              <a:buNone/>
            </a:pPr>
            <a:br>
              <a:rPr b="1" i="0" lang="de-CH" sz="264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64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0B979">
            <a:alpha val="34902"/>
          </a:srgbClr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64" name="Google Shape;164;p6"/>
          <p:cNvGraphicFramePr/>
          <p:nvPr/>
        </p:nvGraphicFramePr>
        <p:xfrm>
          <a:off x="111100" y="994389"/>
          <a:ext cx="3000000" cy="3000000"/>
        </p:xfrm>
        <a:graphic>
          <a:graphicData uri="http://schemas.openxmlformats.org/drawingml/2006/table">
            <a:tbl>
              <a:tblPr bandRow="1" firstRow="1">
                <a:solidFill>
                  <a:srgbClr val="80B979"/>
                </a:solidFill>
                <a:tableStyleId>{59610698-E6FF-484F-8F79-2BA2BBE6F66D}</a:tableStyleId>
              </a:tblPr>
              <a:tblGrid>
                <a:gridCol w="6948100"/>
                <a:gridCol w="5132800"/>
              </a:tblGrid>
              <a:tr h="783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800"/>
                        <a:t>Dane osobowe (art. 4 RODO)</a:t>
                      </a:r>
                      <a:endParaRPr b="1" sz="18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de-CH" sz="1800"/>
                        <a:t>Szczególne kategorie danych osobowych (art. 9 RODO)</a:t>
                      </a:r>
                      <a:endParaRPr b="1" sz="18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74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/>
                        <a:t>Są to wszelkie informacje dotyczące zidentyfikowanej lub możliwej do zidentyfikowania osoby fizycznej („osoby, której dane dotyczą”):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/>
                        <a:t>Są to dane uznawane za szczególnie wrażliwe, które podlegają zwiększonej ochronie na mocy RODO ze względu na ryzyko dyskryminacji lub niewłaściwego wykorzystania: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🏠 </a:t>
                      </a:r>
                      <a:r>
                        <a:rPr b="1" lang="de-CH" sz="1600"/>
                        <a:t>Imię i dane kontaktowe: imię i nazwisko, adres zamieszkania, adres e-mail, numer telefonu.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🌍 </a:t>
                      </a:r>
                      <a:r>
                        <a:rPr b="1" lang="de-CH" sz="1600"/>
                        <a:t>Pochodzenie rasowe lub etniczne.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739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🆔 </a:t>
                      </a:r>
                      <a:r>
                        <a:rPr b="1" lang="de-CH" sz="1600"/>
                        <a:t>Numery identyfikacyjne: numer dowodu osobistego, numer prawa jazdy, numer PESEL, numer identyfikacji podatkowej (NIP).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🌐 </a:t>
                      </a:r>
                      <a:r>
                        <a:rPr b="1" lang="de-CH" sz="1600"/>
                        <a:t>Poglądy polityczne oraz przekonania religijne lub filozoficzne.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💰 Informacje finansowe: </a:t>
                      </a:r>
                      <a:r>
                        <a:rPr b="1" lang="de-CH" sz="1600"/>
                        <a:t>numer rachunku bankowego, dane karty płatniczej, stan konta.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🤝 </a:t>
                      </a:r>
                      <a:r>
                        <a:rPr b="1" lang="de-CH" sz="1600"/>
                        <a:t>Przynależność do związków zawodowych.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67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🍪 Identyfikatory internetowe: </a:t>
                      </a:r>
                      <a:r>
                        <a:rPr b="1" lang="de-CH" sz="1600"/>
                        <a:t>adres IP, dane o lokalizacji, identyfikatory plików cookie.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🧬 </a:t>
                      </a:r>
                      <a:r>
                        <a:rPr b="1" lang="de-CH" sz="1600"/>
                        <a:t>Dane genetyczne oraz dane dotyczące zdrowia.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9268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🚹🚺 </a:t>
                      </a:r>
                      <a:r>
                        <a:rPr b="1" lang="de-CH" sz="1600"/>
                        <a:t>Cechy fizyczne: płeć, kolor włosów, kolor oczu.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/>
                        <a:t>👆 👁️ </a:t>
                      </a:r>
                      <a:r>
                        <a:rPr b="1" lang="de-CH" sz="1600"/>
                        <a:t>Dane biometryczne służące do jednoznacznej identyfikacji osoby (np. odciski palców, skan siatkówki oka).</a:t>
                      </a:r>
                      <a:endParaRPr b="1" sz="1600" u="none" cap="none" strike="noStrike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65" name="Google Shape;165;p6"/>
          <p:cNvSpPr txBox="1"/>
          <p:nvPr/>
        </p:nvSpPr>
        <p:spPr>
          <a:xfrm>
            <a:off x="594670" y="253000"/>
            <a:ext cx="10929600" cy="630900"/>
          </a:xfrm>
          <a:prstGeom prst="rect">
            <a:avLst/>
          </a:prstGeom>
          <a:solidFill>
            <a:srgbClr val="80B979">
              <a:alpha val="34902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de-CH" sz="3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Kategorie danych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714375" y="2274850"/>
            <a:ext cx="59769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Ćwiczenie grupowe</a:t>
            </a: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b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Jakimi kategoriami danych dzielicie się w mediach społecznościowych?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lang="de-CH" sz="23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 jaki sposób „płacicie” za korzystanie z mediów społecznościowych (lub podobnych platform)?</a:t>
            </a:r>
            <a:endParaRPr sz="23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3731500" y="5458700"/>
            <a:ext cx="236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800">
                <a:solidFill>
                  <a:srgbClr val="FF0000"/>
                </a:solidFill>
              </a:rPr>
              <a:t>Arkusz pracy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906527" y="1953738"/>
            <a:ext cx="3749453" cy="2950523"/>
          </a:xfrm>
          <a:prstGeom prst="roundRect">
            <a:avLst>
              <a:gd fmla="val 16667" name="adj"/>
            </a:avLst>
          </a:prstGeom>
          <a:solidFill>
            <a:srgbClr val="80B979">
              <a:alpha val="34902"/>
            </a:srgbClr>
          </a:solidFill>
          <a:ln cap="flat" cmpd="sng" w="47625">
            <a:solidFill>
              <a:srgbClr val="43AFE2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7114089" y="2551836"/>
            <a:ext cx="33342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900">
                <a:solidFill>
                  <a:schemeClr val="dk1"/>
                </a:solidFill>
              </a:rPr>
              <a:t>Większość aplikacji nie jest tak naprawdę darmowa – korzystając z nich, „płacicie” danymi, które dobrowolnie udostępniacie. Wasze dane mają dużą wartość!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formationen Silhouette" id="174" name="Google Shape;17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9471" y="1551832"/>
            <a:ext cx="803810" cy="803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6" name="Google Shape;176;p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6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8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2"/>
                </a:srgbClr>
              </a:gs>
              <a:gs pos="9000">
                <a:srgbClr val="BADB7C">
                  <a:alpha val="54902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92750" y="450525"/>
            <a:ext cx="7030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Traktowanie danych jako cyfrowej waluty</a:t>
            </a:r>
            <a:endParaRPr b="0" i="0" sz="2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6" name="Google Shape;186;p8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187" name="Google Shape;187;p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89" name="Google Shape;189;p8"/>
          <p:cNvSpPr/>
          <p:nvPr/>
        </p:nvSpPr>
        <p:spPr>
          <a:xfrm>
            <a:off x="145755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Plat</a:t>
            </a: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formy: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Oferują usługi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4451869" y="3476546"/>
            <a:ext cx="3449610" cy="1523359"/>
          </a:xfrm>
          <a:prstGeom prst="flowChartDecision">
            <a:avLst/>
          </a:prstGeom>
          <a:solidFill>
            <a:srgbClr val="80B979"/>
          </a:solidFill>
          <a:ln cap="flat" cmpd="sng" w="19050">
            <a:solidFill>
              <a:schemeClr val="dk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Produkt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Ty i Twoje dane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826467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Klienci: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Marki, firmy, kampanie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895625" y="1409525"/>
            <a:ext cx="10190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de-CH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Jeśli produkt lub usługa są bezpłatne -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b="1" lang="de-CH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Twoje dane</a:t>
            </a:r>
            <a:r>
              <a:rPr lang="de-CH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mogą być prawdziwym produktem.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8"/>
          <p:cNvSpPr/>
          <p:nvPr/>
        </p:nvSpPr>
        <p:spPr>
          <a:xfrm rot="5400000">
            <a:off x="5777171" y="1599337"/>
            <a:ext cx="799005" cy="7447327"/>
          </a:xfrm>
          <a:prstGeom prst="righ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ld Silhouette" id="194" name="Google Shape;1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422497">
            <a:off x="5638799" y="51487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/>
          <p:nvPr/>
        </p:nvSpPr>
        <p:spPr>
          <a:xfrm rot="5400000">
            <a:off x="3827068" y="1542304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gistrierkasse Silhouette" id="196" name="Google Shape;19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2933" y="2761642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 rot="5400000">
            <a:off x="7913925" y="1528760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herche Silhouette" id="198" name="Google Shape;19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6489" y="2761640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 txBox="1"/>
          <p:nvPr/>
        </p:nvSpPr>
        <p:spPr>
          <a:xfrm>
            <a:off x="5359875" y="6120250"/>
            <a:ext cx="1979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zarabianie pieniędzy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2151925" y="2465950"/>
            <a:ext cx="3998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udostępnianie i sprzedaż danych podmiotom trzecim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250524" y="2459188"/>
            <a:ext cx="4509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dopasowywanie reklam do Twoich zainteresowań (reklamy)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/>
        </p:nvSpPr>
        <p:spPr>
          <a:xfrm>
            <a:off x="1334214" y="2392710"/>
            <a:ext cx="51447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Platformy mogą przetwarzać Twoje dane, aby: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przewidywać Twoje zachowania w internecie,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znajdować treści, które zatrzymają Cię na platformie na dłużej,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wyświetlać reklamy dopasowane do Twoich zainteresowań,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wpływać na Twoje decyzje zakupowe.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942099" y="839025"/>
            <a:ext cx="6705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Dlaczego dane cyfrowe są tak cenne?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Münzen Silhouette" id="208" name="Google Shape;20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573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 txBox="1"/>
          <p:nvPr/>
        </p:nvSpPr>
        <p:spPr>
          <a:xfrm>
            <a:off x="7340532" y="1938972"/>
            <a:ext cx="253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Twoja uwaga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martphone Silhouette" id="210" name="Google Shape;21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7618" y="25146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11" name="Google Shape;21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3088" y="24865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dt Silhouette" id="212" name="Google Shape;212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3088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7816993" y="350551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7006295" y="4166809"/>
            <a:ext cx="212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Ich zysk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7647488" y="2885006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647488" y="4944792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0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18" name="Google Shape;218;p10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297875" y="2030475"/>
            <a:ext cx="8399400" cy="40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Polubisz</a:t>
            </a: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zdjęcia sneakersów → otrzymujesz reklamy butów sportowych.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Oglądasz filmy z grami → wyświetlają Ci się treści o grach.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Obserwujesz profile o fitnessie → widzisz reklamy suplementów diety.</a:t>
            </a: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932875" y="711500"/>
            <a:ext cx="5663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Jak Twoje dane zamieniają się </a:t>
            </a:r>
            <a:b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de-CH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 pieniądze?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tiefel Silhouette" id="226" name="Google Shape;2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2305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renkorb Silhouette" id="227" name="Google Shape;227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9874" y="4793375"/>
            <a:ext cx="1005721" cy="1005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mecontroller Silhouette" id="228" name="Google Shape;228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38871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rzhantel Silhouette" id="229" name="Google Shape;229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85739" y="368779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30" name="Google Shape;230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684570">
            <a:off x="5286670" y="3241864"/>
            <a:ext cx="1245454" cy="124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mmentar Like Silhouette" id="231" name="Google Shape;231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9874" y="26434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32" name="Google Shape;232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49874" y="14471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/>
          <p:nvPr/>
        </p:nvSpPr>
        <p:spPr>
          <a:xfrm rot="-5400000">
            <a:off x="8584276" y="352629"/>
            <a:ext cx="812607" cy="401781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 rot="-3949093">
            <a:off x="7330599" y="3595152"/>
            <a:ext cx="1753738" cy="538871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982277" y="3314502"/>
            <a:ext cx="105179" cy="1292325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 flipH="1" rot="3918516">
            <a:off x="8919208" y="3323616"/>
            <a:ext cx="1436131" cy="815547"/>
          </a:xfrm>
          <a:prstGeom prst="arc">
            <a:avLst>
              <a:gd fmla="val 1393624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 rot="-5400000">
            <a:off x="8688498" y="3487396"/>
            <a:ext cx="604162" cy="2229279"/>
          </a:xfrm>
          <a:prstGeom prst="leftBrace">
            <a:avLst>
              <a:gd fmla="val 8333" name="adj1"/>
              <a:gd fmla="val 50413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7938088" y="1154875"/>
            <a:ext cx="2229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użytkownik Tiktoka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9" name="Google Shape;239;p11"/>
          <p:cNvCxnSpPr/>
          <p:nvPr/>
        </p:nvCxnSpPr>
        <p:spPr>
          <a:xfrm rot="10800000">
            <a:off x="6738884" y="4115964"/>
            <a:ext cx="1958400" cy="1509000"/>
          </a:xfrm>
          <a:prstGeom prst="curvedConnector3">
            <a:avLst>
              <a:gd fmla="val 50000" name="adj1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"/>
            <a:headEnd len="sm" w="sm" type="none"/>
            <a:tailEnd len="med" w="med" type="triangle"/>
          </a:ln>
        </p:spPr>
      </p:cxnSp>
      <p:grpSp>
        <p:nvGrpSpPr>
          <p:cNvPr id="240" name="Google Shape;240;p11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41" name="Google Shape;241;p1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3" name="Google Shape;243;p11"/>
          <p:cNvSpPr txBox="1"/>
          <p:nvPr/>
        </p:nvSpPr>
        <p:spPr>
          <a:xfrm>
            <a:off x="718625" y="3950325"/>
            <a:ext cx="3497700" cy="2312400"/>
          </a:xfrm>
          <a:prstGeom prst="rect">
            <a:avLst/>
          </a:prstGeom>
          <a:solidFill>
            <a:srgbClr val="80B979">
              <a:alpha val="34902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</a:t>
            </a: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Firmy płacą za dostęp do szczegółowych informacji o Tobie </a:t>
            </a:r>
            <a:b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 Twoich zainteresowaniach. Dzięki temu mogą docierać do Ciebie ze swoimi produktami i reklamami – w domu, w szkole, w drodze do pracy lub szkoły oraz na urządzeniach takich jak tablet, laptop czy smartfon.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/>
          <p:nvPr/>
        </p:nvSpPr>
        <p:spPr>
          <a:xfrm>
            <a:off x="676125" y="718575"/>
            <a:ext cx="82473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Nazywa się to: monetyzacja danych</a:t>
            </a:r>
            <a:endParaRPr b="0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0" name="Google Shape;250;p1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2" name="Google Shape;252;p12"/>
          <p:cNvSpPr txBox="1"/>
          <p:nvPr/>
        </p:nvSpPr>
        <p:spPr>
          <a:xfrm>
            <a:off x="676133" y="1475750"/>
            <a:ext cx="7630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</a:rPr>
              <a:t>Możesz korzystać z wielu aplikacji za darmo, ale osoby odpowiedzialne za ich stworzenie, rozwój i utrzymanie również muszą zarabiać.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596750" y="2247625"/>
            <a:ext cx="383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de-CH" sz="1800">
                <a:solidFill>
                  <a:schemeClr val="dk1"/>
                </a:solidFill>
              </a:rPr>
              <a:t>W jaki sposób</a:t>
            </a:r>
            <a:r>
              <a:rPr b="1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3731507" y="5253762"/>
            <a:ext cx="609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artphone Silhouette" id="255" name="Google Shape;25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218" y="312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dnersuche Silhouette" id="256" name="Google Shape;2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524" y="3067459"/>
            <a:ext cx="1023081" cy="10230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tistiken Silhouette" id="257" name="Google Shape;2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222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kaufstasche Silhouette" id="258" name="Google Shape;258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628" y="297180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59" name="Google Shape;25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711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 txBox="1"/>
          <p:nvPr/>
        </p:nvSpPr>
        <p:spPr>
          <a:xfrm>
            <a:off x="596750" y="4036200"/>
            <a:ext cx="12951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Korzystasz </a:t>
            </a:r>
            <a:br>
              <a:rPr lang="de-CH">
                <a:solidFill>
                  <a:schemeClr val="dk1"/>
                </a:solidFill>
              </a:rPr>
            </a:br>
            <a:r>
              <a:rPr lang="de-CH">
                <a:solidFill>
                  <a:schemeClr val="dk1"/>
                </a:solidFill>
              </a:rPr>
              <a:t>z aplikacji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2253894" y="4036200"/>
            <a:ext cx="22644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Zbierane są dane o Tobie: z jakich treści korzystasz, jak często i w jaki sposób z nich korzystasz.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4686487" y="4036200"/>
            <a:ext cx="24375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Dane są analizowane i przetwarzane, a następnie łączone z danymi z innych aplikacji, z których korzystasz.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7124085" y="4036200"/>
            <a:ext cx="261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Reklamy są personalizowane.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9829111" y="4029956"/>
            <a:ext cx="18246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>
                <a:solidFill>
                  <a:schemeClr val="dk1"/>
                </a:solidFill>
              </a:rPr>
              <a:t>Firmy płacą za wyświetlanie swoich produktów i reklam odpowiednim odbiorcom.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674367" y="3494655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238445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6550423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9027868" y="3494653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/>
        </p:nvSpPr>
        <p:spPr>
          <a:xfrm>
            <a:off x="372978" y="620945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Skąd aplikacje wiedzą, co robisz?</a:t>
            </a: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de-CH" sz="3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Śledzenie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647375" y="1990500"/>
            <a:ext cx="4541700" cy="43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 dzieje się w tle?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Aplikacje i strony internetowe wykorzystują: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528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pliki c</a:t>
            </a: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ookies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528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mechanizmy śledzące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528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narzędzia analityczne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5284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śledzenie wewnątrz aplikacji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Dzięki temu mogą wykryć: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1599" lvl="0" marL="269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które strony internetowe odwiedzasz,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1599" lvl="0" marL="269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jak długo przebywasz na danej stronie,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1599" lvl="0" marL="269999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 co klikasz i z jakimi treściami wchodzisz w interakcję.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7572" y="27414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277" name="Google Shape;27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38849" y="30655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278" name="Google Shape;27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8860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 przykład: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81" name="Google Shape;281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60850" y="2528750"/>
            <a:ext cx="3666024" cy="3307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 txBox="1"/>
          <p:nvPr/>
        </p:nvSpPr>
        <p:spPr>
          <a:xfrm>
            <a:off x="412952" y="698077"/>
            <a:ext cx="91080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>
                <a:solidFill>
                  <a:schemeClr val="dk1"/>
                </a:solidFill>
              </a:rPr>
              <a:t>Reklamy internetowe stworzone </a:t>
            </a:r>
            <a:br>
              <a:rPr lang="de-CH" sz="3600">
                <a:solidFill>
                  <a:schemeClr val="dk1"/>
                </a:solidFill>
              </a:rPr>
            </a:br>
            <a:r>
              <a:rPr b="1" lang="de-CH" sz="3600">
                <a:solidFill>
                  <a:schemeClr val="dk1"/>
                </a:solidFill>
              </a:rPr>
              <a:t>specjalnie dla ciebie</a:t>
            </a:r>
            <a:endParaRPr b="1" i="0" sz="3600" u="none" cap="none" strike="noStrike">
              <a:solidFill>
                <a:schemeClr val="dk1"/>
              </a:solidFill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623225" y="1842850"/>
            <a:ext cx="101550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</a:t>
            </a:r>
            <a:r>
              <a:rPr b="1" lang="de-CH" sz="1600">
                <a:solidFill>
                  <a:schemeClr val="dk1"/>
                </a:solidFill>
              </a:rPr>
              <a:t>Dyskusja w klasie: Dlaczego reklamy są tak ważne?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Bez danych osobowych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te same reklamy dla wszystkich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tylko niewielka grupa osób będzie nimi zainteresowana + wejdzie z nimi w interakcję + dokona zakupu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i="1" lang="de-CH" sz="1600">
                <a:solidFill>
                  <a:schemeClr val="dk1"/>
                </a:solidFill>
              </a:rPr>
              <a:t>Z wykorzystaniem danych osobowych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reklamy dopasowane do Ciebie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większe prawdopodobieństwo, że zainteresujesz się treścią reklamy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więcej kliknięć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lang="de-CH" sz="1600">
                <a:solidFill>
                  <a:schemeClr val="dk1"/>
                </a:solidFill>
              </a:rPr>
              <a:t>większe zyski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</a:t>
            </a:r>
            <a:r>
              <a:rPr lang="de-CH" sz="1600">
                <a:solidFill>
                  <a:schemeClr val="dk1"/>
                </a:solidFill>
              </a:rPr>
              <a:t>Firmy płacą więcej za reklamy spersonalizowane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" name="Google Shape;291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92" name="Google Shape;292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94" name="Google Shape;294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de-CH" sz="1700">
                <a:solidFill>
                  <a:srgbClr val="FF0000"/>
                </a:solidFill>
              </a:rPr>
              <a:t>dostępny arkusz pracy (DataPro Webgames – Zadanie 2)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5def6c87d_1_41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3e5def6c87d_1_411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41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3" name="Google Shape;303;g3e5def6c87d_1_41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4" name="Google Shape;304;g3e5def6c87d_1_41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6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5" name="Google Shape;305;g3e5def6c87d_1_41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2"/>
                  </a:srgbClr>
                </a:gs>
                <a:gs pos="9000">
                  <a:srgbClr val="9AB5A6">
                    <a:alpha val="34902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6" name="Google Shape;306;g3e5def6c87d_1_4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e5def6c87d_1_411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