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7102475" cy="102330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ELAr5YLgHTtv8p+HaEztH20Qi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A379B13-D0C1-4315-90BC-5B4865C7F9DC}">
  <a:tblStyle styleId="{DA379B13-D0C1-4315-90BC-5B4865C7F9D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51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Tematy poruszane w tej jednostce lekcyjnej opierają się na Programie nauczania DataPro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https://www.datapro.education/curriculum-datapro/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i dotyczą obszaru tematycznego „Prywatność jako prawo człowieka”, w szczególności następujących kompetencji: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B.3 Wiedza na temat prawa do prywatności (RODO)</a:t>
            </a:r>
            <a:endParaRPr/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B.5 Ocena zagrożeń dla prywatności jednostki</a:t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W zależności od poziomu zaawansowania klasy oraz tego, czy moduł jest realizowany podczas jednej czy dwóch godzin lekcyjnych, etapy ćwiczeniowe można pominąć.</a:t>
            </a:r>
            <a:endParaRPr/>
          </a:p>
        </p:txBody>
      </p:sp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023092" y="9719598"/>
            <a:ext cx="3077739" cy="513427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 sz="1300"/>
              <a:t>‹#›</a:t>
            </a:fld>
            <a:endParaRPr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e46e6f318_0_1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ee46e6f318_0_1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857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Wprowadzenie do tematu Internetu Rzeczy (IoT) z naciskiem na ochronę danych + prywatność w Internecie.</a:t>
            </a:r>
            <a:endParaRPr/>
          </a:p>
          <a:p>
            <a:pPr indent="-2857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Klasyfikowanie rodzajów danych zgodnie z RODO jako przygotowanie do gry „Smart Home Challenge”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 — 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Zagadnienie to zostało omówione w quizie dotyczącym inteligentnych urządzeń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 (zobacz 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Przewodnik do gry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!)</a:t>
            </a:r>
            <a:endParaRPr/>
          </a:p>
          <a:p>
            <a:pPr indent="-2857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Zaleca się omówienie tego zagadnienia podczas dyskusji na forum klasy oraz rozróżnienie danych </a:t>
            </a:r>
            <a:r>
              <a:rPr b="1" i="1" lang="en-US" sz="900">
                <a:latin typeface="Avenir"/>
                <a:ea typeface="Avenir"/>
                <a:cs typeface="Avenir"/>
                <a:sym typeface="Avenir"/>
              </a:rPr>
              <a:t>ogólnych </a:t>
            </a: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(np. informacje </a:t>
            </a:r>
            <a:br>
              <a:rPr b="1" lang="en-US" sz="900">
                <a:latin typeface="Avenir"/>
                <a:ea typeface="Avenir"/>
                <a:cs typeface="Avenir"/>
                <a:sym typeface="Avenir"/>
              </a:rPr>
            </a:br>
            <a:r>
              <a:rPr b="1" lang="en-US" sz="900">
                <a:latin typeface="Avenir"/>
                <a:ea typeface="Avenir"/>
                <a:cs typeface="Avenir"/>
                <a:sym typeface="Avenir"/>
              </a:rPr>
              <a:t>o pogodzie, wiadomości, …)</a:t>
            </a:r>
            <a:endParaRPr b="1" sz="90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4" name="Google Shape;194;g3ee46e6f318_0_1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en-US">
                <a:solidFill>
                  <a:srgbClr val="000000"/>
                </a:solidFill>
              </a:rPr>
              <a:t>Zadanie indywidualne: W jaki sposób i jakie rodzaje danych (osobowych) są gromadzone?</a:t>
            </a:r>
            <a:endParaRPr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AutoNum type="arabicPeriod"/>
            </a:pPr>
            <a:r>
              <a:rPr lang="en-US">
                <a:solidFill>
                  <a:srgbClr val="000000"/>
                </a:solidFill>
              </a:rPr>
              <a:t>Dyskusja na forum klasy.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       </a:t>
            </a:r>
            <a:r>
              <a:rPr lang="en-US">
                <a:solidFill>
                  <a:srgbClr val="000000"/>
                </a:solidFill>
              </a:rPr>
              <a:t>Przykładowy schemat na tablicy: 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[ Smartwatch ]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gromadzi dane (kroki, tętno, czas)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Bluetooth / Internet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[ Smartfon ]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</a:t>
            </a:r>
            <a:r>
              <a:rPr lang="en-US">
                <a:solidFill>
                  <a:srgbClr val="000000"/>
                </a:solidFill>
              </a:rPr>
              <a:t>przechowuje / przekazuje dane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Internet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[ Chmura ]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</a:t>
            </a:r>
            <a:r>
              <a:rPr lang="en-US">
                <a:solidFill>
                  <a:srgbClr val="000000"/>
                </a:solidFill>
              </a:rPr>
              <a:t>przechowuje duże ilości danych</a:t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łączy różne urządzenia</a:t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Dostęp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[ Aplikacja ]</a:t>
            </a:r>
            <a:endParaRPr/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</a:t>
            </a:r>
            <a:r>
              <a:rPr lang="en-US">
                <a:solidFill>
                  <a:srgbClr val="000000"/>
                </a:solidFill>
              </a:rPr>
              <a:t>wyświetla wyniki</a:t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analizuje dane</a:t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</a:pPr>
            <a:r>
              <a:rPr lang="en-US">
                <a:solidFill>
                  <a:srgbClr val="000000"/>
                </a:solidFill>
              </a:rPr>
              <a:t>↓ </a:t>
            </a:r>
            <a:r>
              <a:rPr lang="en-US">
                <a:solidFill>
                  <a:srgbClr val="000000"/>
                </a:solidFill>
              </a:rPr>
              <a:t>możliwe udostępnianie danych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000000"/>
                </a:solidFill>
              </a:rPr>
              <a:t>[ Inne urządzenia / firmy ]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-US">
                <a:latin typeface="Avenir"/>
                <a:ea typeface="Avenir"/>
                <a:cs typeface="Avenir"/>
                <a:sym typeface="Avenir"/>
              </a:rPr>
              <a:t>Karta pracy „DataPro Web Games”, Zadanie 3: Powiązania danych w Internecie Rzeczy (IoT) jest dostępna na naszej stronie internetowej</a:t>
            </a:r>
            <a:r>
              <a:rPr b="1" lang="en-US">
                <a:latin typeface="Avenir"/>
                <a:ea typeface="Avenir"/>
                <a:cs typeface="Avenir"/>
                <a:sym typeface="Avenir"/>
              </a:rPr>
              <a:t> https://www.datapro.education/datapro-webgames/ w zakładce “Class Material”</a:t>
            </a:r>
            <a:endParaRPr/>
          </a:p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-US">
                <a:latin typeface="Avenir"/>
                <a:ea typeface="Avenir"/>
                <a:cs typeface="Avenir"/>
                <a:sym typeface="Avenir"/>
              </a:rPr>
              <a:t>Notatka dla nauczyciela: W zależności od liczebności klasy oraz czasu przeznaczonego na zajęcia można od razu przejść do gry internetowej „Smart Home Challenge”</a:t>
            </a:r>
            <a:r>
              <a:rPr b="0" lang="en-US">
                <a:latin typeface="Avenir"/>
                <a:ea typeface="Avenir"/>
                <a:cs typeface="Avenir"/>
                <a:sym typeface="Avenir"/>
              </a:rPr>
              <a:t>.</a:t>
            </a:r>
            <a:endParaRPr/>
          </a:p>
        </p:txBody>
      </p:sp>
      <p:sp>
        <p:nvSpPr>
          <p:cNvPr id="218" name="Google Shape;218;p4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5:notes"/>
          <p:cNvSpPr txBox="1"/>
          <p:nvPr>
            <p:ph idx="1" type="body"/>
          </p:nvPr>
        </p:nvSpPr>
        <p:spPr>
          <a:xfrm>
            <a:off x="710248" y="4924643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b="1" lang="en-US">
                <a:latin typeface="Avenir"/>
                <a:ea typeface="Avenir"/>
                <a:cs typeface="Avenir"/>
                <a:sym typeface="Avenir"/>
              </a:rPr>
              <a:t>Omów z uczniami wyniki ich pracy nad Zadaniem 3 z karty pracy „DataPro Web Games” – „Powiązania danych w Internecie Rzeczy (IoT)”, dostępnej na stronie na </a:t>
            </a:r>
            <a:r>
              <a:rPr b="1" lang="en-US">
                <a:latin typeface="Avenir"/>
                <a:ea typeface="Avenir"/>
                <a:cs typeface="Avenir"/>
                <a:sym typeface="Avenir"/>
              </a:rPr>
              <a:t>https://www.datapro.education/datapro-webgames/.</a:t>
            </a:r>
            <a:endParaRPr/>
          </a:p>
          <a:p>
            <a:pPr indent="-3048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venir"/>
              <a:buChar char="●"/>
            </a:pPr>
            <a:r>
              <a:rPr lang="en-US">
                <a:latin typeface="Avenir"/>
                <a:ea typeface="Avenir"/>
                <a:cs typeface="Avenir"/>
                <a:sym typeface="Avenir"/>
              </a:rPr>
              <a:t>Na tym etapie uczniowie powinni odnieść zagadnienie przepływu i powiązań danych do art. 9 RODO, który został omówiony na początku zajęć. Warto zachęcić ich do krytycznej refleksji nad tym, czy gromadzenie szczególnie wrażliwych danych – takich jak dane dotyczące zdrowia (np. puls, tętno, jakość snu, masa ciała itp.) – jest rzeczywiście konieczne. Uczniowie powinni rozważyć korzyści wynikające z korzystania z takich usług (np. poprawa wyników sportowych lub stanu zdrowia, monitorowanie realizacji celów, organizacja i planowanie codziennych aktywności) oraz zestawić je </a:t>
            </a:r>
            <a:br>
              <a:rPr lang="en-US">
                <a:latin typeface="Avenir"/>
                <a:ea typeface="Avenir"/>
                <a:cs typeface="Avenir"/>
                <a:sym typeface="Avenir"/>
              </a:rPr>
            </a:br>
            <a:r>
              <a:rPr lang="en-US">
                <a:latin typeface="Avenir"/>
                <a:ea typeface="Avenir"/>
                <a:cs typeface="Avenir"/>
                <a:sym typeface="Avenir"/>
              </a:rPr>
              <a:t>z potencjalnymi zagrożeniami, takimi jak wyciek danych, kradzież danych, ich niewłaściwe wykorzystanie przez osoby trzecie czy niezgodne z prawem przekazywanie lub sprzedaż danych innym podmiotom.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0" name="Google Shape;230;p5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7:notes"/>
          <p:cNvSpPr txBox="1"/>
          <p:nvPr>
            <p:ph idx="1" type="body"/>
          </p:nvPr>
        </p:nvSpPr>
        <p:spPr>
          <a:xfrm>
            <a:off x="710248" y="4924644"/>
            <a:ext cx="5682000" cy="40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Wprowadzenie do gry internetowej.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/>
              <a:t>Uczniowie powinni wykorzystać wiedzę i umiejętności zdobyte podczas wcześniejszej pracy grupowej, stosując je </a:t>
            </a:r>
            <a:br>
              <a:rPr lang="en-US" sz="1100"/>
            </a:br>
            <a:r>
              <a:rPr lang="en-US" sz="1100"/>
              <a:t>w nowym kontekście (inteligentne urządzenia).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Notatka dla nauczyciela: </a:t>
            </a:r>
            <a:r>
              <a:rPr b="1" lang="en-US"/>
              <a:t>Przed</a:t>
            </a:r>
            <a:r>
              <a:rPr lang="en-US"/>
              <a:t> przeprowadzeniem zajęć zapoznaj się z Przewodnikiem do gry (w języku angielskim) oraz, w razie potrzeby, sprawdź zgodność techniczną gry ze szkolnymi laptopami lub tabletami (np. ograniczenia nałożone przez administratora sieci lub przepustowość szkolnego Wi-Fi).</a:t>
            </a:r>
            <a:endParaRPr b="1" i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1" lang="en-US"/>
              <a:t>Dostępne na https://www.datapro.education/datapro-webgames/</a:t>
            </a:r>
            <a:endParaRPr b="1" i="1" sz="1100"/>
          </a:p>
        </p:txBody>
      </p:sp>
      <p:sp>
        <p:nvSpPr>
          <p:cNvPr id="242" name="Google Shape;242;p7:notes"/>
          <p:cNvSpPr txBox="1"/>
          <p:nvPr>
            <p:ph idx="12" type="sldNum"/>
          </p:nvPr>
        </p:nvSpPr>
        <p:spPr>
          <a:xfrm>
            <a:off x="4023092" y="9719598"/>
            <a:ext cx="3077700" cy="51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Notatka dla nauczyciela: Przed przeprowadzeniem zajęć zapoznaj się z Przewodnikiem do gry (w języku angielskim) oraz, w razie potrzeby, sprawdź zgodność techniczną gry ze szkolnymi laptopami lub tabletami (np. ograniczenia nałożone przez administratora sieci lub przepustowość szkolnego Wi-Fi)</a:t>
            </a:r>
            <a:r>
              <a:rPr lang="en-US"/>
              <a:t>. </a:t>
            </a:r>
            <a:r>
              <a:rPr b="1" lang="en-US"/>
              <a:t>Dostępne na</a:t>
            </a:r>
            <a:r>
              <a:rPr b="1" lang="en-US"/>
              <a:t> https://www.datapro.education/datapro-webgames/</a:t>
            </a:r>
            <a:endParaRPr b="1" i="1"/>
          </a:p>
        </p:txBody>
      </p:sp>
      <p:sp>
        <p:nvSpPr>
          <p:cNvPr id="253" name="Google Shape;253;p8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/>
          <p:nvPr>
            <p:ph idx="2" type="sldImg"/>
          </p:nvPr>
        </p:nvSpPr>
        <p:spPr>
          <a:xfrm>
            <a:off x="482600" y="1279525"/>
            <a:ext cx="6137275" cy="34528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710248" y="4924644"/>
            <a:ext cx="5681980" cy="4029421"/>
          </a:xfrm>
          <a:prstGeom prst="rect">
            <a:avLst/>
          </a:prstGeom>
          <a:noFill/>
          <a:ln>
            <a:noFill/>
          </a:ln>
        </p:spPr>
        <p:txBody>
          <a:bodyPr anchorCtr="0" anchor="t" bIns="49500" lIns="99025" spcFirstLastPara="1" rIns="99025" wrap="square" tIns="495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Omówienie wiedzy zdobytej po rozegraniu gry „Smart Home Challenge”.</a:t>
            </a:r>
            <a:endParaRPr/>
          </a:p>
        </p:txBody>
      </p:sp>
      <p:sp>
        <p:nvSpPr>
          <p:cNvPr id="264" name="Google Shape;264;p9:notes"/>
          <p:cNvSpPr txBox="1"/>
          <p:nvPr>
            <p:ph idx="12" type="sldNum"/>
          </p:nvPr>
        </p:nvSpPr>
        <p:spPr>
          <a:xfrm>
            <a:off x="4023092" y="9719598"/>
            <a:ext cx="3077739" cy="513330"/>
          </a:xfrm>
          <a:prstGeom prst="rect">
            <a:avLst/>
          </a:prstGeom>
          <a:noFill/>
          <a:ln>
            <a:noFill/>
          </a:ln>
        </p:spPr>
        <p:txBody>
          <a:bodyPr anchorCtr="0" anchor="b" bIns="49500" lIns="99025" spcFirstLastPara="1" rIns="99025" wrap="square" tIns="495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2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1" name="Google Shape;41;p2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2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1" name="Google Shape;51;p2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" name="Google Shape;56;p2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7" name="Google Shape;57;p2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2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ctrTitle"/>
          </p:nvPr>
        </p:nvSpPr>
        <p:spPr>
          <a:xfrm>
            <a:off x="1524000" y="1033272"/>
            <a:ext cx="9144000" cy="24780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venir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" type="subTitle"/>
          </p:nvPr>
        </p:nvSpPr>
        <p:spPr>
          <a:xfrm>
            <a:off x="1524000" y="3822192"/>
            <a:ext cx="9144000" cy="14356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type="title"/>
          </p:nvPr>
        </p:nvSpPr>
        <p:spPr>
          <a:xfrm>
            <a:off x="1371600" y="1709738"/>
            <a:ext cx="996696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venir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1"/>
          <p:cNvSpPr txBox="1"/>
          <p:nvPr>
            <p:ph idx="1" type="body"/>
          </p:nvPr>
        </p:nvSpPr>
        <p:spPr>
          <a:xfrm>
            <a:off x="1371600" y="4974336"/>
            <a:ext cx="9966961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cap="none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1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2"/>
          <p:cNvSpPr txBox="1"/>
          <p:nvPr>
            <p:ph idx="1" type="body"/>
          </p:nvPr>
        </p:nvSpPr>
        <p:spPr>
          <a:xfrm>
            <a:off x="1371600" y="2112264"/>
            <a:ext cx="484632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2" type="body"/>
          </p:nvPr>
        </p:nvSpPr>
        <p:spPr>
          <a:xfrm>
            <a:off x="6766560" y="2112265"/>
            <a:ext cx="4846320" cy="3959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>
  <p:cSld name="Vergleich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idx="1" type="body"/>
          </p:nvPr>
        </p:nvSpPr>
        <p:spPr>
          <a:xfrm>
            <a:off x="1371600" y="2112264"/>
            <a:ext cx="484107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3" name="Google Shape;113;p33"/>
          <p:cNvSpPr txBox="1"/>
          <p:nvPr>
            <p:ph idx="2" type="body"/>
          </p:nvPr>
        </p:nvSpPr>
        <p:spPr>
          <a:xfrm>
            <a:off x="1371600" y="3018472"/>
            <a:ext cx="4841076" cy="31048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3" type="body"/>
          </p:nvPr>
        </p:nvSpPr>
        <p:spPr>
          <a:xfrm>
            <a:off x="6766560" y="2112264"/>
            <a:ext cx="484632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5" name="Google Shape;115;p33"/>
          <p:cNvSpPr txBox="1"/>
          <p:nvPr>
            <p:ph idx="4" type="body"/>
          </p:nvPr>
        </p:nvSpPr>
        <p:spPr>
          <a:xfrm>
            <a:off x="6766560" y="3018471"/>
            <a:ext cx="4841076" cy="31048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3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3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3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4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5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5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5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 txBox="1"/>
          <p:nvPr>
            <p:ph type="title"/>
          </p:nvPr>
        </p:nvSpPr>
        <p:spPr>
          <a:xfrm>
            <a:off x="1371600" y="987425"/>
            <a:ext cx="3932237" cy="18945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6"/>
          <p:cNvSpPr txBox="1"/>
          <p:nvPr>
            <p:ph idx="1" type="body"/>
          </p:nvPr>
        </p:nvSpPr>
        <p:spPr>
          <a:xfrm>
            <a:off x="5650992" y="987425"/>
            <a:ext cx="5687568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55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6"/>
          <p:cNvSpPr txBox="1"/>
          <p:nvPr>
            <p:ph idx="2" type="body"/>
          </p:nvPr>
        </p:nvSpPr>
        <p:spPr>
          <a:xfrm>
            <a:off x="1371600" y="3058510"/>
            <a:ext cx="3932237" cy="28025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6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36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7"/>
          <p:cNvSpPr txBox="1"/>
          <p:nvPr>
            <p:ph type="title"/>
          </p:nvPr>
        </p:nvSpPr>
        <p:spPr>
          <a:xfrm>
            <a:off x="1371600" y="987552"/>
            <a:ext cx="3932237" cy="18928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venir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7"/>
          <p:cNvSpPr/>
          <p:nvPr>
            <p:ph idx="2" type="pic"/>
          </p:nvPr>
        </p:nvSpPr>
        <p:spPr>
          <a:xfrm>
            <a:off x="5505319" y="987425"/>
            <a:ext cx="583324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37"/>
          <p:cNvSpPr txBox="1"/>
          <p:nvPr>
            <p:ph idx="1" type="body"/>
          </p:nvPr>
        </p:nvSpPr>
        <p:spPr>
          <a:xfrm>
            <a:off x="1371600" y="3033286"/>
            <a:ext cx="3932237" cy="2835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37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7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7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8"/>
          <p:cNvSpPr txBox="1"/>
          <p:nvPr>
            <p:ph idx="1" type="body"/>
          </p:nvPr>
        </p:nvSpPr>
        <p:spPr>
          <a:xfrm rot="5400000">
            <a:off x="4512564" y="-1028700"/>
            <a:ext cx="3959352" cy="1024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8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7" name="Google Shape;147;p3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8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/>
          <p:nvPr>
            <p:ph type="title"/>
          </p:nvPr>
        </p:nvSpPr>
        <p:spPr>
          <a:xfrm rot="5400000">
            <a:off x="7614700" y="1949100"/>
            <a:ext cx="484930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9"/>
          <p:cNvSpPr txBox="1"/>
          <p:nvPr>
            <p:ph idx="1" type="body"/>
          </p:nvPr>
        </p:nvSpPr>
        <p:spPr>
          <a:xfrm rot="5400000">
            <a:off x="2286218" y="-598082"/>
            <a:ext cx="4849300" cy="7723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39"/>
          <p:cNvSpPr txBox="1"/>
          <p:nvPr>
            <p:ph idx="10" type="dt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9"/>
          <p:cNvSpPr txBox="1"/>
          <p:nvPr>
            <p:ph idx="12" type="sldNum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" name="Google Shape;11;p18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" name="Google Shape;12;p18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15" name="Google Shape;15;p18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/>
          <p:nvPr/>
        </p:nvSpPr>
        <p:spPr>
          <a:xfrm flipH="1" rot="10800000">
            <a:off x="0" y="6401226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4"/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118"/>
                </a:srgbClr>
              </a:gs>
              <a:gs pos="9000">
                <a:srgbClr val="BADB7C">
                  <a:alpha val="5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  <a:defRPr b="1" i="0" sz="3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55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429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302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302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descr="Ein Bild, das Screenshot, Schrift, Grafiken, Grafikdesign enthält.&#10;&#10;Automatisch generierte Beschreibung" id="85" name="Google Shape;85;p14"/>
          <p:cNvSpPr/>
          <p:nvPr/>
        </p:nvSpPr>
        <p:spPr>
          <a:xfrm>
            <a:off x="8167455" y="29028"/>
            <a:ext cx="3991993" cy="75167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ataprogames.ph-freiburg.de/smarthome-challenge/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7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nBGhREP1PiEVhsCo_TMiDYD8w73HHztj/view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0" name="Google Shape;160;p1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3725"/>
                </a:srgbClr>
              </a:gs>
              <a:gs pos="9000">
                <a:srgbClr val="BADB7C">
                  <a:alpha val="5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1"/>
          <p:cNvSpPr/>
          <p:nvPr/>
        </p:nvSpPr>
        <p:spPr>
          <a:xfrm flipH="1" rot="5400000">
            <a:off x="-1409318" y="1410082"/>
            <a:ext cx="6858000" cy="4037835"/>
          </a:xfrm>
          <a:prstGeom prst="rect">
            <a:avLst/>
          </a:prstGeom>
          <a:gradFill>
            <a:gsLst>
              <a:gs pos="0">
                <a:schemeClr val="accent6"/>
              </a:gs>
              <a:gs pos="8000">
                <a:schemeClr val="accent6"/>
              </a:gs>
              <a:gs pos="100000">
                <a:srgbClr val="4AB5C4">
                  <a:alpha val="87451"/>
                </a:srgbClr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1"/>
          <p:cNvSpPr/>
          <p:nvPr/>
        </p:nvSpPr>
        <p:spPr>
          <a:xfrm flipH="1" rot="5400000">
            <a:off x="-1153801" y="1153809"/>
            <a:ext cx="6346200" cy="4038600"/>
          </a:xfrm>
          <a:prstGeom prst="rect">
            <a:avLst/>
          </a:prstGeom>
          <a:gradFill>
            <a:gsLst>
              <a:gs pos="0">
                <a:srgbClr val="91D2DB">
                  <a:alpha val="0"/>
                </a:srgbClr>
              </a:gs>
              <a:gs pos="99000">
                <a:srgbClr val="8AB833">
                  <a:alpha val="90588"/>
                </a:srgbClr>
              </a:gs>
              <a:gs pos="100000">
                <a:srgbClr val="8AB833">
                  <a:alpha val="90588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1"/>
          <p:cNvSpPr/>
          <p:nvPr/>
        </p:nvSpPr>
        <p:spPr>
          <a:xfrm flipH="1" rot="5400000">
            <a:off x="759600" y="3579001"/>
            <a:ext cx="2502300" cy="4055700"/>
          </a:xfrm>
          <a:prstGeom prst="rect">
            <a:avLst/>
          </a:prstGeom>
          <a:gradFill>
            <a:gsLst>
              <a:gs pos="0">
                <a:srgbClr val="4AB5C4">
                  <a:alpha val="26667"/>
                </a:srgbClr>
              </a:gs>
              <a:gs pos="2000">
                <a:srgbClr val="4AB5C4">
                  <a:alpha val="26667"/>
                </a:srgbClr>
              </a:gs>
              <a:gs pos="100000">
                <a:srgbClr val="029676">
                  <a:alpha val="0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1"/>
          <p:cNvSpPr/>
          <p:nvPr/>
        </p:nvSpPr>
        <p:spPr>
          <a:xfrm rot="6097846">
            <a:off x="-747355" y="1201312"/>
            <a:ext cx="4808302" cy="4088666"/>
          </a:xfrm>
          <a:custGeom>
            <a:rect b="b" l="l" r="r" t="t"/>
            <a:pathLst>
              <a:path extrusionOk="0" h="4088666" w="4808302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B7FFEE">
                  <a:alpha val="784"/>
                </a:srgbClr>
              </a:gs>
              <a:gs pos="13000">
                <a:srgbClr val="B7FFEE">
                  <a:alpha val="784"/>
                </a:srgbClr>
              </a:gs>
              <a:gs pos="100000">
                <a:srgbClr val="0989B1">
                  <a:alpha val="27451"/>
                </a:srgbClr>
              </a:gs>
            </a:gsLst>
            <a:lin ang="16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1"/>
          <p:cNvSpPr txBox="1"/>
          <p:nvPr>
            <p:ph type="title"/>
          </p:nvPr>
        </p:nvSpPr>
        <p:spPr>
          <a:xfrm>
            <a:off x="235125" y="845425"/>
            <a:ext cx="3803400" cy="57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Jakie dane udostępniają inteligentne urządzenia i co to oznacza </a:t>
            </a:r>
            <a:endParaRPr b="0" i="1" sz="3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None/>
            </a:pPr>
            <a: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dla mnie?</a:t>
            </a:r>
            <a:br>
              <a:rPr b="0" i="1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1" sz="3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097"/>
              <a:buFont typeface="Arial"/>
              <a:buNone/>
            </a:pP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Zrozumienie zagrożeń w Internecie </a:t>
            </a: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 wykorzystaniem gry „Smart Home Challenge”</a:t>
            </a:r>
            <a:br>
              <a:rPr b="0" lang="en-US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1525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200000"/>
              <a:buNone/>
            </a:pPr>
            <a:r>
              <a:t/>
            </a:r>
            <a:endParaRPr sz="900"/>
          </a:p>
        </p:txBody>
      </p:sp>
      <p:pic>
        <p:nvPicPr>
          <p:cNvPr descr="Ein Bild, das Grafiken, Schrift, Grafikdesign, Text enthält.&#10;&#10;Automatisch generierte Beschreibung" id="167" name="Google Shape;167;p1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title="żółte niebieckie dół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27225" y="5084074"/>
            <a:ext cx="1898426" cy="157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/>
          <p:nvPr/>
        </p:nvSpPr>
        <p:spPr>
          <a:xfrm>
            <a:off x="0" y="50996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5" name="Google Shape;175;p2"/>
          <p:cNvSpPr txBox="1"/>
          <p:nvPr>
            <p:ph type="title"/>
          </p:nvPr>
        </p:nvSpPr>
        <p:spPr>
          <a:xfrm>
            <a:off x="534925" y="472325"/>
            <a:ext cx="99096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b="0" lang="en-US" sz="3200"/>
              <a:t>WSKAZÓWKI DOTYCZĄCE KORZYSTANIA </a:t>
            </a:r>
            <a:br>
              <a:rPr b="0" lang="en-US" sz="3200"/>
            </a:br>
            <a:r>
              <a:rPr b="0" lang="en-US" sz="3200"/>
              <a:t>ZE SLAJDÓW</a:t>
            </a:r>
            <a:endParaRPr sz="3200"/>
          </a:p>
        </p:txBody>
      </p:sp>
      <p:sp>
        <p:nvSpPr>
          <p:cNvPr id="176" name="Google Shape;176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"/>
          <p:cNvSpPr txBox="1"/>
          <p:nvPr>
            <p:ph idx="1" type="body"/>
          </p:nvPr>
        </p:nvSpPr>
        <p:spPr>
          <a:xfrm>
            <a:off x="625631" y="2003195"/>
            <a:ext cx="94899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77500" lnSpcReduction="10000"/>
          </a:bodyPr>
          <a:lstStyle/>
          <a:p>
            <a:pPr indent="-324365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Char char="•"/>
            </a:pPr>
            <a:r>
              <a:rPr lang="en-US" sz="1800"/>
              <a:t>Zakładamy, że dostosują Państwo udostępnione slajdy do własnych potrzeb dydaktycznych.</a:t>
            </a:r>
            <a:endParaRPr/>
          </a:p>
          <a:p>
            <a:pPr indent="-32436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8"/>
              <a:buChar char="•"/>
            </a:pPr>
            <a:r>
              <a:rPr lang="en-US" sz="1800"/>
              <a:t>Prezentacja zawiera m.in.:</a:t>
            </a:r>
            <a:endParaRPr/>
          </a:p>
          <a:p>
            <a:pPr indent="-317182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Propozycje wykorzystania dołączonej karty pracy „DataPro Web Games Worksheet”, dostępnej na: </a:t>
            </a:r>
            <a:r>
              <a:rPr lang="en-US" sz="1800"/>
              <a:t>https://www.datapro.education/datapro-webgames/</a:t>
            </a:r>
            <a:endParaRPr/>
          </a:p>
          <a:p>
            <a:pPr indent="-317182" lvl="1" marL="9144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1800"/>
              <a:t>Naszą grę internetową „Smart Home Challenge”, która pozwala uczniom utrwalić wiedzę zdobytą po wprowadzeniu do tematu i wykonaniu wcześniejszych zadań:</a:t>
            </a:r>
            <a:r>
              <a:rPr lang="en-US" sz="1800"/>
              <a:t> </a:t>
            </a:r>
            <a:r>
              <a:rPr lang="en-US" sz="1800" u="sng">
                <a:solidFill>
                  <a:schemeClr val="hlink"/>
                </a:solidFill>
                <a:hlinkClick r:id="rId3"/>
              </a:rPr>
              <a:t>https://dataprogames.ph-freiburg.de/smarthome-challenge/</a:t>
            </a:r>
            <a:endParaRPr sz="1800"/>
          </a:p>
          <a:p>
            <a:pPr indent="0" lvl="0" marL="123567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33467"/>
              <a:buNone/>
            </a:pPr>
            <a:r>
              <a:rPr lang="en-US"/>
              <a:t>→ </a:t>
            </a:r>
            <a:r>
              <a:rPr lang="en-US"/>
              <a:t>Zalecamy wcześniejsze przetestowanie gry internetowej, aby upewnić się, że działa poprawnie w szkolnej sieci Wi-Fi (np. pod względem przepustowości lub ograniczeń dotyczących wybranych stron internetowych). Przed zajęciami warto również zapoznać się z dołączonym „Przewodnikiem do gry”.</a:t>
            </a:r>
            <a:endParaRPr sz="1800"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41176"/>
              <a:buChar char="•"/>
            </a:pPr>
            <a:r>
              <a:rPr lang="en-US" sz="1500"/>
              <a:t>Cele edukacyjne tego modułu zostały opracowane na podstawie programu nauczania DataPro i koncentrują się przede wszystkim na rozwijaniu kompetencji z Blok B – Prywatność jako prawo człowieka.</a:t>
            </a:r>
            <a:endParaRPr/>
          </a:p>
          <a:p>
            <a:pPr indent="-332815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41176"/>
              <a:buChar char="•"/>
            </a:pPr>
            <a:r>
              <a:rPr lang="en-US" sz="1500"/>
              <a:t>Szczegółowy opis celów kształcenia oraz przebiegu zajęć znajduje się w dołączonym scenariuszu lekcji (syllabus): B – Zrozumienie zagrożeń w Internecie – Smart Home Challenge.</a:t>
            </a:r>
            <a:endParaRPr/>
          </a:p>
        </p:txBody>
      </p:sp>
      <p:pic>
        <p:nvPicPr>
          <p:cNvPr descr="Ein Bild, das Grafiken, Schrift, Grafikdesign, Text enthält.&#10;&#10;Automatisch generierte Beschreibung" id="179" name="Google Shape;179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625017" y="50996"/>
            <a:ext cx="2566983" cy="2487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6"/>
          <p:cNvSpPr txBox="1"/>
          <p:nvPr>
            <p:ph type="title"/>
          </p:nvPr>
        </p:nvSpPr>
        <p:spPr>
          <a:xfrm>
            <a:off x="625625" y="457200"/>
            <a:ext cx="9765300" cy="7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PRZEGLĄD STRUKURY ZAJĘĆ</a:t>
            </a:r>
            <a:endParaRPr sz="3200"/>
          </a:p>
        </p:txBody>
      </p:sp>
      <p:sp>
        <p:nvSpPr>
          <p:cNvPr id="187" name="Google Shape;187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059"/>
                </a:srgbClr>
              </a:gs>
              <a:gs pos="14000">
                <a:srgbClr val="029676">
                  <a:alpha val="27059"/>
                </a:srgbClr>
              </a:gs>
              <a:gs pos="100000">
                <a:srgbClr val="4AB5C4">
                  <a:alpha val="83922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118"/>
                </a:srgbClr>
              </a:gs>
              <a:gs pos="9000">
                <a:srgbClr val="9AB5A6">
                  <a:alpha val="34118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9" name="Google Shape;189;p6"/>
          <p:cNvSpPr txBox="1"/>
          <p:nvPr>
            <p:ph idx="1" type="body"/>
          </p:nvPr>
        </p:nvSpPr>
        <p:spPr>
          <a:xfrm>
            <a:off x="625629" y="1754372"/>
            <a:ext cx="10942593" cy="444260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fontScale="70000" lnSpcReduction="1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-US"/>
              <a:t>Proponujemy następujący przebieg lekcji—który oczywiście można dostosować do własnych potrzeb—oparty na kolejności slajdów:</a:t>
            </a:r>
            <a:endParaRPr>
              <a:solidFill>
                <a:srgbClr val="111111"/>
              </a:solidFill>
            </a:endParaRPr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Wprowadzenie</a:t>
            </a:r>
            <a:r>
              <a:rPr lang="en-US">
                <a:solidFill>
                  <a:srgbClr val="111111"/>
                </a:solidFill>
              </a:rPr>
              <a:t>: Dyskusja z klasą na temat art. 9 RODO. Zwrócenie uwagi na szczególną potrzebę ochrony danych wrażliwych oraz wspólna refleksja nad tym, jakie konsekwencje może mieć niewłaściwe wykorzystanie takich danych.</a:t>
            </a:r>
            <a:endParaRPr>
              <a:solidFill>
                <a:srgbClr val="111111"/>
              </a:solidFill>
            </a:endParaRPr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Zadanie 1</a:t>
            </a:r>
            <a:r>
              <a:rPr lang="en-US">
                <a:solidFill>
                  <a:srgbClr val="111111"/>
                </a:solidFill>
              </a:rPr>
              <a:t>: Burza mózgów dotycząca przepływu danych w kontekście inteligentnych urządzeń oraz Internetu Rzeczy (IoT). Następnie podsumowanie odpowiedzi uczniów, połączenie ich w spójną całość i przedstawienie zależności na tablicy.</a:t>
            </a:r>
            <a:endParaRPr/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Opcjonalnie – Zadanie 2</a:t>
            </a:r>
            <a:r>
              <a:rPr lang="en-US">
                <a:solidFill>
                  <a:srgbClr val="111111"/>
                </a:solidFill>
              </a:rPr>
              <a:t>: Wykonanie Zadania 3 z karty pracy „DataPro Web Games Worksheet”. Uczniowie klasyfikują rodzaje danych i wspólnie omawiają zagrożenia związane z ich udostępnianiem. Ćwiczenie stanowi rozwinięcie zagadnień poruszonych </a:t>
            </a:r>
            <a:br>
              <a:rPr lang="en-US">
                <a:solidFill>
                  <a:srgbClr val="111111"/>
                </a:solidFill>
              </a:rPr>
            </a:br>
            <a:r>
              <a:rPr lang="en-US">
                <a:solidFill>
                  <a:srgbClr val="111111"/>
                </a:solidFill>
              </a:rPr>
              <a:t>we wprowadzeniu.</a:t>
            </a:r>
            <a:endParaRPr>
              <a:solidFill>
                <a:srgbClr val="111111"/>
              </a:solidFill>
            </a:endParaRPr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Dyskusja nauczyciela z uczniami</a:t>
            </a:r>
            <a:r>
              <a:rPr lang="en-US">
                <a:solidFill>
                  <a:srgbClr val="111111"/>
                </a:solidFill>
              </a:rPr>
              <a:t>:</a:t>
            </a:r>
            <a:r>
              <a:rPr lang="en-US">
                <a:solidFill>
                  <a:srgbClr val="111111"/>
                </a:solidFill>
              </a:rPr>
              <a:t> </a:t>
            </a:r>
            <a:r>
              <a:rPr lang="en-US">
                <a:solidFill>
                  <a:srgbClr val="111111"/>
                </a:solidFill>
              </a:rPr>
              <a:t>Które rodzaje danych uważacie za szczególnie poufne? Czy korzystacie z inteligentnych urządzeń? Co zrobilibyście, gdybyście mieszkali w inteligentnym domu?</a:t>
            </a:r>
            <a:endParaRPr>
              <a:solidFill>
                <a:srgbClr val="111111"/>
              </a:solidFill>
            </a:endParaRPr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Utrwalenie wiedzy</a:t>
            </a:r>
            <a:r>
              <a:rPr lang="en-US">
                <a:solidFill>
                  <a:srgbClr val="111111"/>
                </a:solidFill>
              </a:rPr>
              <a:t>:</a:t>
            </a:r>
            <a:r>
              <a:rPr lang="en-US">
                <a:solidFill>
                  <a:srgbClr val="111111"/>
                </a:solidFill>
              </a:rPr>
              <a:t> </a:t>
            </a:r>
            <a:r>
              <a:rPr lang="en-US">
                <a:solidFill>
                  <a:srgbClr val="111111"/>
                </a:solidFill>
              </a:rPr>
              <a:t>Uczniowie grają w grę internetową „Smart Home Challenge”. Należy podkreślić, że każda decyzja o udostępnieniu danych wiąże się z określonymi zagrożeniami. Jednocześnie inteligentne urządzenia wykorzystują dane, aby oferować wygodne funkcje i ułatwiać codzienne życie. Zaleca się, aby nauczyciel wcześniej zapoznał się z Przewodnikiem do gry.</a:t>
            </a:r>
            <a:endParaRPr/>
          </a:p>
          <a:p>
            <a:pPr indent="-18741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8100"/>
              <a:buChar char="•"/>
            </a:pPr>
            <a:r>
              <a:rPr b="1" lang="en-US">
                <a:solidFill>
                  <a:srgbClr val="111111"/>
                </a:solidFill>
              </a:rPr>
              <a:t>Podsumowanie</a:t>
            </a:r>
            <a:r>
              <a:rPr lang="en-US">
                <a:solidFill>
                  <a:srgbClr val="111111"/>
                </a:solidFill>
              </a:rPr>
              <a:t>: Omówienie przebiegu gry i refleksja nad zdobytymi doświadczeniami na forum klasy. Które z dziewięciu możliwych zakończeń osiągnęli uczniowie w grze „Smart Home Challenge”? Czy po ponownym przejściu gry podjęliby inne decyzje?</a:t>
            </a:r>
            <a:endParaRPr>
              <a:solidFill>
                <a:srgbClr val="111111"/>
              </a:solidFill>
              <a:highlight>
                <a:schemeClr val="lt1"/>
              </a:highlight>
            </a:endParaRPr>
          </a:p>
        </p:txBody>
      </p:sp>
      <p:pic>
        <p:nvPicPr>
          <p:cNvPr descr="Ein Bild, das Grafiken, Schrift, Grafikdesign, Text enthält.&#10;&#10;Automatisch generierte Beschreibung" id="190" name="Google Shape;190;p6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984828" y="-241065"/>
            <a:ext cx="2315200" cy="222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e46e6f318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g3ee46e6f318_0_1"/>
          <p:cNvSpPr txBox="1"/>
          <p:nvPr>
            <p:ph type="title"/>
          </p:nvPr>
        </p:nvSpPr>
        <p:spPr>
          <a:xfrm>
            <a:off x="1077675" y="457200"/>
            <a:ext cx="88395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None/>
            </a:pPr>
            <a:r>
              <a:rPr b="0" lang="en-US" sz="3200">
                <a:latin typeface="Arial"/>
                <a:ea typeface="Arial"/>
                <a:cs typeface="Arial"/>
                <a:sym typeface="Arial"/>
              </a:rPr>
              <a:t>Ochrona danych – RODO</a:t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e46e6f318_0_1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g3ee46e6f318_0_1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g3ee46e6f318_0_1"/>
          <p:cNvSpPr txBox="1"/>
          <p:nvPr>
            <p:ph idx="1" type="body"/>
          </p:nvPr>
        </p:nvSpPr>
        <p:spPr>
          <a:xfrm>
            <a:off x="662450" y="1828800"/>
            <a:ext cx="10576200" cy="4368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2235"/>
              <a:t>→ Ogólne rozporządzenie o ochronie danych (RODO) zapewnia szczególną ochronę wybranym kategoriom danych osobowych w krajach Unii Europejskiej. Zapoznaj się z treścią art. 9 i zastanów się, jakie dane obejmuje ta ochrona.</a:t>
            </a:r>
            <a:endParaRPr/>
          </a:p>
        </p:txBody>
      </p:sp>
      <p:sp>
        <p:nvSpPr>
          <p:cNvPr id="201" name="Google Shape;201;g3ee46e6f318_0_1"/>
          <p:cNvSpPr txBox="1"/>
          <p:nvPr/>
        </p:nvSpPr>
        <p:spPr>
          <a:xfrm>
            <a:off x="199075" y="3139450"/>
            <a:ext cx="11039700" cy="12993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2400">
                <a:solidFill>
                  <a:schemeClr val="dk1"/>
                </a:solidFill>
              </a:rPr>
              <a:t>Art. 9 RODO. Przetwarzanie szczególnych kategorii danych osobowych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n-US" sz="2000"/>
              <a:t>Zabrania się przetwarzania danych osobowych ujawniających pochodzenie rasowe lub etniczne, poglądy polityczne, przekonania religijne lub światopoglądowe, przynależność do związków zawodowych, a także przetwarzania danych genetycznych, danych biometrycznych służących do jednoznacznej identyfikacji osoby fizycznej oraz danych dotyczących zdrowia, życia seksualnego lub orientacji seksualnej osoby fizycznej.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ternet protection, network security icon (von Getty Images)" id="202" name="Google Shape;202;g3ee46e6f318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3200" y="0"/>
            <a:ext cx="1828797" cy="1828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Ein Medium ist etwas, das Informationen überträgt oder speichert.</a:t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"/>
          <p:cNvSpPr txBox="1"/>
          <p:nvPr>
            <p:ph type="title"/>
          </p:nvPr>
        </p:nvSpPr>
        <p:spPr>
          <a:xfrm>
            <a:off x="1077675" y="117984"/>
            <a:ext cx="89892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Powiązania danych w Internecie Rzeczy (IoT)</a:t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56"/>
              <a:buFont typeface="Arial"/>
              <a:buNone/>
            </a:pPr>
            <a:r>
              <a:t/>
            </a:r>
            <a:endParaRPr b="0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3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1" name="Google Shape;211;p3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2" name="Google Shape;212;p3"/>
          <p:cNvSpPr txBox="1"/>
          <p:nvPr>
            <p:ph idx="1" type="body"/>
          </p:nvPr>
        </p:nvSpPr>
        <p:spPr>
          <a:xfrm>
            <a:off x="1077675" y="1328875"/>
            <a:ext cx="6798600" cy="4572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i="1" lang="en-US" sz="1800"/>
              <a:t>inteligentne urządzenia, aplikacje i chmura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Zadanie indywidualne:</a:t>
            </a:r>
            <a:r>
              <a:rPr b="1" lang="en-US" sz="1800"/>
              <a:t> </a:t>
            </a:r>
            <a:r>
              <a:rPr lang="en-US" sz="1800"/>
              <a:t>Wybierasz się na trening biegowy. Masz przy sobie smartfon, smartwatch oraz aplikację do monitorowania aktywności fizycznej. Chcesz sprawdzić swoją prędkość biegu (km/h), trasę, tętno, porównać swoje wyniki </a:t>
            </a:r>
            <a:br>
              <a:rPr lang="en-US" sz="1800"/>
            </a:br>
            <a:r>
              <a:rPr lang="en-US" sz="1800"/>
              <a:t>z osobami w podobnym wieku i o podobnym poziomie sprawności oraz otrzymać spersonalizowany plan treningowy.</a:t>
            </a:r>
            <a:r>
              <a:rPr lang="en-US" sz="1800"/>
              <a:t>. </a:t>
            </a:r>
            <a:r>
              <a:rPr b="1" lang="en-US" sz="1800"/>
              <a:t>Jakie (osobowe) dane są wymieniane między tymi trzema usługami, aby było to możliwe? Wymień je.</a:t>
            </a:r>
            <a:endParaRPr/>
          </a:p>
          <a:p>
            <a:pPr indent="-4572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Font typeface="Arial"/>
              <a:buAutoNum type="arabicPeriod"/>
            </a:pPr>
            <a:r>
              <a:rPr b="1" lang="en-US" sz="1800"/>
              <a:t>Dyskusja na tablicy</a:t>
            </a:r>
            <a:r>
              <a:rPr lang="en-US" sz="1800"/>
              <a:t>: </a:t>
            </a:r>
            <a:r>
              <a:rPr lang="en-US" sz="1800"/>
              <a:t>Jak smartwatch komunikuje się ze smartfonem i aplikacją?</a:t>
            </a:r>
            <a:endParaRPr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</a:t>
            </a:r>
            <a:r>
              <a:rPr lang="en-US" sz="1800"/>
              <a:t>Jakie (osobowe) dane są gromadzone?</a:t>
            </a:r>
            <a:endParaRPr sz="1800"/>
          </a:p>
          <a:p>
            <a:pPr indent="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20"/>
              <a:buNone/>
            </a:pPr>
            <a:r>
              <a:rPr lang="en-US" sz="1800"/>
              <a:t>- W jaki sposób dane są przesyłane z jednego urządzenia do drugiego?</a:t>
            </a:r>
            <a:endParaRPr sz="1800"/>
          </a:p>
        </p:txBody>
      </p:sp>
      <p:pic>
        <p:nvPicPr>
          <p:cNvPr descr="Computer network vector, Electronic device flat style icon (von Getty Images)" id="213" name="Google Shape;2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7326" y="1328874"/>
            <a:ext cx="3306127" cy="33061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atch on a person 's wrist shows the time is 20:17 (von Tenor)" id="214" name="Google Shape;21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98073" y="364214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1" name="Google Shape;221;p4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2" name="Google Shape;222;p4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23" name="Google Shape;223;p4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{DA379B13-D0C1-4315-90BC-5B4865C7F9DC}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24" name="Google Shape;224;p4"/>
          <p:cNvGraphicFramePr/>
          <p:nvPr/>
        </p:nvGraphicFramePr>
        <p:xfrm>
          <a:off x="625627" y="1585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{DA379B13-D0C1-4315-90BC-5B4865C7F9DC}</a:tableStyleId>
              </a:tblPr>
              <a:tblGrid>
                <a:gridCol w="3964300"/>
              </a:tblGrid>
              <a:tr h="50145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3.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Zadanie indywidualne:</a:t>
                      </a:r>
                      <a:endParaRPr sz="1400" u="none" cap="none" strike="noStrike"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Tworzysz aplikację dla smartwatchy </a:t>
                      </a:r>
                      <a:r>
                        <a:rPr i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SmartTime</a:t>
                      </a: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. Aby zapewnić użytkownikom jak najbardziej trafne sugestie </a:t>
                      </a:r>
                      <a:b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i funkcje, aplikacja musi lepiej poznać swoich użytkowników.</a:t>
                      </a:r>
                      <a:b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Zdecyduj, jakie dane powinny być pozyskiwane od użytkowników smartwatchy, aby było to możliwe.</a:t>
                      </a:r>
                      <a:endParaRPr sz="2000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p4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0" lang="en-US">
                <a:latin typeface="Arial"/>
                <a:ea typeface="Arial"/>
                <a:cs typeface="Arial"/>
                <a:sym typeface="Arial"/>
              </a:rPr>
              <a:t>Powiązania danych w Internecie Rzeczy (IoT)</a:t>
            </a:r>
            <a:endParaRPr/>
          </a:p>
        </p:txBody>
      </p:sp>
      <p:graphicFrame>
        <p:nvGraphicFramePr>
          <p:cNvPr id="226" name="Google Shape;226;p4"/>
          <p:cNvGraphicFramePr/>
          <p:nvPr/>
        </p:nvGraphicFramePr>
        <p:xfrm>
          <a:off x="5335900" y="218372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{DA379B13-D0C1-4315-90BC-5B4865C7F9DC}</a:tableStyleId>
              </a:tblPr>
              <a:tblGrid>
                <a:gridCol w="2092225"/>
                <a:gridCol w="2092225"/>
                <a:gridCol w="2092225"/>
              </a:tblGrid>
              <a:tr h="473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1" lang="en-US"/>
                        <a:t>Planowana funkcja SmartTime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Jakie dane są potrzebne?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W jaki sposób można je pozyskać?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Prognoza pogody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Np. miejsce zamieszkania lub bieżąca lokalizacja użytkownika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Np. dostęp do lokalizacji smartwatcha (GPS) lub lokalizacji przekazywanej przez aplikację w smartfonie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  <a:tr h="1029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/>
                        <a:t>Rekomendacje muzyczne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Np. zgoda na dostęp do preferencji muzycznych, informacje o używanych aplikacjach</a:t>
                      </a:r>
                      <a:r>
                        <a:rPr b="0" i="1" lang="en-US" sz="1400" u="none" cap="none" strike="noStrike">
                          <a:solidFill>
                            <a:srgbClr val="000000"/>
                          </a:solidFill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1" lang="en-US"/>
                        <a:t>Np. synchronizacja z aplikacjami muzycznymi (Spotify, SoundCloud, iTunes itp.) lub analiza utworów udostępnianych </a:t>
                      </a:r>
                      <a:br>
                        <a:rPr i="1" lang="en-US"/>
                      </a:br>
                      <a:r>
                        <a:rPr i="1" lang="en-US"/>
                        <a:t>w komunikatorach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i="1"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3" name="Google Shape;233;p5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5"/>
          <p:cNvSpPr txBox="1"/>
          <p:nvPr>
            <p:ph idx="1" type="body"/>
          </p:nvPr>
        </p:nvSpPr>
        <p:spPr>
          <a:xfrm>
            <a:off x="625627" y="2003200"/>
            <a:ext cx="10613100" cy="41937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aphicFrame>
        <p:nvGraphicFramePr>
          <p:cNvPr id="235" name="Google Shape;235;p5"/>
          <p:cNvGraphicFramePr/>
          <p:nvPr/>
        </p:nvGraphicFramePr>
        <p:xfrm>
          <a:off x="1371600" y="39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{DA379B13-D0C1-4315-90BC-5B4865C7F9DC}</a:tableStyleId>
              </a:tblPr>
              <a:tblGrid>
                <a:gridCol w="10240975"/>
              </a:tblGrid>
              <a:tr h="177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36" name="Google Shape;236;p5"/>
          <p:cNvGraphicFramePr/>
          <p:nvPr/>
        </p:nvGraphicFramePr>
        <p:xfrm>
          <a:off x="625627" y="8785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{DA379B13-D0C1-4315-90BC-5B4865C7F9DC}</a:tableStyleId>
              </a:tblPr>
              <a:tblGrid>
                <a:gridCol w="7926700"/>
              </a:tblGrid>
              <a:tr h="57213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4.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Dyskusja na forum klasy</a:t>
                      </a:r>
                      <a:r>
                        <a:rPr b="1"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:</a:t>
                      </a:r>
                      <a:endParaRPr b="1"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355600" lvl="0" marL="457200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●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Porównaj rodzaje danych, których potrzebuje Twoja aplikacja SmartTime. Czy są to 1) dane publiczne, 2) dane osobowe, czy  3) szczególne kategorie danych osobowych, o których rozmawialiśmy na początku zajęć?</a:t>
                      </a:r>
                      <a:b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endParaRPr sz="1400" u="none" cap="none" strike="noStrike"/>
                    </a:p>
                    <a:p>
                      <a:pPr indent="-355600" lvl="0" marL="457200" marR="0" rtl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venir"/>
                        <a:buChar char="●"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Jakie korzyści daje korzystanie z aplikacji </a:t>
                      </a:r>
                      <a:r>
                        <a:rPr b="1"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SmartTime</a:t>
                      </a: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 jej użytkownikom</a:t>
                      </a: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—oraz Tobie? </a:t>
                      </a: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Jak oceniasz ryzyko związane </a:t>
                      </a:r>
                      <a:b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</a:br>
                      <a:r>
                        <a:rPr lang="en-US" sz="2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z udostępnianiem tych danych?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7" name="Google Shape;237;p5"/>
          <p:cNvSpPr txBox="1"/>
          <p:nvPr>
            <p:ph type="title"/>
          </p:nvPr>
        </p:nvSpPr>
        <p:spPr>
          <a:xfrm>
            <a:off x="625625" y="206350"/>
            <a:ext cx="9789300" cy="1203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0" lang="en-US">
                <a:latin typeface="Arial"/>
                <a:ea typeface="Arial"/>
                <a:cs typeface="Arial"/>
                <a:sym typeface="Arial"/>
              </a:rPr>
              <a:t>Powiązania danych w Internecie Rzeczy (IoT)</a:t>
            </a:r>
            <a:endParaRPr/>
          </a:p>
        </p:txBody>
      </p:sp>
      <p:pic>
        <p:nvPicPr>
          <p:cNvPr descr="a watch on a person 's wrist shows the time is 20:17 (von Tenor)" id="238" name="Google Shape;23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8748" y="3154897"/>
            <a:ext cx="3204649" cy="245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"/>
          <p:cNvSpPr/>
          <p:nvPr/>
        </p:nvSpPr>
        <p:spPr>
          <a:xfrm>
            <a:off x="657700" y="5768875"/>
            <a:ext cx="3572700" cy="1088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"/>
          <p:cNvSpPr txBox="1"/>
          <p:nvPr>
            <p:ph type="title"/>
          </p:nvPr>
        </p:nvSpPr>
        <p:spPr>
          <a:xfrm>
            <a:off x="657700" y="60467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None/>
            </a:pPr>
            <a:r>
              <a:rPr lang="en-US" sz="3200"/>
              <a:t>Gra internetowa: Smart Home Challenge</a:t>
            </a:r>
            <a:endParaRPr sz="3200"/>
          </a:p>
        </p:txBody>
      </p:sp>
      <p:sp>
        <p:nvSpPr>
          <p:cNvPr id="246" name="Google Shape;246;p7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47" name="Google Shape;247;p7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8" name="Google Shape;248;p7" title="shc video tv.m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00" y="1829825"/>
            <a:ext cx="5304475" cy="39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7"/>
          <p:cNvSpPr txBox="1"/>
          <p:nvPr/>
        </p:nvSpPr>
        <p:spPr>
          <a:xfrm>
            <a:off x="6098700" y="1693375"/>
            <a:ext cx="6093300" cy="43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Podobnie jak aplikacja </a:t>
            </a:r>
            <a:r>
              <a:rPr i="1" lang="en-US" sz="2000">
                <a:latin typeface="Avenir"/>
                <a:ea typeface="Avenir"/>
                <a:cs typeface="Avenir"/>
                <a:sym typeface="Avenir"/>
              </a:rPr>
              <a:t>SmartTime</a:t>
            </a: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, istnieją również inne aplikacje i inteligentne urządzenia, które gromadzą oraz analizują Twoje dane, pomagając organizować codzienne życie.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Wyobraź sobie, że mieszkasz w inteligentnym domu</a:t>
            </a:r>
            <a:r>
              <a:rPr b="0" i="0" lang="en-US" sz="20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—</a:t>
            </a: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jakich uprawnień do danych potrzebują Twoje inteligentne urządzenia, aby mogły prawidłowo działać? Jakich danych nie chciał(a)byś udostępniać, ponieważ uważasz je za zbyt wrażliwe?</a:t>
            </a:r>
            <a:endParaRPr sz="2000">
              <a:latin typeface="Avenir"/>
              <a:ea typeface="Avenir"/>
              <a:cs typeface="Avenir"/>
              <a:sym typeface="Avenir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−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Co jest dla Ciebie ważniejsze – ochrona prywatności czy możliwość korzystania </a:t>
            </a:r>
            <a:br>
              <a:rPr lang="en-US" sz="2000">
                <a:latin typeface="Avenir"/>
                <a:ea typeface="Avenir"/>
                <a:cs typeface="Avenir"/>
                <a:sym typeface="Avenir"/>
              </a:rPr>
            </a:b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ze wszystkich funkcji inteligentnego urządzenia? Rozważ korzyści i potencjalne zagrożenia związane z udostępnianiem danych.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"/>
          <p:cNvSpPr/>
          <p:nvPr/>
        </p:nvSpPr>
        <p:spPr>
          <a:xfrm>
            <a:off x="7078800" y="4960800"/>
            <a:ext cx="5113200" cy="189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https://dataprogames.ph-freiburg.de/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 txBox="1"/>
          <p:nvPr>
            <p:ph type="title"/>
          </p:nvPr>
        </p:nvSpPr>
        <p:spPr>
          <a:xfrm>
            <a:off x="657700" y="604675"/>
            <a:ext cx="81534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/>
              <a:t>Gra internetowa: Smart Home Challenge</a:t>
            </a:r>
            <a:endParaRPr sz="3200"/>
          </a:p>
        </p:txBody>
      </p:sp>
      <p:sp>
        <p:nvSpPr>
          <p:cNvPr id="257" name="Google Shape;257;p8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8" name="Google Shape;258;p8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9" name="Google Shape;259;p8"/>
          <p:cNvSpPr txBox="1"/>
          <p:nvPr>
            <p:ph idx="1" type="body"/>
          </p:nvPr>
        </p:nvSpPr>
        <p:spPr>
          <a:xfrm>
            <a:off x="625625" y="2003200"/>
            <a:ext cx="51132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Twój inteligentny dom został zhakowany </a:t>
            </a:r>
            <a:br>
              <a:rPr lang="en-US"/>
            </a:br>
            <a:r>
              <a:rPr lang="en-US"/>
              <a:t>i nie chce się otworzyć!</a:t>
            </a:r>
            <a:endParaRPr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Sterując swoim awatarem, odnajdź inteligentne urządzenia, rozwiąż zagadki </a:t>
            </a:r>
            <a:br>
              <a:rPr lang="en-US"/>
            </a:br>
            <a:r>
              <a:rPr lang="en-US"/>
              <a:t>i odpowiednio dostosuj ustawienia prywatności, aby ponownie odblokować inteligentny dom.</a:t>
            </a:r>
            <a:endParaRPr/>
          </a:p>
          <a:p>
            <a:pPr indent="0" lvl="0" marL="1143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/>
              <a:t>W</a:t>
            </a:r>
            <a:r>
              <a:rPr lang="en-US"/>
              <a:t> trakcie gry możesz zdobywać punkty </a:t>
            </a:r>
            <a:br>
              <a:rPr lang="en-US"/>
            </a:br>
            <a:r>
              <a:rPr lang="en-US"/>
              <a:t>za ochronę swojej prywatności lub za wygodę korzystania z inteligentnego domu.</a:t>
            </a:r>
            <a:endParaRPr/>
          </a:p>
        </p:txBody>
      </p:sp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750" y="2003200"/>
            <a:ext cx="6070000" cy="354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9"/>
          <p:cNvSpPr txBox="1"/>
          <p:nvPr>
            <p:ph type="title"/>
          </p:nvPr>
        </p:nvSpPr>
        <p:spPr>
          <a:xfrm>
            <a:off x="1371602" y="457200"/>
            <a:ext cx="8545500" cy="1088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Podsumowanie</a:t>
            </a:r>
            <a:endParaRPr sz="3200"/>
          </a:p>
        </p:txBody>
      </p:sp>
      <p:sp>
        <p:nvSpPr>
          <p:cNvPr id="268" name="Google Shape;268;p9"/>
          <p:cNvSpPr/>
          <p:nvPr/>
        </p:nvSpPr>
        <p:spPr>
          <a:xfrm flipH="1" rot="10800000">
            <a:off x="0" y="6400672"/>
            <a:ext cx="12192000" cy="456900"/>
          </a:xfrm>
          <a:prstGeom prst="rect">
            <a:avLst/>
          </a:prstGeom>
          <a:gradFill>
            <a:gsLst>
              <a:gs pos="0">
                <a:srgbClr val="029676">
                  <a:alpha val="26667"/>
                </a:srgbClr>
              </a:gs>
              <a:gs pos="14000">
                <a:srgbClr val="029676">
                  <a:alpha val="26667"/>
                </a:srgbClr>
              </a:gs>
              <a:gs pos="100000">
                <a:srgbClr val="4AB5C4">
                  <a:alpha val="83529"/>
                </a:srgbClr>
              </a:gs>
            </a:gsLst>
            <a:lin ang="59999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9"/>
          <p:cNvSpPr/>
          <p:nvPr/>
        </p:nvSpPr>
        <p:spPr>
          <a:xfrm flipH="1">
            <a:off x="4038598" y="6400799"/>
            <a:ext cx="8153400" cy="456900"/>
          </a:xfrm>
          <a:prstGeom prst="rect">
            <a:avLst/>
          </a:prstGeom>
          <a:gradFill>
            <a:gsLst>
              <a:gs pos="0">
                <a:srgbClr val="9AB5A6">
                  <a:alpha val="33725"/>
                </a:srgbClr>
              </a:gs>
              <a:gs pos="9000">
                <a:srgbClr val="9AB5A6">
                  <a:alpha val="33725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3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70" name="Google Shape;270;p9"/>
          <p:cNvSpPr txBox="1"/>
          <p:nvPr>
            <p:ph idx="1" type="body"/>
          </p:nvPr>
        </p:nvSpPr>
        <p:spPr>
          <a:xfrm>
            <a:off x="625625" y="2003200"/>
            <a:ext cx="5234400" cy="41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685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800"/>
              <a:t>(w kółku/podczas dyskusji na forum klasy)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Jakich zagrożeń związanych </a:t>
            </a:r>
            <a:br>
              <a:rPr lang="en-US"/>
            </a:br>
            <a:r>
              <a:rPr lang="en-US"/>
              <a:t>z korzystaniem z inteligentnych urządzeń wcześniej nie byłem/-am świadomy/-a?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Co najbardziej mnie zaskoczyło?</a:t>
            </a:r>
            <a:endParaRPr/>
          </a:p>
          <a:p>
            <a:pPr indent="-3429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Które uprawnienia do danych chciał(a)bym zmienić w swoich aplikacjach lub inteligentnych urządzeniach w domu?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1" name="Google Shape;271;p9"/>
          <p:cNvPicPr preferRelativeResize="0"/>
          <p:nvPr/>
        </p:nvPicPr>
        <p:blipFill rotWithShape="1">
          <a:blip r:embed="rId3">
            <a:alphaModFix/>
          </a:blip>
          <a:srcRect b="0" l="0" r="30502" t="0"/>
          <a:stretch/>
        </p:blipFill>
        <p:spPr>
          <a:xfrm>
            <a:off x="6319237" y="2003200"/>
            <a:ext cx="5411075" cy="4193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GradientRiseVTI">
  <a:themeElements>
    <a:clrScheme name="Grü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2024-03-28T17:19:57Z</dcterms:created>
  <dc:creator>Bernd Remmele (fr)</dc:creator>
</cp:coreProperties>
</file>