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y="6858000" cx="12192000"/>
  <p:notesSz cx="7102475" cy="1023302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1" roundtripDataSignature="AMtx7mjNqQSir8JfvV0DCbRLioCF6aBWq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37F9AE3-036E-400F-AB9E-5CC88CB8EE7A}">
  <a:tblStyle styleId="{537F9AE3-036E-400F-AB9E-5CC88CB8EE7A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21" Type="http://customschemas.google.com/relationships/presentationmetadata" Target="meta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77739" cy="513428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4023092" y="0"/>
            <a:ext cx="3077739" cy="513428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719598"/>
            <a:ext cx="3077739" cy="513427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en-US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datapro.education/wp-content/uploads/2025/06/A-AB-Daten-als-Kapital_Worksheet.pdf" TargetMode="Externa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/>
          <p:nvPr>
            <p:ph idx="1" type="body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Tematy poruszane w tej jednostce lekcyjnej opierają się na programie nauczania DataPro: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https://www.datapro.education/curriculum-datapro/ 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i dotyczą obszaru tematycznego „Dane jako dobro”, w szczególności następujących kompetencji:</a:t>
            </a:r>
            <a:endParaRPr/>
          </a:p>
          <a:p>
            <a:pPr indent="-3175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A.1 Przekształcanie danych w wartość</a:t>
            </a:r>
            <a:endParaRPr/>
          </a:p>
          <a:p>
            <a:pPr indent="-3175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A.2 Strategie minimalizacji danych</a:t>
            </a:r>
            <a:endParaRPr/>
          </a:p>
          <a:p>
            <a:pPr indent="-3175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A.3 Ocena intencji stojących za monetyzacją danych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lang="en-US"/>
            </a:br>
            <a:endParaRPr/>
          </a:p>
        </p:txBody>
      </p:sp>
      <p:sp>
        <p:nvSpPr>
          <p:cNvPr id="157" name="Google Shape;157;p1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1" name="Google Shape;171;p2:notes"/>
          <p:cNvSpPr txBox="1"/>
          <p:nvPr>
            <p:ph idx="1" type="body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2" name="Google Shape;172;p2:notes"/>
          <p:cNvSpPr txBox="1"/>
          <p:nvPr>
            <p:ph idx="12" type="sldNum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2" name="Google Shape;182;p6:notes"/>
          <p:cNvSpPr txBox="1"/>
          <p:nvPr>
            <p:ph idx="1" type="body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W zależności od poziomu umiejętności klasy oraz od tego, czy jednostka lekcyjna jest realizowana podczas jednej czy dwóch godzin lekcyjnych, etapy ćwiczeniowe można pominąć.</a:t>
            </a:r>
            <a:endParaRPr/>
          </a:p>
        </p:txBody>
      </p:sp>
      <p:sp>
        <p:nvSpPr>
          <p:cNvPr id="183" name="Google Shape;183;p6:notes"/>
          <p:cNvSpPr txBox="1"/>
          <p:nvPr>
            <p:ph idx="12" type="sldNum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/>
              <a:t>‹#›</a:t>
            </a:fld>
            <a:endParaRPr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5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3" name="Google Shape;193;p5:notes"/>
          <p:cNvSpPr txBox="1"/>
          <p:nvPr>
            <p:ph idx="1" type="body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n-US" sz="1600"/>
              <a:t>Problem Internetu Rzeczy (IoT)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lang="en-US" sz="1600"/>
              <a:t>Spójność w Internecie Rzeczy (IoT).</a:t>
            </a:r>
            <a:endParaRPr sz="1600"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600"/>
              <a:t>- Gromadzenie i przetwarzanie danych odbywa się nie tylko za pośrednictwem smartfonów, ale także różnych inteligentnych urządzeń.</a:t>
            </a:r>
            <a:endParaRPr sz="1600"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600"/>
              <a:t>- Jakie dane są zbierane i w jaki sposób?</a:t>
            </a:r>
            <a:endParaRPr sz="1600"/>
          </a:p>
        </p:txBody>
      </p:sp>
      <p:sp>
        <p:nvSpPr>
          <p:cNvPr id="194" name="Google Shape;194;p5:notes"/>
          <p:cNvSpPr txBox="1"/>
          <p:nvPr>
            <p:ph idx="12" type="sldNum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6e9d4d7418_0_4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4" name="Google Shape;204;g36e9d4d7418_0_4:notes"/>
          <p:cNvSpPr txBox="1"/>
          <p:nvPr>
            <p:ph idx="1" type="body"/>
          </p:nvPr>
        </p:nvSpPr>
        <p:spPr>
          <a:xfrm>
            <a:off x="710248" y="4924643"/>
            <a:ext cx="5682000" cy="40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Nauczyciel rozdaje uczniom karty indeksowe w dwóch kolorach z zestawu dydaktycznego.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Dla </a:t>
            </a:r>
            <a:r>
              <a:rPr lang="en-US"/>
              <a:t>A: Uczniowie zapisują na kartach jednego koloru nazwę platformy, którą chcą przeanalizować.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Dla B: Na kartach drugiego koloru zapisują uprawnienia i rodzaje danych związanych z tą platformą (np. Bluetooth, mikrofon, aparat, lista kontaktów itp.), </a:t>
            </a:r>
            <a:br>
              <a:rPr lang="en-US"/>
            </a:br>
            <a:r>
              <a:rPr lang="en-US"/>
              <a:t>a następnie układają je wokół wybranej platformy.</a:t>
            </a:r>
            <a:endParaRPr/>
          </a:p>
        </p:txBody>
      </p:sp>
      <p:sp>
        <p:nvSpPr>
          <p:cNvPr id="205" name="Google Shape;205;g36e9d4d7418_0_4:notes"/>
          <p:cNvSpPr txBox="1"/>
          <p:nvPr>
            <p:ph idx="12" type="sldNum"/>
          </p:nvPr>
        </p:nvSpPr>
        <p:spPr>
          <a:xfrm>
            <a:off x="4023092" y="9719598"/>
            <a:ext cx="3077700" cy="513300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4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6" name="Google Shape;216;p4:notes"/>
          <p:cNvSpPr txBox="1"/>
          <p:nvPr>
            <p:ph idx="1" type="body"/>
          </p:nvPr>
        </p:nvSpPr>
        <p:spPr>
          <a:xfrm>
            <a:off x="710248" y="4924643"/>
            <a:ext cx="5682000" cy="40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Studium przypadku do części A i B Zadania grupowego 1. Korzystając ze szkolnego tabletu lub własnych smartfonów uczniów, można sprawdzić połączenia danych i uprawnienia wykorzystywane przez aplikacje w ustawieniach urządzenia. Uczniowie mogą również przejrzeć ustawienia poszczególnych aplikacji.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Powinni także zwrócić uwagę na to, jakie dane i informacje udostępniają aplikacjom zgodnie z ich przeznaczeniem, np. zdjęcia, filmy, nazwy profili itp.</a:t>
            </a:r>
            <a:br>
              <a:rPr lang="en-US"/>
            </a:b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! Choć w wielu szkołach obowiązuje zakaz korzystania ze smartfonów, zachęcamy do przeprowadzenia tego ćwiczenia pod nadzorem nauczyciela. Może ono pomóc uczniom świadomie zastanowić się nad tym, jakie dane udostępniają na co dzień. !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7" name="Google Shape;217;p4:notes"/>
          <p:cNvSpPr txBox="1"/>
          <p:nvPr>
            <p:ph idx="12" type="sldNum"/>
          </p:nvPr>
        </p:nvSpPr>
        <p:spPr>
          <a:xfrm>
            <a:off x="4023092" y="9719598"/>
            <a:ext cx="3077700" cy="513300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9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6" name="Google Shape;226;p9:notes"/>
          <p:cNvSpPr txBox="1"/>
          <p:nvPr>
            <p:ph idx="1" type="body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-US"/>
              <a:t>C: </a:t>
            </a:r>
            <a:r>
              <a:rPr lang="en-US"/>
              <a:t>Uczniowie powinni teraz wykorzystać zebrane informacje o przepływie danych, aby określić, jaki produkt faktycznie stoi za daną usługą. Jak działa ten model biznesowy? </a:t>
            </a:r>
            <a:endParaRPr/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/>
              <a:t>Dane = pieniądze</a:t>
            </a:r>
            <a:r>
              <a:rPr lang="en-US"/>
              <a:t>—jakie dane przetwarza platforma i w jaki sposób zamienia je na zysk?</a:t>
            </a:r>
            <a:endParaRPr/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-US"/>
              <a:t>D</a:t>
            </a:r>
            <a:r>
              <a:rPr lang="en-US"/>
              <a:t>.Twórcze wykorzystanie narzędzi cyfrowych: Zamiast jedynie wyszukiwać informacje, uczniowie poznają, jak kreatywnie wykorzystywać narzędzia cyfrowe w procesie uczenia się. Mogą skorzystać </a:t>
            </a:r>
            <a:br>
              <a:rPr lang="en-US"/>
            </a:br>
            <a:r>
              <a:rPr lang="en-US"/>
              <a:t>z Agenta DataPro – zgodnego z zasadami ochrony danych chatbota przeznaczonego do pracy w klasie. Uczniowie wpisują zebrane wcześniej uprawnienia i rodzaje danych, a następnie pytają, w jaki sposób mogą one </a:t>
            </a:r>
            <a:r>
              <a:rPr lang="en-US"/>
              <a:t>„</a:t>
            </a:r>
            <a:r>
              <a:rPr lang="en-US"/>
              <a:t>zostać zamienione w pieniądze”. </a:t>
            </a:r>
            <a:r>
              <a:rPr lang="en-US"/>
              <a:t>Agent DataPro jest zgodny z zasadami ochrony danych – prowadzone z nim rozmowy nie są wykorzystywane do trenowania modeli AI. Odpowiada wyłącznie na pytania związane z ochroną danych, dzięki czemu doskonale nadaje się do wykorzystania podczas zajęć. Identyfikator rozmowy można skopiować, aby później wrócić do tej samej konwersacji. Język chatbota można zmienić na angielski w ustawieniach języka znajdujących się w prawym górnym rogu. </a:t>
            </a:r>
            <a:br>
              <a:rPr lang="en-US"/>
            </a:br>
            <a:r>
              <a:rPr lang="en-US"/>
              <a:t>Zobacz → </a:t>
            </a:r>
            <a:r>
              <a:rPr lang="en-US"/>
              <a:t>https://datapro.cyber-geiger.com/</a:t>
            </a:r>
            <a:endParaRPr/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/>
              <a:t>D: </a:t>
            </a:r>
            <a:r>
              <a:rPr lang="en-US"/>
              <a:t>W zależności od liczebności klasy dwie dwuosobowe grupy mogą porównać, jakie dane wykorzystują wybrane przez nie platformy, oraz wskazać podobieństwa i różnice.</a:t>
            </a:r>
            <a:endParaRPr/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/>
              <a:t>Na zakończenie nauczyciel może zwrócić uwagę, że „personalizacja” jest wspólną cechą wynikającą z gromadzenia danych (co stanowi płynne przejście do kolejnej części lekcji).</a:t>
            </a:r>
            <a:endParaRPr/>
          </a:p>
        </p:txBody>
      </p:sp>
      <p:sp>
        <p:nvSpPr>
          <p:cNvPr id="227" name="Google Shape;227;p9:notes"/>
          <p:cNvSpPr txBox="1"/>
          <p:nvPr>
            <p:ph idx="12" type="sldNum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/>
              <a:t>‹#›</a:t>
            </a:fld>
            <a:endParaRPr sz="13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d361dc95e1_0_2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6" name="Google Shape;236;g3d361dc95e1_0_2:notes"/>
          <p:cNvSpPr txBox="1"/>
          <p:nvPr>
            <p:ph idx="1" type="body"/>
          </p:nvPr>
        </p:nvSpPr>
        <p:spPr>
          <a:xfrm>
            <a:off x="710248" y="4924643"/>
            <a:ext cx="5682000" cy="40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0" lvl="1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lang="en-US"/>
              <a:t>E: </a:t>
            </a:r>
            <a:r>
              <a:rPr lang="en-US"/>
              <a:t>E: </a:t>
            </a:r>
            <a:r>
              <a:rPr lang="en-US"/>
              <a:t>Pod kierunkiem nauczyciela uczniowie wspólnie tworzą na tablicy schemat blokowy.</a:t>
            </a:r>
            <a:r>
              <a:rPr lang="en-US"/>
              <a:t> </a:t>
            </a:r>
            <a:r>
              <a:rPr lang="en-US"/>
              <a:t>Poszczególne grupy przedstawiają analizowane przez siebie platformy, zidentyfikowane uprawnienia do danych, dane udostępniane dobrowolnie oraz wnioski z przygotowanych quizów. Na kolejnym slajdzie znajdują się przykładowe schematy blokowe, które mogą posłużyć jako inspiracja.</a:t>
            </a:r>
            <a:r>
              <a:rPr lang="en-US"/>
              <a:t> </a:t>
            </a:r>
            <a:r>
              <a:rPr lang="en-US"/>
              <a:t>Dodatkowo nauczyciel może wykorzystać kartę pracy „Dane jako kapitał – modele biznesowe” jako materiał pomocniczy:</a:t>
            </a:r>
            <a:r>
              <a:rPr lang="en-US"/>
              <a:t> </a:t>
            </a:r>
            <a:r>
              <a:rPr b="1" lang="en-US" u="sng">
                <a:solidFill>
                  <a:schemeClr val="hlink"/>
                </a:solidFill>
                <a:hlinkClick r:id="rId2"/>
              </a:rPr>
              <a:t>https://www.datapro.education/wp-content/uploads/2025/06/A-AB-Daten-als-Kapital_Worksheet.pdf</a:t>
            </a:r>
            <a:r>
              <a:rPr b="1" lang="en-US"/>
              <a:t> </a:t>
            </a:r>
            <a:endParaRPr/>
          </a:p>
        </p:txBody>
      </p:sp>
      <p:sp>
        <p:nvSpPr>
          <p:cNvPr id="237" name="Google Shape;237;g3d361dc95e1_0_2:notes"/>
          <p:cNvSpPr txBox="1"/>
          <p:nvPr>
            <p:ph idx="12" type="sldNum"/>
          </p:nvPr>
        </p:nvSpPr>
        <p:spPr>
          <a:xfrm>
            <a:off x="4023092" y="9719598"/>
            <a:ext cx="3077700" cy="513300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/>
              <a:t>‹#›</a:t>
            </a:fld>
            <a:endParaRPr sz="13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d361dc95e1_0_566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8" name="Google Shape;248;g3d361dc95e1_0_566:notes"/>
          <p:cNvSpPr txBox="1"/>
          <p:nvPr>
            <p:ph idx="1" type="body"/>
          </p:nvPr>
        </p:nvSpPr>
        <p:spPr>
          <a:xfrm>
            <a:off x="710248" y="4924643"/>
            <a:ext cx="5682000" cy="40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-US"/>
              <a:t>E: </a:t>
            </a:r>
            <a:r>
              <a:rPr lang="en-US"/>
              <a:t>Przykład możliwego schematu blokowego. Dodatkowo wykorzystaj karty pracy oraz plakaty z modułu</a:t>
            </a:r>
            <a:r>
              <a:rPr b="1" lang="en-US"/>
              <a:t> „Making Money with Data”, </a:t>
            </a:r>
            <a:r>
              <a:rPr lang="en-US"/>
              <a:t>dostępne na stronie </a:t>
            </a:r>
            <a:r>
              <a:rPr b="1" lang="en-US" sz="1100"/>
              <a:t>h</a:t>
            </a:r>
            <a:r>
              <a:rPr b="1" lang="en-US" sz="1100"/>
              <a:t>ttps://www.datapro.education/training-material/</a:t>
            </a:r>
            <a:endParaRPr/>
          </a:p>
        </p:txBody>
      </p:sp>
      <p:sp>
        <p:nvSpPr>
          <p:cNvPr id="249" name="Google Shape;249;g3d361dc95e1_0_566:notes"/>
          <p:cNvSpPr txBox="1"/>
          <p:nvPr>
            <p:ph idx="12" type="sldNum"/>
          </p:nvPr>
        </p:nvSpPr>
        <p:spPr>
          <a:xfrm>
            <a:off x="4023092" y="9719598"/>
            <a:ext cx="3077700" cy="513300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/>
              <a:t>‹#›</a:t>
            </a:fld>
            <a:endParaRPr sz="13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0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0" name="Google Shape;260;p10:notes"/>
          <p:cNvSpPr txBox="1"/>
          <p:nvPr>
            <p:ph idx="1" type="body"/>
          </p:nvPr>
        </p:nvSpPr>
        <p:spPr>
          <a:xfrm>
            <a:off x="710248" y="4924643"/>
            <a:ext cx="5682000" cy="40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Po zakończeniu zadania uczniowie mogą wykonać jeszcze jedno ćwiczenie z odpowiedniej karty pracy (Ćwiczenie 2 lub 3). W zależności od liczebności klasy oraz dostępnego czasu można również przejść bezpośrednio do kolejnej części lekcji – „Inteligentne urządzenia”, która stanowi wprowadzenie do gry internetowej.</a:t>
            </a:r>
            <a:endParaRPr/>
          </a:p>
        </p:txBody>
      </p:sp>
      <p:sp>
        <p:nvSpPr>
          <p:cNvPr id="261" name="Google Shape;261;p10:notes"/>
          <p:cNvSpPr txBox="1"/>
          <p:nvPr>
            <p:ph idx="12" type="sldNum"/>
          </p:nvPr>
        </p:nvSpPr>
        <p:spPr>
          <a:xfrm>
            <a:off x="4023092" y="9719598"/>
            <a:ext cx="3077700" cy="513300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1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0" name="Google Shape;270;p11:notes"/>
          <p:cNvSpPr txBox="1"/>
          <p:nvPr>
            <p:ph idx="1" type="body"/>
          </p:nvPr>
        </p:nvSpPr>
        <p:spPr>
          <a:xfrm>
            <a:off x="710248" y="4924643"/>
            <a:ext cx="5682000" cy="40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sz="1300">
              <a:solidFill>
                <a:srgbClr val="000000"/>
              </a:solidFill>
            </a:endParaRPr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Wstęp do Internetu Rzeczy (IoT)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11:notes"/>
          <p:cNvSpPr txBox="1"/>
          <p:nvPr>
            <p:ph idx="12" type="sldNum"/>
          </p:nvPr>
        </p:nvSpPr>
        <p:spPr>
          <a:xfrm>
            <a:off x="4023092" y="9719598"/>
            <a:ext cx="3077700" cy="513300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499d21f5b2_0_51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2" name="Google Shape;282;g3499d21f5b2_0_51:notes"/>
          <p:cNvSpPr txBox="1"/>
          <p:nvPr>
            <p:ph idx="1" type="body"/>
          </p:nvPr>
        </p:nvSpPr>
        <p:spPr>
          <a:xfrm>
            <a:off x="710248" y="4924644"/>
            <a:ext cx="5681980" cy="4029421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Wprowadzenie do gry internetowej „Smart Home Challenge”: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https://dataprogames.ph-freiburg.de/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Uczniowie wykorzystują wiedzę i umiejętności zdobyte podczas pracy grupowej, aby zastosować je </a:t>
            </a:r>
            <a:br>
              <a:rPr lang="en-US"/>
            </a:br>
            <a:r>
              <a:rPr lang="en-US"/>
              <a:t>w nowym kontekście (inteligentne urządzenia)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Notatka dla nauczyciela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b="1" lang="en-US"/>
              <a:t>Przed </a:t>
            </a:r>
            <a:r>
              <a:rPr lang="en-US"/>
              <a:t>przeprowadzeniem zajęć zapoznaj się z Przewodnikiem do gry (w języku angielskim) oraz, w razie potrzeby, sprawdź zgodność techniczną gry ze szkolnymi laptopami lub tabletami </a:t>
            </a:r>
            <a:r>
              <a:rPr i="1" lang="en-US"/>
              <a:t>(np. ograniczenia nałożone przez administratora sieci lub przepustowość szkolnego Wi-Fi)</a:t>
            </a:r>
            <a:r>
              <a:rPr lang="en-US"/>
              <a:t>. </a:t>
            </a:r>
            <a:r>
              <a:rPr b="1" lang="en-US"/>
              <a:t>Dostępne na</a:t>
            </a:r>
            <a:r>
              <a:rPr lang="en-US"/>
              <a:t> </a:t>
            </a:r>
            <a:r>
              <a:rPr b="1" i="1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https://www.datapro.education/datapro-webgames/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lang="en-US"/>
            </a:br>
            <a:endParaRPr i="1"/>
          </a:p>
        </p:txBody>
      </p:sp>
      <p:sp>
        <p:nvSpPr>
          <p:cNvPr id="283" name="Google Shape;283;g3499d21f5b2_0_51:notes"/>
          <p:cNvSpPr txBox="1"/>
          <p:nvPr>
            <p:ph idx="12" type="sldNum"/>
          </p:nvPr>
        </p:nvSpPr>
        <p:spPr>
          <a:xfrm>
            <a:off x="4023092" y="9719598"/>
            <a:ext cx="3077739" cy="513330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ec5798edc6_0_0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3" name="Google Shape;293;g3ec5798edc6_0_0:notes"/>
          <p:cNvSpPr txBox="1"/>
          <p:nvPr>
            <p:ph idx="1" type="body"/>
          </p:nvPr>
        </p:nvSpPr>
        <p:spPr>
          <a:xfrm>
            <a:off x="710248" y="4924644"/>
            <a:ext cx="5682000" cy="40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Notatka dla nauczyciela: Przed przeprowadzeniem zajęć zapoznaj się z Przewodnikiem do gry (w języku angielskim) oraz, w razie potrzeby, sprawdź zgodność techniczną gry ze szkolnymi laptopami lub tabletami (</a:t>
            </a:r>
            <a:r>
              <a:rPr i="1" lang="en-US"/>
              <a:t>np. ograniczenia nałożone przez administratora sieci lub przepustowość szkolnego Wi-Fi</a:t>
            </a:r>
            <a:r>
              <a:rPr lang="en-US"/>
              <a:t>). Dostępne na https://www.datapro.education/datapro-webgames/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en-US"/>
            </a:b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en-US"/>
            </a:br>
            <a:endParaRPr i="1"/>
          </a:p>
        </p:txBody>
      </p:sp>
      <p:sp>
        <p:nvSpPr>
          <p:cNvPr id="294" name="Google Shape;294;g3ec5798edc6_0_0:notes"/>
          <p:cNvSpPr txBox="1"/>
          <p:nvPr>
            <p:ph idx="12" type="sldNum"/>
          </p:nvPr>
        </p:nvSpPr>
        <p:spPr>
          <a:xfrm>
            <a:off x="4023092" y="9719598"/>
            <a:ext cx="3077700" cy="513300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3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4" name="Google Shape;304;p13:notes"/>
          <p:cNvSpPr txBox="1"/>
          <p:nvPr>
            <p:ph idx="1" type="body"/>
          </p:nvPr>
        </p:nvSpPr>
        <p:spPr>
          <a:xfrm>
            <a:off x="710248" y="4924644"/>
            <a:ext cx="5681980" cy="4029421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5" name="Google Shape;305;p13:notes"/>
          <p:cNvSpPr txBox="1"/>
          <p:nvPr>
            <p:ph idx="12" type="sldNum"/>
          </p:nvPr>
        </p:nvSpPr>
        <p:spPr>
          <a:xfrm>
            <a:off x="4023092" y="9719598"/>
            <a:ext cx="3077739" cy="513330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Inhalt" type="obj">
  <p:cSld name="OBJEC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9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9"/>
          <p:cNvSpPr txBox="1"/>
          <p:nvPr>
            <p:ph idx="1" type="body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" name="Google Shape;19;p19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20" name="Google Shape;20;p19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9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bschnitts-&#10;überschrift" type="secHead">
  <p:cSld name="SECTION_HEADER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1"/>
          <p:cNvSpPr txBox="1"/>
          <p:nvPr>
            <p:ph type="title"/>
          </p:nvPr>
        </p:nvSpPr>
        <p:spPr>
          <a:xfrm>
            <a:off x="1371600" y="1709738"/>
            <a:ext cx="996696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nir"/>
              <a:buNone/>
              <a:defRPr sz="4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1"/>
          <p:cNvSpPr txBox="1"/>
          <p:nvPr>
            <p:ph idx="1" type="body"/>
          </p:nvPr>
        </p:nvSpPr>
        <p:spPr>
          <a:xfrm>
            <a:off x="1371600" y="4974336"/>
            <a:ext cx="9966961" cy="11155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cap="none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5" name="Google Shape;25;p21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26" name="Google Shape;26;p21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1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wei Inhalte" type="twoObj">
  <p:cSld name="TWO_OBJECT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2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2"/>
          <p:cNvSpPr txBox="1"/>
          <p:nvPr>
            <p:ph idx="1" type="body"/>
          </p:nvPr>
        </p:nvSpPr>
        <p:spPr>
          <a:xfrm>
            <a:off x="1371600" y="2112264"/>
            <a:ext cx="4846320" cy="3959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22"/>
          <p:cNvSpPr txBox="1"/>
          <p:nvPr>
            <p:ph idx="2" type="body"/>
          </p:nvPr>
        </p:nvSpPr>
        <p:spPr>
          <a:xfrm>
            <a:off x="6766560" y="2112265"/>
            <a:ext cx="4846320" cy="39593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22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33" name="Google Shape;33;p22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2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gleich">
  <p:cSld name="Vergleich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3"/>
          <p:cNvSpPr txBox="1"/>
          <p:nvPr>
            <p:ph idx="1" type="body"/>
          </p:nvPr>
        </p:nvSpPr>
        <p:spPr>
          <a:xfrm>
            <a:off x="1371600" y="2112264"/>
            <a:ext cx="4841076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7" name="Google Shape;37;p23"/>
          <p:cNvSpPr txBox="1"/>
          <p:nvPr>
            <p:ph idx="2" type="body"/>
          </p:nvPr>
        </p:nvSpPr>
        <p:spPr>
          <a:xfrm>
            <a:off x="1371600" y="3018472"/>
            <a:ext cx="4841076" cy="31048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23"/>
          <p:cNvSpPr txBox="1"/>
          <p:nvPr>
            <p:ph idx="3" type="body"/>
          </p:nvPr>
        </p:nvSpPr>
        <p:spPr>
          <a:xfrm>
            <a:off x="6766560" y="2112264"/>
            <a:ext cx="484632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23"/>
          <p:cNvSpPr txBox="1"/>
          <p:nvPr>
            <p:ph idx="4" type="body"/>
          </p:nvPr>
        </p:nvSpPr>
        <p:spPr>
          <a:xfrm>
            <a:off x="6766560" y="3018471"/>
            <a:ext cx="4841076" cy="31048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3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41" name="Google Shape;41;p23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3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3" name="Google Shape;43;p23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r Titel" type="titleOnly">
  <p:cSld name="TITLE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4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4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47" name="Google Shape;47;p24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4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r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5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51" name="Google Shape;51;p25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5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halt mit Überschrift" type="objTx">
  <p:cSld name="OBJECT_WITH_CAPTION_TEX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6"/>
          <p:cNvSpPr txBox="1"/>
          <p:nvPr>
            <p:ph type="title"/>
          </p:nvPr>
        </p:nvSpPr>
        <p:spPr>
          <a:xfrm>
            <a:off x="1371600" y="987425"/>
            <a:ext cx="3932237" cy="189451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venir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6"/>
          <p:cNvSpPr txBox="1"/>
          <p:nvPr>
            <p:ph idx="1" type="body"/>
          </p:nvPr>
        </p:nvSpPr>
        <p:spPr>
          <a:xfrm>
            <a:off x="5650992" y="987425"/>
            <a:ext cx="5687568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55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indent="-355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6" name="Google Shape;56;p26"/>
          <p:cNvSpPr txBox="1"/>
          <p:nvPr>
            <p:ph idx="2" type="body"/>
          </p:nvPr>
        </p:nvSpPr>
        <p:spPr>
          <a:xfrm>
            <a:off x="1371600" y="3058510"/>
            <a:ext cx="3932237" cy="28025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7" name="Google Shape;57;p26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58" name="Google Shape;58;p26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6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ld mit Überschrift" type="picTx">
  <p:cSld name="PICTURE_WITH_CAPTION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7"/>
          <p:cNvSpPr txBox="1"/>
          <p:nvPr>
            <p:ph type="title"/>
          </p:nvPr>
        </p:nvSpPr>
        <p:spPr>
          <a:xfrm>
            <a:off x="1371600" y="987552"/>
            <a:ext cx="3932237" cy="189280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venir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27"/>
          <p:cNvSpPr/>
          <p:nvPr>
            <p:ph idx="2" type="pic"/>
          </p:nvPr>
        </p:nvSpPr>
        <p:spPr>
          <a:xfrm>
            <a:off x="5505319" y="987425"/>
            <a:ext cx="5833242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Google Shape;63;p27"/>
          <p:cNvSpPr txBox="1"/>
          <p:nvPr>
            <p:ph idx="1" type="body"/>
          </p:nvPr>
        </p:nvSpPr>
        <p:spPr>
          <a:xfrm>
            <a:off x="1371600" y="3033286"/>
            <a:ext cx="3932237" cy="28357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4" name="Google Shape;64;p27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65" name="Google Shape;65;p27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7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vertikaler Text" type="vertTx">
  <p:cSld name="VERTICAL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8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8"/>
          <p:cNvSpPr txBox="1"/>
          <p:nvPr>
            <p:ph idx="1" type="body"/>
          </p:nvPr>
        </p:nvSpPr>
        <p:spPr>
          <a:xfrm rot="5400000">
            <a:off x="4512564" y="-1028700"/>
            <a:ext cx="3959352" cy="1024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0" name="Google Shape;70;p28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71" name="Google Shape;71;p28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8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kaler Titel und Text" type="vertTitleAndTx">
  <p:cSld name="VERTICAL_TITLE_AND_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9"/>
          <p:cNvSpPr txBox="1"/>
          <p:nvPr>
            <p:ph type="title"/>
          </p:nvPr>
        </p:nvSpPr>
        <p:spPr>
          <a:xfrm rot="5400000">
            <a:off x="7614700" y="1949100"/>
            <a:ext cx="4849301" cy="2628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9"/>
          <p:cNvSpPr txBox="1"/>
          <p:nvPr>
            <p:ph idx="1" type="body"/>
          </p:nvPr>
        </p:nvSpPr>
        <p:spPr>
          <a:xfrm rot="5400000">
            <a:off x="2286218" y="-598082"/>
            <a:ext cx="4849300" cy="77232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29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77" name="Google Shape;77;p29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9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Inhalt" type="obj">
  <p:cSld name="OBJEC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5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5"/>
          <p:cNvSpPr txBox="1"/>
          <p:nvPr>
            <p:ph idx="1" type="body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5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0" name="Google Shape;90;p15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5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folie" type="title">
  <p:cSld name="TITLE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0"/>
          <p:cNvSpPr txBox="1"/>
          <p:nvPr>
            <p:ph type="ctrTitle"/>
          </p:nvPr>
        </p:nvSpPr>
        <p:spPr>
          <a:xfrm>
            <a:off x="1524000" y="1033272"/>
            <a:ext cx="9144000" cy="247802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venir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30"/>
          <p:cNvSpPr txBox="1"/>
          <p:nvPr>
            <p:ph idx="1" type="subTitle"/>
          </p:nvPr>
        </p:nvSpPr>
        <p:spPr>
          <a:xfrm>
            <a:off x="1524000" y="3822192"/>
            <a:ext cx="9144000" cy="1435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cap="none">
                <a:solidFill>
                  <a:schemeClr val="dk1"/>
                </a:solidFill>
              </a:defRPr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5" name="Google Shape;95;p30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6" name="Google Shape;96;p30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30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bschnitts-&#10;überschrift" type="secHead">
  <p:cSld name="SECTION_HEADER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1"/>
          <p:cNvSpPr txBox="1"/>
          <p:nvPr>
            <p:ph type="title"/>
          </p:nvPr>
        </p:nvSpPr>
        <p:spPr>
          <a:xfrm>
            <a:off x="1371600" y="1709738"/>
            <a:ext cx="996696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nir"/>
              <a:buNone/>
              <a:defRPr sz="4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31"/>
          <p:cNvSpPr txBox="1"/>
          <p:nvPr>
            <p:ph idx="1" type="body"/>
          </p:nvPr>
        </p:nvSpPr>
        <p:spPr>
          <a:xfrm>
            <a:off x="1371600" y="4974336"/>
            <a:ext cx="9966961" cy="11155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cap="none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1" name="Google Shape;101;p31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2" name="Google Shape;102;p31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31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wei Inhalte" type="twoObj">
  <p:cSld name="TWO_OBJECTS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2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32"/>
          <p:cNvSpPr txBox="1"/>
          <p:nvPr>
            <p:ph idx="1" type="body"/>
          </p:nvPr>
        </p:nvSpPr>
        <p:spPr>
          <a:xfrm>
            <a:off x="1371600" y="2112264"/>
            <a:ext cx="4846320" cy="3959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7" name="Google Shape;107;p32"/>
          <p:cNvSpPr txBox="1"/>
          <p:nvPr>
            <p:ph idx="2" type="body"/>
          </p:nvPr>
        </p:nvSpPr>
        <p:spPr>
          <a:xfrm>
            <a:off x="6766560" y="2112265"/>
            <a:ext cx="4846320" cy="39593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8" name="Google Shape;108;p32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9" name="Google Shape;109;p32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32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gleich">
  <p:cSld name="Vergleich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3"/>
          <p:cNvSpPr txBox="1"/>
          <p:nvPr>
            <p:ph idx="1" type="body"/>
          </p:nvPr>
        </p:nvSpPr>
        <p:spPr>
          <a:xfrm>
            <a:off x="1371600" y="2112264"/>
            <a:ext cx="4841076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3" name="Google Shape;113;p33"/>
          <p:cNvSpPr txBox="1"/>
          <p:nvPr>
            <p:ph idx="2" type="body"/>
          </p:nvPr>
        </p:nvSpPr>
        <p:spPr>
          <a:xfrm>
            <a:off x="1371600" y="3018472"/>
            <a:ext cx="4841076" cy="31048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4" name="Google Shape;114;p33"/>
          <p:cNvSpPr txBox="1"/>
          <p:nvPr>
            <p:ph idx="3" type="body"/>
          </p:nvPr>
        </p:nvSpPr>
        <p:spPr>
          <a:xfrm>
            <a:off x="6766560" y="2112264"/>
            <a:ext cx="484632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5" name="Google Shape;115;p33"/>
          <p:cNvSpPr txBox="1"/>
          <p:nvPr>
            <p:ph idx="4" type="body"/>
          </p:nvPr>
        </p:nvSpPr>
        <p:spPr>
          <a:xfrm>
            <a:off x="6766560" y="3018471"/>
            <a:ext cx="4841076" cy="31048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33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7" name="Google Shape;117;p33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33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9" name="Google Shape;119;p33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r Titel" type="titleOnly">
  <p:cSld name="TITLE_ONLY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4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34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3" name="Google Shape;123;p34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34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r" type="blank">
  <p:cSld name="BLANK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5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7" name="Google Shape;127;p35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35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halt mit Überschrift" type="objTx">
  <p:cSld name="OBJECT_WITH_CAPTION_TEX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6"/>
          <p:cNvSpPr txBox="1"/>
          <p:nvPr>
            <p:ph type="title"/>
          </p:nvPr>
        </p:nvSpPr>
        <p:spPr>
          <a:xfrm>
            <a:off x="1371600" y="987425"/>
            <a:ext cx="3932237" cy="189451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venir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6"/>
          <p:cNvSpPr txBox="1"/>
          <p:nvPr>
            <p:ph idx="1" type="body"/>
          </p:nvPr>
        </p:nvSpPr>
        <p:spPr>
          <a:xfrm>
            <a:off x="5650992" y="987425"/>
            <a:ext cx="5687568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55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indent="-355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2" name="Google Shape;132;p36"/>
          <p:cNvSpPr txBox="1"/>
          <p:nvPr>
            <p:ph idx="2" type="body"/>
          </p:nvPr>
        </p:nvSpPr>
        <p:spPr>
          <a:xfrm>
            <a:off x="1371600" y="3058510"/>
            <a:ext cx="3932237" cy="28025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3" name="Google Shape;133;p36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4" name="Google Shape;134;p36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6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ld mit Überschrift" type="picTx">
  <p:cSld name="PICTURE_WITH_CAPTION_TEXT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7"/>
          <p:cNvSpPr txBox="1"/>
          <p:nvPr>
            <p:ph type="title"/>
          </p:nvPr>
        </p:nvSpPr>
        <p:spPr>
          <a:xfrm>
            <a:off x="1371600" y="987552"/>
            <a:ext cx="3932237" cy="189280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venir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7"/>
          <p:cNvSpPr/>
          <p:nvPr>
            <p:ph idx="2" type="pic"/>
          </p:nvPr>
        </p:nvSpPr>
        <p:spPr>
          <a:xfrm>
            <a:off x="5505319" y="987425"/>
            <a:ext cx="5833242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p37"/>
          <p:cNvSpPr txBox="1"/>
          <p:nvPr>
            <p:ph idx="1" type="body"/>
          </p:nvPr>
        </p:nvSpPr>
        <p:spPr>
          <a:xfrm>
            <a:off x="1371600" y="3033286"/>
            <a:ext cx="3932237" cy="28357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0" name="Google Shape;140;p37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1" name="Google Shape;141;p37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7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vertikaler Text" type="vertTx">
  <p:cSld name="VERTICAL_TEXT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8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8"/>
          <p:cNvSpPr txBox="1"/>
          <p:nvPr>
            <p:ph idx="1" type="body"/>
          </p:nvPr>
        </p:nvSpPr>
        <p:spPr>
          <a:xfrm rot="5400000">
            <a:off x="4512564" y="-1028700"/>
            <a:ext cx="3959352" cy="1024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6" name="Google Shape;146;p38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7" name="Google Shape;147;p38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38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kaler Titel und Text" type="vertTitleAndTx">
  <p:cSld name="VERTICAL_TITLE_AND_VERTICAL_TEX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9"/>
          <p:cNvSpPr txBox="1"/>
          <p:nvPr>
            <p:ph type="title"/>
          </p:nvPr>
        </p:nvSpPr>
        <p:spPr>
          <a:xfrm rot="5400000">
            <a:off x="7614700" y="1949100"/>
            <a:ext cx="4849301" cy="2628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9"/>
          <p:cNvSpPr txBox="1"/>
          <p:nvPr>
            <p:ph idx="1" type="body"/>
          </p:nvPr>
        </p:nvSpPr>
        <p:spPr>
          <a:xfrm rot="5400000">
            <a:off x="2286218" y="-598082"/>
            <a:ext cx="4849300" cy="77232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p39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3" name="Google Shape;153;p39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39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/>
          <p:nvPr/>
        </p:nvSpPr>
        <p:spPr>
          <a:xfrm flipH="1" rot="10800000">
            <a:off x="0" y="6401226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1" name="Google Shape;11;p18"/>
          <p:cNvSpPr/>
          <p:nvPr/>
        </p:nvSpPr>
        <p:spPr>
          <a:xfrm flipH="1">
            <a:off x="4038602" y="6401228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3725"/>
                </a:srgbClr>
              </a:gs>
              <a:gs pos="9000">
                <a:srgbClr val="BADB7C">
                  <a:alpha val="5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2" name="Google Shape;12;p18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venir"/>
              <a:buNone/>
              <a:defRPr b="1" i="0" sz="3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8"/>
          <p:cNvSpPr txBox="1"/>
          <p:nvPr>
            <p:ph idx="1" type="body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5560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355600" lvl="1" marL="914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-342900" lvl="2" marL="1371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-330200" lvl="3" marL="1828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-330200" lvl="4" marL="22860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14" name="Google Shape;14;p18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descr="Ein Bild, das Screenshot, Schrift, Grafiken, Grafikdesign enthält.&#10;&#10;Automatisch generierte Beschreibung" id="15" name="Google Shape;15;p18"/>
          <p:cNvSpPr/>
          <p:nvPr/>
        </p:nvSpPr>
        <p:spPr>
          <a:xfrm>
            <a:off x="8167455" y="29028"/>
            <a:ext cx="3991993" cy="75167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/>
          <p:cNvSpPr/>
          <p:nvPr/>
        </p:nvSpPr>
        <p:spPr>
          <a:xfrm flipH="1" rot="10800000">
            <a:off x="0" y="6401226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7059"/>
                </a:srgbClr>
              </a:gs>
              <a:gs pos="14000">
                <a:srgbClr val="029676">
                  <a:alpha val="27059"/>
                </a:srgbClr>
              </a:gs>
              <a:gs pos="100000">
                <a:srgbClr val="4AB5C4">
                  <a:alpha val="83922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14"/>
          <p:cNvSpPr/>
          <p:nvPr/>
        </p:nvSpPr>
        <p:spPr>
          <a:xfrm flipH="1">
            <a:off x="4038602" y="6401228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4118"/>
                </a:srgbClr>
              </a:gs>
              <a:gs pos="9000">
                <a:srgbClr val="BADB7C">
                  <a:alpha val="54118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14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venir"/>
              <a:buNone/>
              <a:defRPr b="1" i="0" sz="3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Google Shape;83;p14"/>
          <p:cNvSpPr txBox="1"/>
          <p:nvPr>
            <p:ph idx="1" type="body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5560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355600" lvl="1" marL="914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-342900" lvl="2" marL="1371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-330200" lvl="3" marL="1828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-330200" lvl="4" marL="22860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84" name="Google Shape;84;p14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descr="Ein Bild, das Screenshot, Schrift, Grafiken, Grafikdesign enthält.&#10;&#10;Automatisch generierte Beschreibung" id="85" name="Google Shape;85;p14"/>
          <p:cNvSpPr/>
          <p:nvPr/>
        </p:nvSpPr>
        <p:spPr>
          <a:xfrm>
            <a:off x="8167455" y="29028"/>
            <a:ext cx="3991993" cy="75167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dataprogames.ph-freiburg.de/smarthome-challenge/" TargetMode="External"/><Relationship Id="rId4" Type="http://schemas.openxmlformats.org/officeDocument/2006/relationships/hyperlink" Target="https://www.datapro.education/curriculum/" TargetMode="External"/><Relationship Id="rId5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://drive.google.com/file/d/1nBGhREP1PiEVhsCo_TMiDYD8w73HHztj/view" TargetMode="External"/><Relationship Id="rId4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0" name="Google Shape;160;p1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3725"/>
                </a:srgbClr>
              </a:gs>
              <a:gs pos="9000">
                <a:srgbClr val="BADB7C">
                  <a:alpha val="5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1" name="Google Shape;161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2" name="Google Shape;162;p1"/>
          <p:cNvSpPr/>
          <p:nvPr/>
        </p:nvSpPr>
        <p:spPr>
          <a:xfrm flipH="1" rot="5400000">
            <a:off x="-1409318" y="1410082"/>
            <a:ext cx="6858000" cy="4037835"/>
          </a:xfrm>
          <a:prstGeom prst="rect">
            <a:avLst/>
          </a:prstGeom>
          <a:gradFill>
            <a:gsLst>
              <a:gs pos="0">
                <a:schemeClr val="accent6"/>
              </a:gs>
              <a:gs pos="8000">
                <a:schemeClr val="accent6"/>
              </a:gs>
              <a:gs pos="100000">
                <a:srgbClr val="4AB5C4">
                  <a:alpha val="87451"/>
                </a:srgbClr>
              </a:gs>
            </a:gsLst>
            <a:lin ang="3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3" name="Google Shape;163;p1"/>
          <p:cNvSpPr/>
          <p:nvPr/>
        </p:nvSpPr>
        <p:spPr>
          <a:xfrm flipH="1" rot="5400000">
            <a:off x="-1153806" y="1153804"/>
            <a:ext cx="6346209" cy="4038601"/>
          </a:xfrm>
          <a:prstGeom prst="rect">
            <a:avLst/>
          </a:prstGeom>
          <a:gradFill>
            <a:gsLst>
              <a:gs pos="0">
                <a:srgbClr val="91D2DB">
                  <a:alpha val="0"/>
                </a:srgbClr>
              </a:gs>
              <a:gs pos="99000">
                <a:srgbClr val="8AB833">
                  <a:alpha val="90588"/>
                </a:srgbClr>
              </a:gs>
              <a:gs pos="100000">
                <a:srgbClr val="8AB833">
                  <a:alpha val="90588"/>
                </a:srgbClr>
              </a:gs>
            </a:gsLst>
            <a:lin ang="1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4" name="Google Shape;164;p1"/>
          <p:cNvSpPr/>
          <p:nvPr/>
        </p:nvSpPr>
        <p:spPr>
          <a:xfrm flipH="1" rot="5400000">
            <a:off x="759600" y="3579001"/>
            <a:ext cx="2502300" cy="4055700"/>
          </a:xfrm>
          <a:prstGeom prst="rect">
            <a:avLst/>
          </a:prstGeom>
          <a:gradFill>
            <a:gsLst>
              <a:gs pos="0">
                <a:srgbClr val="4AB5C4">
                  <a:alpha val="26667"/>
                </a:srgbClr>
              </a:gs>
              <a:gs pos="2000">
                <a:srgbClr val="4AB5C4">
                  <a:alpha val="26667"/>
                </a:srgbClr>
              </a:gs>
              <a:gs pos="100000">
                <a:srgbClr val="029676">
                  <a:alpha val="0"/>
                </a:srgbClr>
              </a:gs>
            </a:gsLst>
            <a:lin ang="7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5" name="Google Shape;165;p1"/>
          <p:cNvSpPr/>
          <p:nvPr/>
        </p:nvSpPr>
        <p:spPr>
          <a:xfrm rot="6097846">
            <a:off x="-747355" y="1201312"/>
            <a:ext cx="4808302" cy="4088666"/>
          </a:xfrm>
          <a:custGeom>
            <a:rect b="b" l="l" r="r" t="t"/>
            <a:pathLst>
              <a:path extrusionOk="0" h="4088666" w="4808302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0">
                <a:srgbClr val="B7FFEE">
                  <a:alpha val="784"/>
                </a:srgbClr>
              </a:gs>
              <a:gs pos="13000">
                <a:srgbClr val="B7FFEE">
                  <a:alpha val="784"/>
                </a:srgbClr>
              </a:gs>
              <a:gs pos="100000">
                <a:srgbClr val="0989B1">
                  <a:alpha val="27451"/>
                </a:srgbClr>
              </a:gs>
            </a:gsLst>
            <a:lin ang="16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6" name="Google Shape;166;p1"/>
          <p:cNvSpPr txBox="1"/>
          <p:nvPr>
            <p:ph type="title"/>
          </p:nvPr>
        </p:nvSpPr>
        <p:spPr>
          <a:xfrm>
            <a:off x="235125" y="845425"/>
            <a:ext cx="3908700" cy="578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097"/>
              <a:buNone/>
            </a:pPr>
            <a:r>
              <a:rPr b="0" i="1" lang="en-US" sz="3100">
                <a:latin typeface="Arial"/>
                <a:ea typeface="Arial"/>
                <a:cs typeface="Arial"/>
                <a:sym typeface="Arial"/>
              </a:rPr>
              <a:t>W jaki sposób dane </a:t>
            </a:r>
            <a:endParaRPr b="0" i="1" sz="3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097"/>
              <a:buNone/>
            </a:pPr>
            <a:r>
              <a:rPr b="0" i="1" lang="en-US" sz="3100">
                <a:latin typeface="Arial"/>
                <a:ea typeface="Arial"/>
                <a:cs typeface="Arial"/>
                <a:sym typeface="Arial"/>
              </a:rPr>
              <a:t>są łączone </a:t>
            </a:r>
            <a:br>
              <a:rPr b="0" i="1" lang="en-US" sz="3100">
                <a:latin typeface="Arial"/>
                <a:ea typeface="Arial"/>
                <a:cs typeface="Arial"/>
                <a:sym typeface="Arial"/>
              </a:rPr>
            </a:br>
            <a:r>
              <a:rPr b="0" i="1" lang="en-US" sz="3100">
                <a:latin typeface="Arial"/>
                <a:ea typeface="Arial"/>
                <a:cs typeface="Arial"/>
                <a:sym typeface="Arial"/>
              </a:rPr>
              <a:t>i zamieniane </a:t>
            </a:r>
            <a:br>
              <a:rPr b="0" i="1" lang="en-US" sz="3100">
                <a:latin typeface="Arial"/>
                <a:ea typeface="Arial"/>
                <a:cs typeface="Arial"/>
                <a:sym typeface="Arial"/>
              </a:rPr>
            </a:br>
            <a:r>
              <a:rPr b="0" i="1" lang="en-US" sz="3100">
                <a:latin typeface="Arial"/>
                <a:ea typeface="Arial"/>
                <a:cs typeface="Arial"/>
                <a:sym typeface="Arial"/>
              </a:rPr>
              <a:t>w pieniądze?</a:t>
            </a:r>
            <a:br>
              <a:rPr b="0" i="1" lang="en-US" sz="3100">
                <a:latin typeface="Arial"/>
                <a:ea typeface="Arial"/>
                <a:cs typeface="Arial"/>
                <a:sym typeface="Arial"/>
              </a:rPr>
            </a:br>
            <a:br>
              <a:rPr b="0" lang="en-US" sz="3100">
                <a:latin typeface="Arial"/>
                <a:ea typeface="Arial"/>
                <a:cs typeface="Arial"/>
                <a:sym typeface="Arial"/>
              </a:rPr>
            </a:br>
            <a:r>
              <a:rPr b="0" lang="en-US" sz="3100">
                <a:latin typeface="Arial"/>
                <a:ea typeface="Arial"/>
                <a:cs typeface="Arial"/>
                <a:sym typeface="Arial"/>
              </a:rPr>
              <a:t>A: Zrozumienie cyfrowych modeli biznesowych </a:t>
            </a:r>
            <a:br>
              <a:rPr b="0" lang="en-US" sz="3100">
                <a:latin typeface="Arial"/>
                <a:ea typeface="Arial"/>
                <a:cs typeface="Arial"/>
                <a:sym typeface="Arial"/>
              </a:rPr>
            </a:br>
            <a:r>
              <a:rPr b="0" lang="en-US" sz="3100">
                <a:latin typeface="Arial"/>
                <a:ea typeface="Arial"/>
                <a:cs typeface="Arial"/>
                <a:sym typeface="Arial"/>
              </a:rPr>
              <a:t>z wykorzystaniem gry „Smart Home Challenge”</a:t>
            </a:r>
            <a:br>
              <a:rPr b="0" lang="en-US" sz="3100">
                <a:latin typeface="Arial"/>
                <a:ea typeface="Arial"/>
                <a:cs typeface="Arial"/>
                <a:sym typeface="Arial"/>
              </a:rPr>
            </a:b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15250"/>
              <a:buFont typeface="Arial"/>
              <a:buNone/>
            </a:pPr>
            <a:r>
              <a:t/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15250"/>
              <a:buFont typeface="Arial"/>
              <a:buNone/>
            </a:pPr>
            <a:r>
              <a:t/>
            </a:r>
            <a:endParaRPr sz="1600"/>
          </a:p>
          <a:p>
            <a:pPr indent="0" lvl="0" marL="0" rtl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200000"/>
              <a:buNone/>
            </a:pPr>
            <a:r>
              <a:t/>
            </a:r>
            <a:endParaRPr sz="900"/>
          </a:p>
        </p:txBody>
      </p:sp>
      <p:pic>
        <p:nvPicPr>
          <p:cNvPr descr="Ein Bild, das Grafiken, Schrift, Grafikdesign, Text enthält.&#10;&#10;Automatisch generierte Beschreibung" id="167" name="Google Shape;167;p1"/>
          <p:cNvPicPr preferRelativeResize="0"/>
          <p:nvPr/>
        </p:nvPicPr>
        <p:blipFill rotWithShape="1">
          <a:blip r:embed="rId3">
            <a:alphaModFix/>
          </a:blip>
          <a:srcRect b="1616" l="0" r="-2" t="1477"/>
          <a:stretch/>
        </p:blipFill>
        <p:spPr>
          <a:xfrm>
            <a:off x="9771321" y="873031"/>
            <a:ext cx="2566983" cy="2487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" title="żółte niebieckie dół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113650" y="5209175"/>
            <a:ext cx="1916225" cy="163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chemeClr val="lt1"/>
        </a:solid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"/>
          <p:cNvSpPr/>
          <p:nvPr/>
        </p:nvSpPr>
        <p:spPr>
          <a:xfrm>
            <a:off x="0" y="457201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75" name="Google Shape;175;p2"/>
          <p:cNvSpPr txBox="1"/>
          <p:nvPr>
            <p:ph type="title"/>
          </p:nvPr>
        </p:nvSpPr>
        <p:spPr>
          <a:xfrm>
            <a:off x="625630" y="807189"/>
            <a:ext cx="9291300" cy="706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None/>
            </a:pPr>
            <a:r>
              <a:rPr b="0" lang="en-US"/>
              <a:t>WSKAZÓWKI DOTYCZĄCE KORZYSTANIA </a:t>
            </a:r>
            <a:br>
              <a:rPr b="0" lang="en-US"/>
            </a:br>
            <a:r>
              <a:rPr b="0" lang="en-US"/>
              <a:t>ZE SLAJDÓW</a:t>
            </a:r>
            <a:endParaRPr/>
          </a:p>
        </p:txBody>
      </p:sp>
      <p:sp>
        <p:nvSpPr>
          <p:cNvPr id="176" name="Google Shape;176;p2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77" name="Google Shape;177;p2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78" name="Google Shape;178;p2"/>
          <p:cNvSpPr txBox="1"/>
          <p:nvPr>
            <p:ph idx="1" type="body"/>
          </p:nvPr>
        </p:nvSpPr>
        <p:spPr>
          <a:xfrm>
            <a:off x="625631" y="2003195"/>
            <a:ext cx="9733020" cy="41937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70000" lnSpcReduction="20000"/>
          </a:bodyPr>
          <a:lstStyle/>
          <a:p>
            <a:pPr indent="-200797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8108"/>
              <a:buChar char="•"/>
            </a:pPr>
            <a:r>
              <a:rPr lang="en-US" sz="1800"/>
              <a:t>Zakładamy, że dostosują Państwo udostępnione slajdy do własnych potrzeb dydaktycznych.</a:t>
            </a:r>
            <a:endParaRPr/>
          </a:p>
          <a:p>
            <a:pPr indent="-200797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08108"/>
              <a:buChar char="•"/>
            </a:pPr>
            <a:r>
              <a:rPr lang="en-US" sz="1800"/>
              <a:t>Prezentacja zawiera m.in.:</a:t>
            </a:r>
            <a:endParaRPr/>
          </a:p>
          <a:p>
            <a:pPr indent="-308610" lvl="1" marL="9144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sz="1800"/>
              <a:t>Wskazówki dotyczące wykorzystania </a:t>
            </a:r>
            <a:r>
              <a:rPr lang="en-US" sz="1800"/>
              <a:t>załączonego</a:t>
            </a:r>
            <a:r>
              <a:rPr lang="en-US" sz="1800"/>
              <a:t> arkusza ćwiczeń „DataPro Webgames Worksheet”,</a:t>
            </a:r>
            <a:endParaRPr/>
          </a:p>
          <a:p>
            <a:pPr indent="-308610" lvl="1" marL="9144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sz="1800"/>
              <a:t>Propozycje aktywności z wykorzystaniem chatbota AI DataPro. Został on skonfigurowany w taki sposób, aby prowadzone rozmowy nie były wykorzystywane do trenowania sztucznej inteligencji (ochrona danych!) oraz aby odpowiadał wyłącznie na pytania związane z tematyką programu:</a:t>
            </a:r>
            <a:br>
              <a:rPr lang="en-US" sz="1800"/>
            </a:br>
            <a:r>
              <a:rPr lang="en-US" sz="1800"/>
              <a:t>https://datapro.cyber-geiger.com/</a:t>
            </a:r>
            <a:endParaRPr sz="1800"/>
          </a:p>
          <a:p>
            <a:pPr indent="-308610" lvl="1" marL="9144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sz="1800"/>
              <a:t>Naszą </a:t>
            </a:r>
            <a:r>
              <a:rPr lang="en-US" sz="1800"/>
              <a:t>grę internetową „Smart Home Challenge”, która pomaga uczniom utrwalić zdobytą wiedzę po wprowadzeniu do tematu i omówieniu najważniejszych zagadnień:</a:t>
            </a:r>
            <a:r>
              <a:rPr lang="en-US" sz="1800"/>
              <a:t> </a:t>
            </a:r>
            <a:r>
              <a:rPr lang="en-US" sz="1800" u="sng">
                <a:solidFill>
                  <a:schemeClr val="hlink"/>
                </a:solidFill>
                <a:hlinkClick r:id="rId3"/>
              </a:rPr>
              <a:t>https://dataprogames.ph-freiburg.de/smarthome-challenge/</a:t>
            </a:r>
            <a:endParaRPr sz="1800"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16129"/>
              <a:buNone/>
            </a:pPr>
            <a:r>
              <a:rPr lang="en-US"/>
              <a:t>→ </a:t>
            </a:r>
            <a:r>
              <a:rPr lang="en-US"/>
              <a:t>→Zalecamy wcześniejsze przetestowanie gry internetowej, aby upewnić się, że działa poprawnie w szkolnej sieci Wi-Fi (przepustowość, ewentualne ograniczenia dostępu do niektórych stron internetowych), oraz zapoznanie się z dołączonym „Przewodnikiem do gry”</a:t>
            </a:r>
            <a:endParaRPr/>
          </a:p>
          <a:p>
            <a:pPr indent="-304228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sz="1700"/>
              <a:t>Cele kształcenia dla tej jednostki lekcyjnej opierają się na </a:t>
            </a:r>
            <a:r>
              <a:rPr lang="en-US" sz="1700" u="sng">
                <a:solidFill>
                  <a:schemeClr val="hlink"/>
                </a:solidFill>
                <a:highlight>
                  <a:schemeClr val="lt1"/>
                </a:highlight>
                <a:hlinkClick r:id="rId4"/>
              </a:rPr>
              <a:t>programie nauczania DataPro</a:t>
            </a:r>
            <a:r>
              <a:rPr lang="en-US" sz="1700"/>
              <a:t> </a:t>
            </a:r>
            <a:r>
              <a:rPr lang="en-US" sz="1700"/>
              <a:t>i zostały opracowane przede wszystkim z myślą </a:t>
            </a:r>
            <a:br>
              <a:rPr lang="en-US" sz="1700"/>
            </a:br>
            <a:r>
              <a:rPr lang="en-US" sz="1700"/>
              <a:t>o rozwijaniu kompetencji z bloku A: Dane jako dobro.</a:t>
            </a:r>
            <a:r>
              <a:rPr lang="en-US" sz="1700"/>
              <a:t> </a:t>
            </a:r>
            <a:endParaRPr/>
          </a:p>
          <a:p>
            <a:pPr indent="-304499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sz="1650"/>
              <a:t>Szczegółowy przegląd treści, wraz z określonymi celami kształcenia, znajduje się w dołączonym scenariuszu lekcji (syllabus): </a:t>
            </a:r>
            <a:r>
              <a:rPr b="1" lang="en-US" sz="1650"/>
              <a:t>A – Zrozumienie cyfrowych modeli biznesowych – Smart Home Challenge</a:t>
            </a:r>
            <a:r>
              <a:rPr lang="en-US" sz="1650"/>
              <a:t>.</a:t>
            </a:r>
            <a:endParaRPr sz="1650"/>
          </a:p>
        </p:txBody>
      </p:sp>
      <p:pic>
        <p:nvPicPr>
          <p:cNvPr descr="Ein Bild, das Grafiken, Schrift, Grafikdesign, Text enthält.&#10;&#10;Automatisch generierte Beschreibung" id="179" name="Google Shape;179;p2"/>
          <p:cNvPicPr preferRelativeResize="0"/>
          <p:nvPr/>
        </p:nvPicPr>
        <p:blipFill rotWithShape="1">
          <a:blip r:embed="rId5">
            <a:alphaModFix/>
          </a:blip>
          <a:srcRect b="1616" l="0" r="-2" t="1477"/>
          <a:stretch/>
        </p:blipFill>
        <p:spPr>
          <a:xfrm>
            <a:off x="9625017" y="50996"/>
            <a:ext cx="2566983" cy="24875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chemeClr val="lt1"/>
        </a:solid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6" name="Google Shape;186;p6"/>
          <p:cNvSpPr txBox="1"/>
          <p:nvPr>
            <p:ph type="title"/>
          </p:nvPr>
        </p:nvSpPr>
        <p:spPr>
          <a:xfrm>
            <a:off x="625625" y="457200"/>
            <a:ext cx="9765300" cy="706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0" lang="en-US"/>
              <a:t>PRZEGLĄD STRUKTURY ZAJĘĆ</a:t>
            </a:r>
            <a:endParaRPr/>
          </a:p>
        </p:txBody>
      </p:sp>
      <p:sp>
        <p:nvSpPr>
          <p:cNvPr id="187" name="Google Shape;187;p6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7059"/>
                </a:srgbClr>
              </a:gs>
              <a:gs pos="14000">
                <a:srgbClr val="029676">
                  <a:alpha val="27059"/>
                </a:srgbClr>
              </a:gs>
              <a:gs pos="100000">
                <a:srgbClr val="4AB5C4">
                  <a:alpha val="83922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8" name="Google Shape;188;p6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9AB5A6">
                  <a:alpha val="34118"/>
                </a:srgbClr>
              </a:gs>
              <a:gs pos="9000">
                <a:srgbClr val="9AB5A6">
                  <a:alpha val="34118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9" name="Google Shape;189;p6"/>
          <p:cNvSpPr txBox="1"/>
          <p:nvPr>
            <p:ph idx="1" type="body"/>
          </p:nvPr>
        </p:nvSpPr>
        <p:spPr>
          <a:xfrm>
            <a:off x="625629" y="1754372"/>
            <a:ext cx="10942593" cy="44426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77500" lnSpcReduction="10000"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rPr lang="en-US"/>
              <a:t>Proponujemy następujący przebieg lekcji—który oczywiście można dostosować do własnych potrzeb—oparty na kolejności slajdów:</a:t>
            </a:r>
            <a:endParaRPr>
              <a:solidFill>
                <a:srgbClr val="111111"/>
              </a:solidFill>
            </a:endParaRPr>
          </a:p>
          <a:p>
            <a:pPr indent="-332815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5882"/>
              <a:buChar char="•"/>
            </a:pPr>
            <a:r>
              <a:rPr b="1" lang="en-US"/>
              <a:t>Wprowadzenie: burza mózgów dotycząca ilustracji przedstawiającej Internet Rzeczy (IoT)</a:t>
            </a:r>
            <a:endParaRPr/>
          </a:p>
          <a:p>
            <a:pPr indent="-332815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5882"/>
              <a:buChar char="•"/>
            </a:pPr>
            <a:r>
              <a:rPr b="1" lang="en-US"/>
              <a:t>Praca w grupach</a:t>
            </a:r>
            <a:r>
              <a:rPr b="1" lang="en-US"/>
              <a:t> 1</a:t>
            </a:r>
            <a:r>
              <a:rPr lang="en-US"/>
              <a:t>: </a:t>
            </a:r>
            <a:r>
              <a:rPr lang="en-US"/>
              <a:t>Zadanie 1 z arkusza ćwiczeń dotyczącego zgód na przetwarzanie danych przez platformy cyfrowe. Rozpocznij od pracy w formie analogowej, a następnie połącz ją z wykorzystaniem Agenta DataPro (chatbota AI zgodnego z zasadami ochrony danych)</a:t>
            </a:r>
            <a:endParaRPr/>
          </a:p>
          <a:p>
            <a:pPr indent="-332815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5882"/>
              <a:buChar char="•"/>
            </a:pPr>
            <a:r>
              <a:rPr b="1" lang="en-US"/>
              <a:t>Dyskusja nauczyciela z uczniami: wspólne opracowanie schematu blokowego na podstawie Zadania 1</a:t>
            </a:r>
            <a:endParaRPr/>
          </a:p>
          <a:p>
            <a:pPr indent="-332815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5882"/>
              <a:buChar char="•"/>
            </a:pPr>
            <a:r>
              <a:rPr b="1" lang="en-US"/>
              <a:t>W razie potrzeby: wykonanie wariantu Zadania 2 lub 3 z odpowiedniego arkusza ćwiczeń</a:t>
            </a:r>
            <a:endParaRPr/>
          </a:p>
          <a:p>
            <a:pPr indent="-332815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5882"/>
              <a:buChar char="•"/>
            </a:pPr>
            <a:r>
              <a:rPr b="1" lang="en-US"/>
              <a:t>Dyskusja nauczyciela z uczniami: Jakie rodzaje danych uważacie za szczególnie poufne? Czy korzystacie z inteligentnych urządzeń? Co zrobilibyście, gdybyście mieli inteligentny dom?</a:t>
            </a:r>
            <a:endParaRPr/>
          </a:p>
          <a:p>
            <a:pPr indent="-332815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5882"/>
              <a:buChar char="•"/>
            </a:pPr>
            <a:r>
              <a:rPr b="1" lang="en-US"/>
              <a:t>Utrwalenie wiedzy: rozegranie gry internetowej „Smart Home Challenge”. Zaleca się, aby nauczyciele wcześniej zapoznali się z dołączonym Przewodnikiem do gry.</a:t>
            </a:r>
            <a:endParaRPr/>
          </a:p>
          <a:p>
            <a:pPr indent="-332815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5882"/>
              <a:buChar char="•"/>
            </a:pPr>
            <a:r>
              <a:rPr b="1" lang="en-US"/>
              <a:t>Podsumowanie: przekazanie feedbacku oraz refleksja nad tym, czego uczniowie nauczyli się podczas lekcji i gry</a:t>
            </a:r>
            <a:endParaRPr>
              <a:solidFill>
                <a:srgbClr val="111111"/>
              </a:solidFill>
            </a:endParaRPr>
          </a:p>
        </p:txBody>
      </p:sp>
      <p:pic>
        <p:nvPicPr>
          <p:cNvPr descr="Ein Bild, das Grafiken, Schrift, Grafikdesign, Text enthält.&#10;&#10;Automatisch generierte Beschreibung" id="190" name="Google Shape;190;p6"/>
          <p:cNvPicPr preferRelativeResize="0"/>
          <p:nvPr/>
        </p:nvPicPr>
        <p:blipFill rotWithShape="1">
          <a:blip r:embed="rId3">
            <a:alphaModFix/>
          </a:blip>
          <a:srcRect b="1616" l="0" r="-2" t="1477"/>
          <a:stretch/>
        </p:blipFill>
        <p:spPr>
          <a:xfrm>
            <a:off x="9984828" y="-241065"/>
            <a:ext cx="2315200" cy="2227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5"/>
          <p:cNvSpPr/>
          <p:nvPr/>
        </p:nvSpPr>
        <p:spPr>
          <a:xfrm>
            <a:off x="0" y="477031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97" name="Google Shape;197;p5"/>
          <p:cNvSpPr txBox="1"/>
          <p:nvPr>
            <p:ph type="title"/>
          </p:nvPr>
        </p:nvSpPr>
        <p:spPr>
          <a:xfrm>
            <a:off x="1023125" y="667075"/>
            <a:ext cx="4163100" cy="456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5556"/>
              <a:buNone/>
            </a:pPr>
            <a:r>
              <a:rPr lang="en-US"/>
              <a:t>Całkiem sprytne…</a:t>
            </a:r>
            <a:endParaRPr/>
          </a:p>
        </p:txBody>
      </p:sp>
      <p:sp>
        <p:nvSpPr>
          <p:cNvPr id="198" name="Google Shape;198;p5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99" name="Google Shape;199;p5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00" name="Google Shape;200;p5"/>
          <p:cNvSpPr txBox="1"/>
          <p:nvPr>
            <p:ph idx="1" type="body"/>
          </p:nvPr>
        </p:nvSpPr>
        <p:spPr>
          <a:xfrm>
            <a:off x="625625" y="1917500"/>
            <a:ext cx="3413100" cy="4279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 fontScale="92500" lnSpcReduction="20000"/>
          </a:bodyPr>
          <a:lstStyle/>
          <a:p>
            <a:pPr indent="-34290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97297"/>
              <a:buChar char="•"/>
            </a:pPr>
            <a:r>
              <a:rPr lang="en-US"/>
              <a:t>Co widzisz?</a:t>
            </a:r>
            <a:endParaRPr/>
          </a:p>
          <a:p>
            <a:pPr indent="-34290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97297"/>
              <a:buChar char="•"/>
            </a:pPr>
            <a:r>
              <a:rPr lang="en-US"/>
              <a:t>Co Twoim zdaniem próbuje przekazać ten obraz?</a:t>
            </a:r>
            <a:endParaRPr/>
          </a:p>
          <a:p>
            <a:pPr indent="-34290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97297"/>
              <a:buChar char="•"/>
            </a:pPr>
            <a:r>
              <a:rPr lang="en-US"/>
              <a:t>Gdzie w swoim codziennym życiu spotykasz takie urządzenia?</a:t>
            </a:r>
            <a:endParaRPr/>
          </a:p>
          <a:p>
            <a:pPr indent="-34290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97297"/>
              <a:buChar char="•"/>
            </a:pPr>
            <a:r>
              <a:rPr lang="en-US"/>
              <a:t>Co wyróżnia urządzenia tego typu?</a:t>
            </a:r>
            <a:endParaRPr/>
          </a:p>
          <a:p>
            <a:pPr indent="-34290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97297"/>
              <a:buChar char="•"/>
            </a:pPr>
            <a:r>
              <a:rPr lang="en-US"/>
              <a:t>Przypomnij sobie zadanie wykonywane w grupach: Jakie rodzaje danych mogą gromadzić takie urządzenia i w jaki sposób?</a:t>
            </a:r>
            <a:endParaRPr/>
          </a:p>
        </p:txBody>
      </p:sp>
      <p:pic>
        <p:nvPicPr>
          <p:cNvPr id="201" name="Google Shape;20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38601" y="1287078"/>
            <a:ext cx="8153399" cy="45887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6e9d4d7418_0_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08" name="Google Shape;208;g36e9d4d7418_0_4"/>
          <p:cNvSpPr txBox="1"/>
          <p:nvPr>
            <p:ph type="title"/>
          </p:nvPr>
        </p:nvSpPr>
        <p:spPr>
          <a:xfrm>
            <a:off x="653546" y="457200"/>
            <a:ext cx="9263556" cy="74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lang="en-US" sz="2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Zadanie grupowe 1: Dane i powiązania między danymi</a:t>
            </a:r>
            <a:endParaRPr/>
          </a:p>
        </p:txBody>
      </p:sp>
      <p:sp>
        <p:nvSpPr>
          <p:cNvPr id="209" name="Google Shape;209;g36e9d4d7418_0_4"/>
          <p:cNvSpPr/>
          <p:nvPr/>
        </p:nvSpPr>
        <p:spPr>
          <a:xfrm flipH="1" rot="10800000">
            <a:off x="0" y="6400672"/>
            <a:ext cx="12192000" cy="456900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59999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10" name="Google Shape;210;g36e9d4d7418_0_4"/>
          <p:cNvSpPr/>
          <p:nvPr/>
        </p:nvSpPr>
        <p:spPr>
          <a:xfrm flipH="1">
            <a:off x="4038598" y="6400799"/>
            <a:ext cx="8153400" cy="456900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33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11" name="Google Shape;211;g36e9d4d7418_0_4"/>
          <p:cNvSpPr txBox="1"/>
          <p:nvPr>
            <p:ph idx="1" type="body"/>
          </p:nvPr>
        </p:nvSpPr>
        <p:spPr>
          <a:xfrm>
            <a:off x="654050" y="1671850"/>
            <a:ext cx="5770500" cy="45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143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lang="en-US"/>
              <a:t>Praca w parach [20 min]</a:t>
            </a:r>
            <a:r>
              <a:rPr lang="en-US"/>
              <a:t> </a:t>
            </a:r>
            <a:r>
              <a:rPr lang="en-US"/>
              <a:t>Etap 1</a:t>
            </a:r>
            <a:r>
              <a:rPr lang="en-US"/>
              <a:t>: </a:t>
            </a:r>
            <a:r>
              <a:rPr lang="en-US"/>
              <a:t>Określ przepływ danych</a:t>
            </a:r>
            <a:endParaRPr/>
          </a:p>
          <a:p>
            <a:pPr indent="0" lvl="0" marL="1143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457200" lvl="0" marL="5715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/>
              <a:buAutoNum type="alphaLcParenR"/>
            </a:pPr>
            <a:r>
              <a:rPr lang="en-US"/>
              <a:t>Wybierz platformę, którą znasz i/lub z której korzystasz.</a:t>
            </a:r>
            <a:endParaRPr/>
          </a:p>
          <a:p>
            <a:pPr indent="-457200" lvl="0" marL="5715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/>
              <a:buAutoNum type="alphaLcParenR"/>
            </a:pPr>
            <a:r>
              <a:rPr lang="en-US"/>
              <a:t>Jakie uprawnienia do danych posiada ta platforma i jakie dane dobrowolnie jej udostępniasz?</a:t>
            </a:r>
            <a:br>
              <a:rPr lang="en-US"/>
            </a:br>
            <a:endParaRPr/>
          </a:p>
        </p:txBody>
      </p:sp>
      <p:pic>
        <p:nvPicPr>
          <p:cNvPr id="212" name="Google Shape;212;g36e9d4d7418_0_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30125" y="1671850"/>
            <a:ext cx="4895575" cy="290725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g36e9d4d7418_0_4"/>
          <p:cNvSpPr/>
          <p:nvPr/>
        </p:nvSpPr>
        <p:spPr>
          <a:xfrm flipH="1">
            <a:off x="8298000" y="4211950"/>
            <a:ext cx="3894000" cy="1985700"/>
          </a:xfrm>
          <a:prstGeom prst="cloudCallout">
            <a:avLst>
              <a:gd fmla="val -20833" name="adj1"/>
              <a:gd fmla="val 62500" name="adj2"/>
            </a:avLst>
          </a:prstGeom>
          <a:gradFill>
            <a:gsLst>
              <a:gs pos="0">
                <a:srgbClr val="3176EE"/>
              </a:gs>
              <a:gs pos="100000">
                <a:srgbClr val="113D8A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>
                <a:solidFill>
                  <a:schemeClr val="lt1"/>
                </a:solidFill>
              </a:rPr>
              <a:t>Jeśli produkt jest darmowy, to czym płacimy?</a:t>
            </a:r>
            <a:endParaRPr b="1" i="0" sz="17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4"/>
          <p:cNvSpPr/>
          <p:nvPr/>
        </p:nvSpPr>
        <p:spPr>
          <a:xfrm>
            <a:off x="0" y="45720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20" name="Google Shape;220;p4"/>
          <p:cNvSpPr txBox="1"/>
          <p:nvPr>
            <p:ph type="title"/>
          </p:nvPr>
        </p:nvSpPr>
        <p:spPr>
          <a:xfrm>
            <a:off x="653546" y="457200"/>
            <a:ext cx="10223720" cy="74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lang="en-US" sz="2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Instrukcje do części A i B Zadania grupowego 1</a:t>
            </a:r>
            <a:endParaRPr/>
          </a:p>
        </p:txBody>
      </p:sp>
      <p:sp>
        <p:nvSpPr>
          <p:cNvPr id="221" name="Google Shape;221;p4"/>
          <p:cNvSpPr/>
          <p:nvPr/>
        </p:nvSpPr>
        <p:spPr>
          <a:xfrm flipH="1" rot="10800000">
            <a:off x="0" y="6400672"/>
            <a:ext cx="12192000" cy="456900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59999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22" name="Google Shape;222;p4"/>
          <p:cNvSpPr/>
          <p:nvPr/>
        </p:nvSpPr>
        <p:spPr>
          <a:xfrm flipH="1">
            <a:off x="4038598" y="6400799"/>
            <a:ext cx="8153400" cy="456900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33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23" name="Google Shape;223;p4"/>
          <p:cNvSpPr txBox="1"/>
          <p:nvPr>
            <p:ph idx="1" type="body"/>
          </p:nvPr>
        </p:nvSpPr>
        <p:spPr>
          <a:xfrm>
            <a:off x="654050" y="2003425"/>
            <a:ext cx="9980700" cy="41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1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/>
              <a:t>… </a:t>
            </a:r>
            <a:r>
              <a:rPr lang="en-US"/>
              <a:t>Jak sprawdzić, jakie dane udostępniamy?</a:t>
            </a:r>
            <a:endParaRPr/>
          </a:p>
          <a:p>
            <a:pPr indent="0" lvl="1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  <a:p>
            <a:pPr indent="-342900" lvl="1" marL="8001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oto Sans Symbols"/>
              <a:buChar char="🡪"/>
            </a:pPr>
            <a:r>
              <a:rPr lang="en-US"/>
              <a:t>Studium przypadku z wykorzystaniem własnego telefonu lub tabletu</a:t>
            </a:r>
            <a:endParaRPr/>
          </a:p>
          <a:p>
            <a:pPr indent="-342900" lvl="1" marL="8001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oto Sans Symbols"/>
              <a:buChar char="🡪"/>
            </a:pPr>
            <a:r>
              <a:rPr lang="en-US"/>
              <a:t>Android/iOS:</a:t>
            </a:r>
            <a:endParaRPr/>
          </a:p>
          <a:p>
            <a:pPr indent="0" lvl="1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/>
              <a:t>Ustawienia</a:t>
            </a:r>
            <a:endParaRPr/>
          </a:p>
          <a:p>
            <a:pPr indent="0" lvl="1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/>
              <a:t>    </a:t>
            </a:r>
            <a:r>
              <a:rPr lang="en-US"/>
              <a:t>Aplikacje / Aplikacje i powiadomienia</a:t>
            </a:r>
            <a:endParaRPr/>
          </a:p>
          <a:p>
            <a:pPr indent="0" lvl="1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/>
              <a:t>        </a:t>
            </a:r>
            <a:r>
              <a:rPr lang="en-US"/>
              <a:t>Pokaż wszystkie aplikacje / przewiń listę</a:t>
            </a:r>
            <a:endParaRPr/>
          </a:p>
          <a:p>
            <a:pPr indent="0" lvl="1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/>
              <a:t>            Wybierz aplikację</a:t>
            </a:r>
            <a:endParaRPr/>
          </a:p>
          <a:p>
            <a:pPr indent="0" lvl="1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/>
              <a:t>                Uprawnienia</a:t>
            </a:r>
            <a:endParaRPr/>
          </a:p>
          <a:p>
            <a:pPr indent="0" lvl="1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  <a:p>
            <a:pPr indent="0" lvl="1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9"/>
          <p:cNvSpPr txBox="1"/>
          <p:nvPr>
            <p:ph idx="1" type="body"/>
          </p:nvPr>
        </p:nvSpPr>
        <p:spPr>
          <a:xfrm>
            <a:off x="625625" y="1917500"/>
            <a:ext cx="6850200" cy="42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77500"/>
          </a:bodyPr>
          <a:lstStyle/>
          <a:p>
            <a:pPr indent="-332815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5882"/>
              <a:buChar char="•"/>
            </a:pPr>
            <a:r>
              <a:rPr b="1" lang="en-US"/>
              <a:t>Etap 2: Identyfikacja modeli biznesowych:</a:t>
            </a:r>
            <a:endParaRPr/>
          </a:p>
          <a:p>
            <a:pPr indent="0" lvl="1" marL="5715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ct val="105882"/>
              <a:buNone/>
            </a:pPr>
            <a:r>
              <a:rPr lang="en-US"/>
              <a:t>c. </a:t>
            </a:r>
            <a:r>
              <a:rPr b="1" lang="en-US"/>
              <a:t>Mapa myśli: Posegreguj karty z rodzajami danych według tematyki. Zastanów się, co każdy rodzaj danych mówi o Tobie oraz w jaki sposób firmy mogą przekształcić te dane w „produkt”.</a:t>
            </a:r>
            <a:endParaRPr/>
          </a:p>
          <a:p>
            <a:pPr indent="0" lvl="1" marL="5715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ct val="105882"/>
              <a:buNone/>
            </a:pPr>
            <a:r>
              <a:t/>
            </a:r>
            <a:endParaRPr/>
          </a:p>
          <a:p>
            <a:pPr indent="0" lvl="1" marL="5715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ct val="105882"/>
              <a:buNone/>
            </a:pPr>
            <a:r>
              <a:rPr lang="en-US"/>
              <a:t>d. </a:t>
            </a:r>
            <a:r>
              <a:rPr b="1" lang="en-US"/>
              <a:t>Stwórz quiz dla swojego partnera z grupy, korzystając z chatbota DataPro. Polecenie powinno zawierać:</a:t>
            </a:r>
            <a:endParaRPr/>
          </a:p>
          <a:p>
            <a:pPr indent="-332815" lvl="1" marL="9144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ct val="105882"/>
              <a:buFont typeface="Noto Sans Symbols"/>
              <a:buChar char="▪"/>
            </a:pPr>
            <a:r>
              <a:rPr lang="en-US"/>
              <a:t>5 pytań wielokrotnego wyboru</a:t>
            </a:r>
            <a:endParaRPr/>
          </a:p>
          <a:p>
            <a:pPr indent="-332815" lvl="1" marL="9144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ct val="105882"/>
              <a:buFont typeface="Noto Sans Symbols"/>
              <a:buChar char="▪"/>
            </a:pPr>
            <a:r>
              <a:rPr lang="en-US"/>
              <a:t>P</a:t>
            </a:r>
            <a:r>
              <a:rPr lang="en-US"/>
              <a:t>oprawne odpowiedzi przesłane osobno (tylko Ty je widzisz, Twój partner nie)</a:t>
            </a:r>
            <a:endParaRPr/>
          </a:p>
          <a:p>
            <a:pPr indent="-333295" lvl="1" marL="9144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ct val="96038"/>
              <a:buFont typeface="Noto Sans Symbols"/>
              <a:buChar char="▪"/>
            </a:pPr>
            <a:r>
              <a:rPr lang="en-US"/>
              <a:t>T</a:t>
            </a:r>
            <a:r>
              <a:rPr lang="en-US"/>
              <a:t>reść quizu: spisz listę rodzajów danych z części A i B oraz zastanów się, w jaki sposób zebrane dane mogą zostać zmonetyzowane </a:t>
            </a:r>
            <a:br>
              <a:rPr lang="en-US"/>
            </a:br>
            <a:endParaRPr sz="2100"/>
          </a:p>
        </p:txBody>
      </p:sp>
      <p:pic>
        <p:nvPicPr>
          <p:cNvPr descr="Ein Bild, das Kreis, Grafiken, Farbigkeit, Screenshot enthält.&#10;&#10;KI-generierte Inhalte können fehlerhaft sein." id="230" name="Google Shape;23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03513" y="3429000"/>
            <a:ext cx="3762629" cy="22393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Muster, Quadrat, Grafiken, Pixel enthält.&#10;&#10;KI-generierte Inhalte können fehlerhaft sein." id="231" name="Google Shape;231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03513" y="2190705"/>
            <a:ext cx="3762629" cy="3923674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9"/>
          <p:cNvSpPr txBox="1"/>
          <p:nvPr/>
        </p:nvSpPr>
        <p:spPr>
          <a:xfrm>
            <a:off x="8491157" y="5880920"/>
            <a:ext cx="615042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https://datapro.cyber-geiger.com/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9"/>
          <p:cNvSpPr txBox="1"/>
          <p:nvPr>
            <p:ph type="title"/>
          </p:nvPr>
        </p:nvSpPr>
        <p:spPr>
          <a:xfrm>
            <a:off x="743800" y="795525"/>
            <a:ext cx="10869000" cy="1234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lang="en-US" sz="2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Zadanie grupowe 1: Dane i powiązania między danymi</a:t>
            </a:r>
            <a:endParaRPr b="0" sz="29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sz="29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d361dc95e1_0_2"/>
          <p:cNvSpPr txBox="1"/>
          <p:nvPr>
            <p:ph idx="1" type="body"/>
          </p:nvPr>
        </p:nvSpPr>
        <p:spPr>
          <a:xfrm>
            <a:off x="625625" y="1917500"/>
            <a:ext cx="6850200" cy="42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1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/>
              <a:t>… </a:t>
            </a:r>
            <a:r>
              <a:rPr lang="en-US"/>
              <a:t>Jeśli produkt jest darmowy, to czym płacimy?</a:t>
            </a:r>
            <a:endParaRPr/>
          </a:p>
          <a:p>
            <a:pPr indent="0" lvl="1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lang="en-US"/>
              <a:t>🡪 </a:t>
            </a:r>
            <a:r>
              <a:rPr b="1" lang="en-US"/>
              <a:t>„Walutą” są zazwyczaj informacje i dane, które udostępniamy platformie.</a:t>
            </a:r>
            <a:endParaRPr/>
          </a:p>
          <a:p>
            <a:pPr indent="0" lvl="1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br>
              <a:rPr b="1" lang="en-US"/>
            </a:br>
            <a:endParaRPr b="1"/>
          </a:p>
          <a:p>
            <a:pPr indent="0" lvl="1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lang="en-US"/>
              <a:t>Etap 3: Schemat blokowy na tablicy</a:t>
            </a:r>
            <a:endParaRPr/>
          </a:p>
          <a:p>
            <a:pPr indent="0" lvl="1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/>
              <a:t>Jakie platformy analizowaliście? Jakie dane im udostępniacie? W jaki sposób dane te są zamieniane </a:t>
            </a:r>
            <a:br>
              <a:rPr lang="en-US"/>
            </a:br>
            <a:r>
              <a:rPr lang="en-US"/>
              <a:t>w pieniądze?</a:t>
            </a:r>
            <a:r>
              <a:rPr lang="en-US"/>
              <a:t> </a:t>
            </a:r>
            <a:r>
              <a:rPr lang="en-US"/>
              <a:t>Wspólnie opracujcie na tablicy schemat blokowy, przedstawiający wszystkie etapy procesu „od danych do produktu”.</a:t>
            </a:r>
            <a:endParaRPr/>
          </a:p>
        </p:txBody>
      </p:sp>
      <p:sp>
        <p:nvSpPr>
          <p:cNvPr id="240" name="Google Shape;240;g3d361dc95e1_0_2"/>
          <p:cNvSpPr txBox="1"/>
          <p:nvPr>
            <p:ph type="title"/>
          </p:nvPr>
        </p:nvSpPr>
        <p:spPr>
          <a:xfrm>
            <a:off x="590550" y="427625"/>
            <a:ext cx="11247300" cy="1234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lang="en-US" sz="2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Zadanie grupowe 1: Prezentacja na tablicy i dyskusja na forum klasy</a:t>
            </a:r>
            <a:endParaRPr b="0" sz="29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sz="29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g3d361dc95e1_0_2"/>
          <p:cNvSpPr/>
          <p:nvPr/>
        </p:nvSpPr>
        <p:spPr>
          <a:xfrm>
            <a:off x="10133925" y="2287975"/>
            <a:ext cx="402900" cy="6516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BADB7C"/>
          </a:solidFill>
          <a:ln cap="flat" cmpd="sng" w="9525">
            <a:solidFill>
              <a:srgbClr val="BADB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42" name="Google Shape;242;g3d361dc95e1_0_2"/>
          <p:cNvSpPr/>
          <p:nvPr/>
        </p:nvSpPr>
        <p:spPr>
          <a:xfrm>
            <a:off x="10104375" y="4098450"/>
            <a:ext cx="462000" cy="6516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BADB7C"/>
          </a:solidFill>
          <a:ln cap="flat" cmpd="sng" w="9525">
            <a:solidFill>
              <a:srgbClr val="BADB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43" name="Google Shape;243;g3d361dc95e1_0_2"/>
          <p:cNvSpPr/>
          <p:nvPr/>
        </p:nvSpPr>
        <p:spPr>
          <a:xfrm>
            <a:off x="9381875" y="1340400"/>
            <a:ext cx="1930800" cy="722400"/>
          </a:xfrm>
          <a:prstGeom prst="roundRect">
            <a:avLst>
              <a:gd fmla="val 16667" name="adj"/>
            </a:avLst>
          </a:prstGeom>
          <a:solidFill>
            <a:srgbClr val="BADB7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Platforma</a:t>
            </a:r>
            <a:endParaRPr b="0" i="0" sz="14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44" name="Google Shape;244;g3d361dc95e1_0_2"/>
          <p:cNvSpPr/>
          <p:nvPr/>
        </p:nvSpPr>
        <p:spPr>
          <a:xfrm>
            <a:off x="9381875" y="3157813"/>
            <a:ext cx="1930800" cy="722400"/>
          </a:xfrm>
          <a:prstGeom prst="roundRect">
            <a:avLst>
              <a:gd fmla="val 16667" name="adj"/>
            </a:avLst>
          </a:prstGeom>
          <a:solidFill>
            <a:srgbClr val="BADB7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>
                <a:latin typeface="Avenir"/>
                <a:ea typeface="Avenir"/>
                <a:cs typeface="Avenir"/>
                <a:sym typeface="Avenir"/>
              </a:rPr>
              <a:t>Udostępniane 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>
                <a:latin typeface="Avenir"/>
                <a:ea typeface="Avenir"/>
                <a:cs typeface="Avenir"/>
                <a:sym typeface="Avenir"/>
              </a:rPr>
              <a:t>dane / uprawnienia</a:t>
            </a:r>
            <a:endParaRPr b="0" i="0" sz="14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45" name="Google Shape;245;g3d361dc95e1_0_2"/>
          <p:cNvSpPr/>
          <p:nvPr/>
        </p:nvSpPr>
        <p:spPr>
          <a:xfrm>
            <a:off x="9463225" y="4968263"/>
            <a:ext cx="1930800" cy="722400"/>
          </a:xfrm>
          <a:prstGeom prst="roundRect">
            <a:avLst>
              <a:gd fmla="val 16667" name="adj"/>
            </a:avLst>
          </a:prstGeom>
          <a:solidFill>
            <a:srgbClr val="BADB7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>
                <a:latin typeface="Avenir"/>
                <a:ea typeface="Avenir"/>
                <a:cs typeface="Avenir"/>
                <a:sym typeface="Avenir"/>
              </a:rPr>
              <a:t>Rodzaje produktów</a:t>
            </a:r>
            <a:endParaRPr b="0" i="0" sz="14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d361dc95e1_0_566"/>
          <p:cNvSpPr txBox="1"/>
          <p:nvPr>
            <p:ph idx="1" type="body"/>
          </p:nvPr>
        </p:nvSpPr>
        <p:spPr>
          <a:xfrm>
            <a:off x="625625" y="1917500"/>
            <a:ext cx="7584000" cy="42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77500" lnSpcReduction="20000"/>
          </a:bodyPr>
          <a:lstStyle/>
          <a:p>
            <a:pPr indent="0" lvl="2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-US"/>
              <a:t>Platformy: Instagram, TikTok, YouTube, Konto Google</a:t>
            </a:r>
            <a:r>
              <a:rPr lang="en-US"/>
              <a:t> </a:t>
            </a:r>
            <a:r>
              <a:rPr b="1" lang="en-US"/>
              <a:t>→</a:t>
            </a:r>
            <a:endParaRPr/>
          </a:p>
          <a:p>
            <a:pPr indent="0" lvl="2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 b="1"/>
          </a:p>
          <a:p>
            <a:pPr indent="0" lvl="2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-US"/>
              <a:t>Udostępniane treści i przyznane uprawnienia:</a:t>
            </a:r>
            <a:r>
              <a:rPr b="1" lang="en-US"/>
              <a:t> </a:t>
            </a:r>
            <a:r>
              <a:rPr lang="en-US"/>
              <a:t>nazwa profilu, zdjęcie profilowe, lokalizacja </a:t>
            </a:r>
            <a:br>
              <a:rPr lang="en-US"/>
            </a:br>
            <a:r>
              <a:rPr lang="en-US"/>
              <a:t>na żywo, schowek, synchronizacja ze Spotify i Kontem Google, dostęp do mikrofonu i aparatu, przesłane zdjęcia i filmy, data urodzenia, adres e-mail i numer telefonu, adres zamieszkania / miejsce zamieszkania, polubienia i komentarze, udostępniane lub przesyłane dalej treści, …</a:t>
            </a:r>
            <a:r>
              <a:rPr lang="en-US"/>
              <a:t>→</a:t>
            </a:r>
            <a:endParaRPr/>
          </a:p>
          <a:p>
            <a:pPr indent="0" lvl="2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/>
          </a:p>
          <a:p>
            <a:pPr indent="0" lvl="2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-US"/>
              <a:t>Spersonalizowany profil danych:</a:t>
            </a:r>
            <a:r>
              <a:rPr lang="en-US"/>
              <a:t> c</a:t>
            </a:r>
            <a:r>
              <a:rPr lang="en-US"/>
              <a:t>o lubię, jakie są moje zainteresowania</a:t>
            </a:r>
            <a:r>
              <a:rPr lang="en-US"/>
              <a:t>; </a:t>
            </a:r>
            <a:r>
              <a:rPr b="1" lang="en-US"/>
              <a:t>Profil zachowań użytkownika:</a:t>
            </a:r>
            <a:r>
              <a:rPr lang="en-US"/>
              <a:t> </a:t>
            </a:r>
            <a:r>
              <a:rPr lang="en-US"/>
              <a:t>Kiedy jestem online, jak wchodzę w interakcję z treściami, w co klikam, jak długo oglądam określone materiały</a:t>
            </a:r>
            <a:r>
              <a:rPr lang="en-US"/>
              <a:t>, …; </a:t>
            </a:r>
            <a:r>
              <a:rPr b="1" lang="en-US"/>
              <a:t>Profil lokalizacyjny: Gdzie najczęściej przebywam, do jakich miejsc regularnie wracam, jakie miejsca już odwiedziłem(-am); →</a:t>
            </a:r>
            <a:endParaRPr b="1"/>
          </a:p>
          <a:p>
            <a:pPr indent="0" lvl="2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/>
          </a:p>
          <a:p>
            <a:pPr indent="0" lvl="2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-US"/>
              <a:t>Produkt cyfrowy: </a:t>
            </a:r>
            <a:r>
              <a:rPr lang="en-US"/>
              <a:t>Grupy docelowe dla reklamodawców (reklamy dopasowane jak najdokładniej do Ciebie, Twoich zainteresowań i zachowań); Uwaga / czas spędzany przed ekranem: Co lubię </a:t>
            </a:r>
            <a:br>
              <a:rPr lang="en-US"/>
            </a:br>
            <a:r>
              <a:rPr lang="en-US"/>
              <a:t>i kiedy najdłużej korzystam z platformy (→ konsumuję jeszcze więcej treści → widzę więcej reklam);</a:t>
            </a:r>
            <a:r>
              <a:rPr lang="en-US"/>
              <a:t> Model subskrypcyjny (korzystanie z wersji bez reklam dzięki subskrypcjom na np. Spotify lub YouTube, dodatkowe funkcje); Długoterminowe utrzymanie użytkownika (np. treści idealnie dopasowane do moich zainteresowań lub brak rezygnacji z subskrypcji, ponieważ oferuje ona dodatkowe funkcje)</a:t>
            </a:r>
            <a:endParaRPr/>
          </a:p>
        </p:txBody>
      </p:sp>
      <p:sp>
        <p:nvSpPr>
          <p:cNvPr id="252" name="Google Shape;252;g3d361dc95e1_0_566"/>
          <p:cNvSpPr txBox="1"/>
          <p:nvPr>
            <p:ph type="title"/>
          </p:nvPr>
        </p:nvSpPr>
        <p:spPr>
          <a:xfrm>
            <a:off x="809850" y="427625"/>
            <a:ext cx="10869000" cy="1234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0" lang="en-US">
                <a:latin typeface="Arial"/>
                <a:ea typeface="Arial"/>
                <a:cs typeface="Arial"/>
                <a:sym typeface="Arial"/>
              </a:rPr>
              <a:t>Propozycja dla nauczycieli: </a:t>
            </a:r>
            <a:endParaRPr b="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0" lang="en-US">
                <a:latin typeface="Arial"/>
                <a:ea typeface="Arial"/>
                <a:cs typeface="Arial"/>
                <a:sym typeface="Arial"/>
              </a:rPr>
              <a:t>Schemat blokowy</a:t>
            </a:r>
            <a:endParaRPr/>
          </a:p>
        </p:txBody>
      </p:sp>
      <p:sp>
        <p:nvSpPr>
          <p:cNvPr id="253" name="Google Shape;253;g3d361dc95e1_0_566"/>
          <p:cNvSpPr/>
          <p:nvPr/>
        </p:nvSpPr>
        <p:spPr>
          <a:xfrm>
            <a:off x="10133925" y="2287975"/>
            <a:ext cx="402900" cy="6516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BADB7C"/>
          </a:solidFill>
          <a:ln cap="flat" cmpd="sng" w="9525">
            <a:solidFill>
              <a:srgbClr val="BADB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54" name="Google Shape;254;g3d361dc95e1_0_566"/>
          <p:cNvSpPr/>
          <p:nvPr/>
        </p:nvSpPr>
        <p:spPr>
          <a:xfrm>
            <a:off x="10104375" y="4098450"/>
            <a:ext cx="462000" cy="6516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BADB7C"/>
          </a:solidFill>
          <a:ln cap="flat" cmpd="sng" w="9525">
            <a:solidFill>
              <a:srgbClr val="BADB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55" name="Google Shape;255;g3d361dc95e1_0_566"/>
          <p:cNvSpPr/>
          <p:nvPr/>
        </p:nvSpPr>
        <p:spPr>
          <a:xfrm>
            <a:off x="9381875" y="1340400"/>
            <a:ext cx="1930800" cy="722400"/>
          </a:xfrm>
          <a:prstGeom prst="roundRect">
            <a:avLst>
              <a:gd fmla="val 16667" name="adj"/>
            </a:avLst>
          </a:prstGeom>
          <a:solidFill>
            <a:srgbClr val="BADB7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Platforma</a:t>
            </a:r>
            <a:endParaRPr b="0" i="0" sz="14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56" name="Google Shape;256;g3d361dc95e1_0_566"/>
          <p:cNvSpPr/>
          <p:nvPr/>
        </p:nvSpPr>
        <p:spPr>
          <a:xfrm>
            <a:off x="9381875" y="3157813"/>
            <a:ext cx="1930800" cy="722400"/>
          </a:xfrm>
          <a:prstGeom prst="roundRect">
            <a:avLst>
              <a:gd fmla="val 16667" name="adj"/>
            </a:avLst>
          </a:prstGeom>
          <a:solidFill>
            <a:srgbClr val="BADB7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>
                <a:latin typeface="Avenir"/>
                <a:ea typeface="Avenir"/>
                <a:cs typeface="Avenir"/>
                <a:sym typeface="Avenir"/>
              </a:rPr>
              <a:t>Udostępniane 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>
                <a:latin typeface="Avenir"/>
                <a:ea typeface="Avenir"/>
                <a:cs typeface="Avenir"/>
                <a:sym typeface="Avenir"/>
              </a:rPr>
              <a:t>dane / uprawnienia</a:t>
            </a:r>
            <a:endParaRPr b="0" i="0" sz="14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57" name="Google Shape;257;g3d361dc95e1_0_566"/>
          <p:cNvSpPr/>
          <p:nvPr/>
        </p:nvSpPr>
        <p:spPr>
          <a:xfrm>
            <a:off x="9463225" y="4968263"/>
            <a:ext cx="1930800" cy="722400"/>
          </a:xfrm>
          <a:prstGeom prst="roundRect">
            <a:avLst>
              <a:gd fmla="val 16667" name="adj"/>
            </a:avLst>
          </a:prstGeom>
          <a:solidFill>
            <a:srgbClr val="BADB7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>
                <a:latin typeface="Avenir"/>
                <a:ea typeface="Avenir"/>
                <a:cs typeface="Avenir"/>
                <a:sym typeface="Avenir"/>
              </a:rPr>
              <a:t>Rodzaje produktów</a:t>
            </a:r>
            <a:endParaRPr b="0" i="0" sz="14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64" name="Google Shape;264;p10"/>
          <p:cNvSpPr txBox="1"/>
          <p:nvPr>
            <p:ph type="title"/>
          </p:nvPr>
        </p:nvSpPr>
        <p:spPr>
          <a:xfrm>
            <a:off x="653550" y="457200"/>
            <a:ext cx="97143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None/>
            </a:pPr>
            <a:r>
              <a:rPr b="0" lang="en-US">
                <a:latin typeface="Arial"/>
                <a:ea typeface="Arial"/>
                <a:cs typeface="Arial"/>
                <a:sym typeface="Arial"/>
              </a:rPr>
              <a:t>Wariant zadania 2: Spersonalizowane profile danych</a:t>
            </a:r>
            <a:endParaRPr b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0"/>
          <p:cNvSpPr/>
          <p:nvPr/>
        </p:nvSpPr>
        <p:spPr>
          <a:xfrm flipH="1" rot="10800000">
            <a:off x="0" y="6400672"/>
            <a:ext cx="12192000" cy="456900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59999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66" name="Google Shape;266;p10"/>
          <p:cNvSpPr/>
          <p:nvPr/>
        </p:nvSpPr>
        <p:spPr>
          <a:xfrm flipH="1">
            <a:off x="4038598" y="6400799"/>
            <a:ext cx="8153400" cy="456900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33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67" name="Google Shape;267;p10"/>
          <p:cNvSpPr txBox="1"/>
          <p:nvPr>
            <p:ph idx="1" type="body"/>
          </p:nvPr>
        </p:nvSpPr>
        <p:spPr>
          <a:xfrm>
            <a:off x="653546" y="2003200"/>
            <a:ext cx="9981600" cy="41937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342900" rtl="0" algn="l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Font typeface="Noto Sans Symbols"/>
              <a:buChar char="🡺"/>
            </a:pPr>
            <a:r>
              <a:rPr b="1" lang="en-US"/>
              <a:t>Zadanie 2: Jaki profil można stworzyć na podstawie naszych danych? (Karta pracy)</a:t>
            </a:r>
            <a:endParaRPr/>
          </a:p>
          <a:p>
            <a:pPr indent="-34290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/>
              <a:t>Jaki profil danych może utworzyć wybrana przez Was platforma?</a:t>
            </a:r>
            <a:r>
              <a:rPr lang="en-US"/>
              <a:t> </a:t>
            </a:r>
            <a:r>
              <a:rPr lang="en-US"/>
              <a:t>Korzystając </a:t>
            </a:r>
            <a:br>
              <a:rPr lang="en-US"/>
            </a:br>
            <a:r>
              <a:rPr lang="en-US"/>
              <a:t>z informacji o udostępnianych danych zebranych w Zadaniu (1), uzupełnij poniższy profil danych dotyczący swojego partnera lub swojej partnerki. Uwzględnij wyłącznie informacje, które Twój partner lub Twoja partnerka udostępnia platformom cyfrowym. Nie wpisuj informacji, które znasz o tej osobie, ale których nie udało się ustalić na podstawie wyników Pracy w grupach (1).</a:t>
            </a:r>
            <a:br>
              <a:rPr lang="en-US"/>
            </a:b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1"/>
          <p:cNvSpPr txBox="1"/>
          <p:nvPr>
            <p:ph type="title"/>
          </p:nvPr>
        </p:nvSpPr>
        <p:spPr>
          <a:xfrm>
            <a:off x="1371602" y="457200"/>
            <a:ext cx="85455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56"/>
              <a:buNone/>
            </a:pPr>
            <a:r>
              <a:rPr b="0"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Dyskusja na forum klasy</a:t>
            </a:r>
            <a:endParaRPr b="0"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11"/>
          <p:cNvSpPr/>
          <p:nvPr/>
        </p:nvSpPr>
        <p:spPr>
          <a:xfrm flipH="1" rot="10800000">
            <a:off x="0" y="6400672"/>
            <a:ext cx="12192000" cy="456900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59999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75" name="Google Shape;275;p11"/>
          <p:cNvSpPr/>
          <p:nvPr/>
        </p:nvSpPr>
        <p:spPr>
          <a:xfrm flipH="1">
            <a:off x="4038598" y="6400799"/>
            <a:ext cx="8153400" cy="456900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33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76" name="Google Shape;276;p11"/>
          <p:cNvSpPr txBox="1"/>
          <p:nvPr>
            <p:ph idx="1" type="body"/>
          </p:nvPr>
        </p:nvSpPr>
        <p:spPr>
          <a:xfrm>
            <a:off x="625627" y="2003200"/>
            <a:ext cx="10613100" cy="41937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400"/>
          </a:p>
          <a:p>
            <a:pPr indent="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graphicFrame>
        <p:nvGraphicFramePr>
          <p:cNvPr id="277" name="Google Shape;277;p11"/>
          <p:cNvGraphicFramePr/>
          <p:nvPr/>
        </p:nvGraphicFramePr>
        <p:xfrm>
          <a:off x="1371600" y="394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{537F9AE3-036E-400F-AB9E-5CC88CB8EE7A}</a:tableStyleId>
              </a:tblPr>
              <a:tblGrid>
                <a:gridCol w="10240975"/>
              </a:tblGrid>
              <a:tr h="177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78" name="Google Shape;278;p11"/>
          <p:cNvGraphicFramePr/>
          <p:nvPr/>
        </p:nvGraphicFramePr>
        <p:xfrm>
          <a:off x="1040702" y="139207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{537F9AE3-036E-400F-AB9E-5CC88CB8EE7A}</a:tableStyleId>
              </a:tblPr>
              <a:tblGrid>
                <a:gridCol w="8876400"/>
              </a:tblGrid>
              <a:tr h="1525750">
                <a:tc>
                  <a:txBody>
                    <a:bodyPr/>
                    <a:lstStyle/>
                    <a:p>
                      <a:pPr indent="-3556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venir"/>
                        <a:buChar char="●"/>
                      </a:pPr>
                      <a:r>
                        <a:rPr lang="en-US" sz="2000">
                          <a:latin typeface="Avenir"/>
                          <a:ea typeface="Avenir"/>
                          <a:cs typeface="Avenir"/>
                          <a:sym typeface="Avenir"/>
                        </a:rPr>
                        <a:t>Czy wiesz, jakie dane udostępniasz tym platformom?</a:t>
                      </a:r>
                      <a:endParaRPr sz="20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-3556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venir"/>
                        <a:buChar char="●"/>
                      </a:pPr>
                      <a:r>
                        <a:rPr lang="en-US" sz="2000">
                          <a:latin typeface="Avenir"/>
                          <a:ea typeface="Avenir"/>
                          <a:cs typeface="Avenir"/>
                          <a:sym typeface="Avenir"/>
                        </a:rPr>
                        <a:t>Jakie rodzaje danych uważasz za szczególnie poufne?</a:t>
                      </a:r>
                      <a:endParaRPr sz="20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descr="Block chain network Concept. Distributed Ledger Technology (DLT). 3D Rendering (von Getty Images)" id="279" name="Google Shape;279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3273" y="2584385"/>
            <a:ext cx="8876401" cy="3714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499d21f5b2_0_51"/>
          <p:cNvSpPr/>
          <p:nvPr/>
        </p:nvSpPr>
        <p:spPr>
          <a:xfrm>
            <a:off x="657700" y="5768875"/>
            <a:ext cx="3572700" cy="1088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https://dataprogames.ph-freiburg.de/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g3499d21f5b2_0_51"/>
          <p:cNvSpPr txBox="1"/>
          <p:nvPr>
            <p:ph type="title"/>
          </p:nvPr>
        </p:nvSpPr>
        <p:spPr>
          <a:xfrm>
            <a:off x="657700" y="604675"/>
            <a:ext cx="8153400" cy="1088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/>
              <a:t>Gra internetowa: Smart Home Challenge</a:t>
            </a:r>
            <a:endParaRPr/>
          </a:p>
        </p:txBody>
      </p:sp>
      <p:sp>
        <p:nvSpPr>
          <p:cNvPr id="287" name="Google Shape;287;g3499d21f5b2_0_51"/>
          <p:cNvSpPr/>
          <p:nvPr/>
        </p:nvSpPr>
        <p:spPr>
          <a:xfrm flipH="1" rot="10800000">
            <a:off x="0" y="6400672"/>
            <a:ext cx="12192000" cy="456900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59999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88" name="Google Shape;288;g3499d21f5b2_0_51"/>
          <p:cNvSpPr/>
          <p:nvPr/>
        </p:nvSpPr>
        <p:spPr>
          <a:xfrm flipH="1">
            <a:off x="4038598" y="6400799"/>
            <a:ext cx="8153400" cy="456900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33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289" name="Google Shape;289;g3499d21f5b2_0_51" title="shc video tv.mp4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7700" y="1829825"/>
            <a:ext cx="5304475" cy="3978350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g3499d21f5b2_0_51"/>
          <p:cNvSpPr txBox="1"/>
          <p:nvPr/>
        </p:nvSpPr>
        <p:spPr>
          <a:xfrm>
            <a:off x="6151800" y="1829825"/>
            <a:ext cx="6040200" cy="44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44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−"/>
            </a:pPr>
            <a:r>
              <a:rPr lang="en-US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Spersonalizowane profile danych powstają nie tylko na podstawie informacji zbieranych przez smartfon lub laptop.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44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−"/>
            </a:pPr>
            <a:r>
              <a:rPr lang="en-US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Inteligentne urządzenia również gromadzą, przechowują i przetwarzają dane, tym samym mogą dowiedzieć się o Tobie jeszcze więcej.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44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−"/>
            </a:pPr>
            <a:r>
              <a:rPr lang="en-US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Wyobraź sobie, że mieszkasz w inteligentnym domu</a:t>
            </a:r>
            <a:r>
              <a:rPr b="0" i="0" lang="en-US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—</a:t>
            </a:r>
            <a:r>
              <a:rPr lang="en-US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jakie uprawnienia do danych mają inteligentne urządzenia?</a:t>
            </a:r>
            <a:r>
              <a:rPr b="0" i="0" lang="en-US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lang="en-US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Jaki profil danych można stworzyć na Twój temat na podstawie zebranych informacji?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44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−"/>
            </a:pPr>
            <a:r>
              <a:rPr lang="en-US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Co jest dla Ciebie ważniejsze: prywatność czy możliwość korzystania ze wszystkich funkcji inteligentnego urządzenia?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0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ec5798edc6_0_0"/>
          <p:cNvSpPr/>
          <p:nvPr/>
        </p:nvSpPr>
        <p:spPr>
          <a:xfrm>
            <a:off x="7078800" y="4960800"/>
            <a:ext cx="5113200" cy="1897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https://dataprogames.ph-freiburg.de/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g3ec5798edc6_0_0"/>
          <p:cNvSpPr txBox="1"/>
          <p:nvPr>
            <p:ph type="title"/>
          </p:nvPr>
        </p:nvSpPr>
        <p:spPr>
          <a:xfrm>
            <a:off x="657700" y="604675"/>
            <a:ext cx="8153400" cy="1088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None/>
            </a:pPr>
            <a:r>
              <a:rPr lang="en-US" sz="3200"/>
              <a:t>Gra internetowa: Smart Home Challenge</a:t>
            </a:r>
            <a:endParaRPr sz="3200"/>
          </a:p>
        </p:txBody>
      </p:sp>
      <p:sp>
        <p:nvSpPr>
          <p:cNvPr id="298" name="Google Shape;298;g3ec5798edc6_0_0"/>
          <p:cNvSpPr/>
          <p:nvPr/>
        </p:nvSpPr>
        <p:spPr>
          <a:xfrm flipH="1" rot="10800000">
            <a:off x="0" y="6400672"/>
            <a:ext cx="12192000" cy="456900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59999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99" name="Google Shape;299;g3ec5798edc6_0_0"/>
          <p:cNvSpPr/>
          <p:nvPr/>
        </p:nvSpPr>
        <p:spPr>
          <a:xfrm flipH="1">
            <a:off x="4038598" y="6400799"/>
            <a:ext cx="8153400" cy="456900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33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00" name="Google Shape;300;g3ec5798edc6_0_0"/>
          <p:cNvSpPr txBox="1"/>
          <p:nvPr>
            <p:ph idx="1" type="body"/>
          </p:nvPr>
        </p:nvSpPr>
        <p:spPr>
          <a:xfrm>
            <a:off x="625625" y="2003200"/>
            <a:ext cx="5113200" cy="41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143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2300"/>
              <a:t>Twój inteligentny dom został zhakowany i nie chce się otworzyć! Odszukaj inteligentne urządzenia </a:t>
            </a:r>
            <a:br>
              <a:rPr lang="en-US" sz="2300"/>
            </a:br>
            <a:r>
              <a:rPr lang="en-US" sz="2300"/>
              <a:t>i odpowiednio skonfiguruj ich ustawienia prywatności, aby odblokować inteligentny dom. Podejmując decyzje, zdobywasz punkty w dwóch kategoriach: „Prywatność” i „Wygoda”. Czy uda Ci się odblokować inteligentny dom?</a:t>
            </a:r>
            <a:endParaRPr/>
          </a:p>
        </p:txBody>
      </p:sp>
      <p:pic>
        <p:nvPicPr>
          <p:cNvPr id="301" name="Google Shape;301;g3ec5798edc6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37750" y="2003200"/>
            <a:ext cx="6070000" cy="354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08" name="Google Shape;308;p13"/>
          <p:cNvSpPr txBox="1"/>
          <p:nvPr>
            <p:ph type="title"/>
          </p:nvPr>
        </p:nvSpPr>
        <p:spPr>
          <a:xfrm>
            <a:off x="1371602" y="457200"/>
            <a:ext cx="8545500" cy="1088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None/>
            </a:pPr>
            <a:r>
              <a:rPr b="0"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Podsumowanie</a:t>
            </a:r>
            <a:endParaRPr sz="3200"/>
          </a:p>
        </p:txBody>
      </p:sp>
      <p:sp>
        <p:nvSpPr>
          <p:cNvPr id="309" name="Google Shape;309;p13"/>
          <p:cNvSpPr/>
          <p:nvPr/>
        </p:nvSpPr>
        <p:spPr>
          <a:xfrm flipH="1" rot="10800000">
            <a:off x="0" y="6400672"/>
            <a:ext cx="12192000" cy="456900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59999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10" name="Google Shape;310;p13"/>
          <p:cNvSpPr/>
          <p:nvPr/>
        </p:nvSpPr>
        <p:spPr>
          <a:xfrm flipH="1">
            <a:off x="4038598" y="6400799"/>
            <a:ext cx="8153400" cy="456900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33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11" name="Google Shape;311;p13"/>
          <p:cNvSpPr txBox="1"/>
          <p:nvPr>
            <p:ph idx="1" type="body"/>
          </p:nvPr>
        </p:nvSpPr>
        <p:spPr>
          <a:xfrm>
            <a:off x="625625" y="2003200"/>
            <a:ext cx="5234400" cy="41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6858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800"/>
              <a:t>(w kółku/podczas dyskusji na forum klasy)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200"/>
          </a:p>
          <a:p>
            <a:pPr indent="-34290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/>
              <a:t>Czego dowiedziałem/-am się dziś </a:t>
            </a:r>
            <a:br>
              <a:rPr lang="en-US"/>
            </a:br>
            <a:r>
              <a:rPr lang="en-US"/>
              <a:t>o powiązaniach między danymi?</a:t>
            </a:r>
            <a:endParaRPr/>
          </a:p>
          <a:p>
            <a:pPr indent="-34290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/>
              <a:t>Co mnie zaskoczyło?</a:t>
            </a:r>
            <a:endParaRPr/>
          </a:p>
          <a:p>
            <a:pPr indent="-34290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/>
              <a:t>Które uprawnienia do danych chcę zmienić w ustawieniach mojego smartfona?</a:t>
            </a:r>
            <a:endParaRPr/>
          </a:p>
        </p:txBody>
      </p:sp>
      <p:pic>
        <p:nvPicPr>
          <p:cNvPr id="312" name="Google Shape;312;p13"/>
          <p:cNvPicPr preferRelativeResize="0"/>
          <p:nvPr/>
        </p:nvPicPr>
        <p:blipFill rotWithShape="1">
          <a:blip r:embed="rId3">
            <a:alphaModFix/>
          </a:blip>
          <a:srcRect b="0" l="0" r="30502" t="0"/>
          <a:stretch/>
        </p:blipFill>
        <p:spPr>
          <a:xfrm>
            <a:off x="6319237" y="2003200"/>
            <a:ext cx="5411075" cy="4193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radientRiseVTI">
  <a:themeElements>
    <a:clrScheme name="Grün">
      <a:dk1>
        <a:srgbClr val="000000"/>
      </a:dk1>
      <a:lt1>
        <a:srgbClr val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GradientRiseVTI">
  <a:themeElements>
    <a:clrScheme name="Grün">
      <a:dk1>
        <a:srgbClr val="000000"/>
      </a:dk1>
      <a:lt1>
        <a:srgbClr val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2024-03-28T17:19:57Z</dcterms:created>
  <dc:creator>Bernd Remmele (fr)</dc:creator>
</cp:coreProperties>
</file>