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6858000" cx="12192000"/>
  <p:notesSz cx="6858000" cy="9144000"/>
  <p:embeddedFontLst>
    <p:embeddedFont>
      <p:font typeface="Play"/>
      <p:regular r:id="rId13"/>
      <p:bold r:id="rId14"/>
    </p:embeddedFon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9" roundtripDataSignature="AMtx7mgdKjnUXgQRDCvRhbhKudCJc0Ih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2EA4BCF-2199-4286-98C1-86F9E9AA6375}">
  <a:tblStyle styleId="{82EA4BCF-2199-4286-98C1-86F9E9AA6375}"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Play-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font" Target="fonts/Play-bold.fntdata"/><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CH"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cys.eu/" TargetMode="External"/><Relationship Id="rId3" Type="http://schemas.openxmlformats.org/officeDocument/2006/relationships/hyperlink" Target="https://mecys.eu/"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90" name="Google Shape;9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de-CH"/>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CH"/>
              <a:t>Students should create 4-5 passwords and compare with students next to them. </a:t>
            </a:r>
            <a:endParaRPr/>
          </a:p>
        </p:txBody>
      </p:sp>
      <p:sp>
        <p:nvSpPr>
          <p:cNvPr id="106" name="Google Shape;10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de-CH" sz="1467">
                <a:latin typeface="Roboto"/>
                <a:ea typeface="Roboto"/>
                <a:cs typeface="Roboto"/>
                <a:sym typeface="Roboto"/>
              </a:rPr>
              <a:t>Two-factor authentication (2FA) is an extra layer of security.</a:t>
            </a:r>
            <a:endParaRPr sz="1467">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de-CH" sz="1467">
                <a:latin typeface="Roboto"/>
                <a:ea typeface="Roboto"/>
                <a:cs typeface="Roboto"/>
                <a:sym typeface="Roboto"/>
              </a:rPr>
              <a:t>This means that, in addition to your password, you need a second piece of information to access your account—such as a code sent to your cell phone or an authentication app.</a:t>
            </a:r>
            <a:endParaRPr sz="1467">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t/>
            </a:r>
            <a:endParaRPr sz="1467">
              <a:latin typeface="Roboto"/>
              <a:ea typeface="Roboto"/>
              <a:cs typeface="Roboto"/>
              <a:sym typeface="Roboto"/>
            </a:endParaRPr>
          </a:p>
          <a:p>
            <a:pPr indent="0" lvl="0" marL="0" rtl="0" algn="l">
              <a:lnSpc>
                <a:spcPct val="100000"/>
              </a:lnSpc>
              <a:spcBef>
                <a:spcPts val="0"/>
              </a:spcBef>
              <a:spcAft>
                <a:spcPts val="0"/>
              </a:spcAft>
              <a:buSzPts val="1400"/>
              <a:buNone/>
            </a:pPr>
            <a:r>
              <a:t/>
            </a:r>
            <a:endParaRPr sz="1467">
              <a:latin typeface="Roboto"/>
              <a:ea typeface="Roboto"/>
              <a:cs typeface="Roboto"/>
              <a:sym typeface="Roboto"/>
            </a:endParaRPr>
          </a:p>
        </p:txBody>
      </p:sp>
      <p:sp>
        <p:nvSpPr>
          <p:cNvPr id="117" name="Google Shape;11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Roboto"/>
              <a:buNone/>
            </a:pPr>
            <a:r>
              <a:rPr lang="de-CH" sz="1100"/>
              <a:t>Worksheet ‘Phishing (Worksheets form the</a:t>
            </a:r>
            <a:r>
              <a:rPr lang="de-CH" sz="1100">
                <a:solidFill>
                  <a:schemeClr val="hlink"/>
                </a:solidFill>
                <a:uFill>
                  <a:noFill/>
                </a:uFill>
                <a:hlinkClick r:id="rId2"/>
              </a:rPr>
              <a:t> </a:t>
            </a:r>
            <a:r>
              <a:rPr lang="de-CH" sz="1100" u="sng">
                <a:solidFill>
                  <a:schemeClr val="hlink"/>
                </a:solidFill>
                <a:hlinkClick r:id="rId3"/>
              </a:rPr>
              <a:t>MECyS</a:t>
            </a:r>
            <a:r>
              <a:rPr lang="de-CH" sz="1100"/>
              <a:t> project).’ </a:t>
            </a:r>
            <a:endParaRPr sz="2800">
              <a:solidFill>
                <a:srgbClr val="FF0000"/>
              </a:solidFill>
              <a:latin typeface="Roboto"/>
              <a:ea typeface="Roboto"/>
              <a:cs typeface="Roboto"/>
              <a:sym typeface="Roboto"/>
            </a:endParaRPr>
          </a:p>
          <a:p>
            <a:pPr indent="0" lvl="0" marL="0" rtl="0" algn="l">
              <a:lnSpc>
                <a:spcPct val="100000"/>
              </a:lnSpc>
              <a:spcBef>
                <a:spcPts val="0"/>
              </a:spcBef>
              <a:spcAft>
                <a:spcPts val="0"/>
              </a:spcAft>
              <a:buSzPts val="1400"/>
              <a:buNone/>
            </a:pPr>
            <a:r>
              <a:rPr lang="de-CH"/>
              <a:t>https://www.datapro.education/tools/</a:t>
            </a:r>
            <a:endParaRPr/>
          </a:p>
        </p:txBody>
      </p:sp>
      <p:sp>
        <p:nvSpPr>
          <p:cNvPr id="131" name="Google Shape;13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CH"/>
              <a:t>You might add further examples.</a:t>
            </a:r>
            <a:endParaRPr/>
          </a:p>
        </p:txBody>
      </p:sp>
      <p:sp>
        <p:nvSpPr>
          <p:cNvPr id="146" name="Google Shape;14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rPr lang="de-CH"/>
              <a:t>The DataPro-Agent is optimized for use on laptops or tablets with an updated Firefox, Safari, or Chrome browser. It does not collect data nor save chats. It only responds to questions about data protection. </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de-CH"/>
              <a:t>→  https://datapro.cyber-geiger.com/</a:t>
            </a:r>
            <a:endParaRPr/>
          </a:p>
          <a:p>
            <a:pPr indent="0" lvl="0" marL="0" rtl="0" algn="l">
              <a:lnSpc>
                <a:spcPct val="100000"/>
              </a:lnSpc>
              <a:spcBef>
                <a:spcPts val="800"/>
              </a:spcBef>
              <a:spcAft>
                <a:spcPts val="0"/>
              </a:spcAft>
              <a:buClr>
                <a:schemeClr val="dk1"/>
              </a:buClr>
              <a:buSzPts val="1200"/>
              <a:buFont typeface="Arial"/>
              <a:buNone/>
            </a:pPr>
            <a:r>
              <a:t/>
            </a:r>
            <a:endParaRPr/>
          </a:p>
        </p:txBody>
      </p:sp>
      <p:sp>
        <p:nvSpPr>
          <p:cNvPr id="161" name="Google Shape;161;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de-CH"/>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e5ece86e4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3e5ece86e4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00000"/>
              </a:lnSpc>
              <a:spcBef>
                <a:spcPts val="0"/>
              </a:spcBef>
              <a:spcAft>
                <a:spcPts val="0"/>
              </a:spcAft>
              <a:buSzPts val="1400"/>
              <a:buChar char="●"/>
            </a:pPr>
            <a:r>
              <a:rPr lang="de-CH" sz="1400"/>
              <a:t>Teachers: Please read the Game Guide first! </a:t>
            </a:r>
            <a:endParaRPr sz="1400"/>
          </a:p>
          <a:p>
            <a:pPr indent="-317500" lvl="0" marL="457200" rtl="0" algn="l">
              <a:spcBef>
                <a:spcPts val="0"/>
              </a:spcBef>
              <a:spcAft>
                <a:spcPts val="0"/>
              </a:spcAft>
              <a:buSzPts val="1400"/>
              <a:buFont typeface="Roboto"/>
              <a:buChar char="●"/>
            </a:pPr>
            <a:r>
              <a:rPr lang="de-CH" sz="1400">
                <a:latin typeface="Roboto"/>
                <a:ea typeface="Roboto"/>
                <a:cs typeface="Roboto"/>
                <a:sym typeface="Roboto"/>
              </a:rPr>
              <a:t>Play Nothing To Hide: </a:t>
            </a:r>
            <a:endParaRPr sz="1400">
              <a:latin typeface="Roboto"/>
              <a:ea typeface="Roboto"/>
              <a:cs typeface="Roboto"/>
              <a:sym typeface="Roboto"/>
            </a:endParaRPr>
          </a:p>
          <a:p>
            <a:pPr indent="0" lvl="0" marL="0" rtl="0" algn="l">
              <a:lnSpc>
                <a:spcPct val="100000"/>
              </a:lnSpc>
              <a:spcBef>
                <a:spcPts val="0"/>
              </a:spcBef>
              <a:spcAft>
                <a:spcPts val="0"/>
              </a:spcAft>
              <a:buSzPts val="1400"/>
              <a:buNone/>
            </a:pPr>
            <a:r>
              <a:rPr i="1" lang="de-CH" sz="1400">
                <a:latin typeface="Roboto"/>
                <a:ea typeface="Roboto"/>
                <a:cs typeface="Roboto"/>
                <a:sym typeface="Roboto"/>
              </a:rPr>
              <a:t>https://dataprogames.ph-freiburg.de/nothing-to-hide/</a:t>
            </a:r>
            <a:br>
              <a:rPr lang="de-CH" sz="1400"/>
            </a:br>
            <a:endParaRPr sz="1400"/>
          </a:p>
        </p:txBody>
      </p:sp>
      <p:sp>
        <p:nvSpPr>
          <p:cNvPr id="184" name="Google Shape;184;g3e5ece86e4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de-CH"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5" name="Shape 15"/>
        <p:cNvGrpSpPr/>
        <p:nvPr/>
      </p:nvGrpSpPr>
      <p:grpSpPr>
        <a:xfrm>
          <a:off x="0" y="0"/>
          <a:ext cx="0" cy="0"/>
          <a:chOff x="0" y="0"/>
          <a:chExt cx="0" cy="0"/>
        </a:xfrm>
      </p:grpSpPr>
      <p:sp>
        <p:nvSpPr>
          <p:cNvPr id="16" name="Google Shape;16;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21" name="Shape 21"/>
        <p:cNvGrpSpPr/>
        <p:nvPr/>
      </p:nvGrpSpPr>
      <p:grpSpPr>
        <a:xfrm>
          <a:off x="0" y="0"/>
          <a:ext cx="0" cy="0"/>
          <a:chOff x="0" y="0"/>
          <a:chExt cx="0" cy="0"/>
        </a:xfrm>
      </p:grpSpPr>
      <p:sp>
        <p:nvSpPr>
          <p:cNvPr id="22" name="Google Shape;22;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spTree>
      <p:nvGrpSpPr>
        <p:cNvPr id="25" name="Shape 25"/>
        <p:cNvGrpSpPr/>
        <p:nvPr/>
      </p:nvGrpSpPr>
      <p:grpSpPr>
        <a:xfrm>
          <a:off x="0" y="0"/>
          <a:ext cx="0" cy="0"/>
          <a:chOff x="0" y="0"/>
          <a:chExt cx="0" cy="0"/>
        </a:xfrm>
      </p:grpSpPr>
      <p:sp>
        <p:nvSpPr>
          <p:cNvPr id="26" name="Google Shape;26;p59"/>
          <p:cNvSpPr txBox="1"/>
          <p:nvPr>
            <p:ph type="title"/>
          </p:nvPr>
        </p:nvSpPr>
        <p:spPr>
          <a:xfrm>
            <a:off x="3130560" y="903360"/>
            <a:ext cx="5930400" cy="14112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4400"/>
              <a:buFont typeface="Play"/>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9"/>
          <p:cNvSpPr txBox="1"/>
          <p:nvPr>
            <p:ph idx="1" type="subTitle"/>
          </p:nvPr>
        </p:nvSpPr>
        <p:spPr>
          <a:xfrm>
            <a:off x="609600" y="1604640"/>
            <a:ext cx="10972320" cy="3977280"/>
          </a:xfrm>
          <a:prstGeom prst="rect">
            <a:avLst/>
          </a:prstGeom>
          <a:noFill/>
          <a:ln>
            <a:noFill/>
          </a:ln>
        </p:spPr>
        <p:txBody>
          <a:bodyPr anchorCtr="0" anchor="ctr" bIns="0" lIns="0" spcFirstLastPara="1" rIns="0" wrap="square" tIns="0">
            <a:noAutofit/>
          </a:bodyPr>
          <a:lstStyle>
            <a:lvl1pPr lvl="0" algn="ctr">
              <a:lnSpc>
                <a:spcPct val="90000"/>
              </a:lnSpc>
              <a:spcBef>
                <a:spcPts val="1000"/>
              </a:spcBef>
              <a:spcAft>
                <a:spcPts val="0"/>
              </a:spcAft>
              <a:buClr>
                <a:schemeClr val="dk1"/>
              </a:buClr>
              <a:buSzPts val="2800"/>
              <a:buNone/>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28" name="Shape 28"/>
        <p:cNvGrpSpPr/>
        <p:nvPr/>
      </p:nvGrpSpPr>
      <p:grpSpPr>
        <a:xfrm>
          <a:off x="0" y="0"/>
          <a:ext cx="0" cy="0"/>
          <a:chOff x="0" y="0"/>
          <a:chExt cx="0" cy="0"/>
        </a:xfrm>
      </p:grpSpPr>
      <p:sp>
        <p:nvSpPr>
          <p:cNvPr id="29" name="Google Shape;29;p5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1" name="Google Shape;31;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34" name="Shape 34"/>
        <p:cNvGrpSpPr/>
        <p:nvPr/>
      </p:nvGrpSpPr>
      <p:grpSpPr>
        <a:xfrm>
          <a:off x="0" y="0"/>
          <a:ext cx="0" cy="0"/>
          <a:chOff x="0" y="0"/>
          <a:chExt cx="0" cy="0"/>
        </a:xfrm>
      </p:grpSpPr>
      <p:sp>
        <p:nvSpPr>
          <p:cNvPr id="35" name="Google Shape;35;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39" name="Shape 39"/>
        <p:cNvGrpSpPr/>
        <p:nvPr/>
      </p:nvGrpSpPr>
      <p:grpSpPr>
        <a:xfrm>
          <a:off x="0" y="0"/>
          <a:ext cx="0" cy="0"/>
          <a:chOff x="0" y="0"/>
          <a:chExt cx="0" cy="0"/>
        </a:xfrm>
      </p:grpSpPr>
      <p:sp>
        <p:nvSpPr>
          <p:cNvPr id="40" name="Google Shape;40;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2" name="Google Shape;42;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45" name="Shape 45"/>
        <p:cNvGrpSpPr/>
        <p:nvPr/>
      </p:nvGrpSpPr>
      <p:grpSpPr>
        <a:xfrm>
          <a:off x="0" y="0"/>
          <a:ext cx="0" cy="0"/>
          <a:chOff x="0" y="0"/>
          <a:chExt cx="0" cy="0"/>
        </a:xfrm>
      </p:grpSpPr>
      <p:sp>
        <p:nvSpPr>
          <p:cNvPr id="46" name="Google Shape;46;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6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52" name="Shape 52"/>
        <p:cNvGrpSpPr/>
        <p:nvPr/>
      </p:nvGrpSpPr>
      <p:grpSpPr>
        <a:xfrm>
          <a:off x="0" y="0"/>
          <a:ext cx="0" cy="0"/>
          <a:chOff x="0" y="0"/>
          <a:chExt cx="0" cy="0"/>
        </a:xfrm>
      </p:grpSpPr>
      <p:sp>
        <p:nvSpPr>
          <p:cNvPr id="53" name="Google Shape;53;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61" name="Shape 61"/>
        <p:cNvGrpSpPr/>
        <p:nvPr/>
      </p:nvGrpSpPr>
      <p:grpSpPr>
        <a:xfrm>
          <a:off x="0" y="0"/>
          <a:ext cx="0" cy="0"/>
          <a:chOff x="0" y="0"/>
          <a:chExt cx="0" cy="0"/>
        </a:xfrm>
      </p:grpSpPr>
      <p:sp>
        <p:nvSpPr>
          <p:cNvPr id="62" name="Google Shape;62;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8" name="Shape 68"/>
        <p:cNvGrpSpPr/>
        <p:nvPr/>
      </p:nvGrpSpPr>
      <p:grpSpPr>
        <a:xfrm>
          <a:off x="0" y="0"/>
          <a:ext cx="0" cy="0"/>
          <a:chOff x="0" y="0"/>
          <a:chExt cx="0" cy="0"/>
        </a:xfrm>
      </p:grpSpPr>
      <p:sp>
        <p:nvSpPr>
          <p:cNvPr id="69" name="Google Shape;69;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64"/>
          <p:cNvSpPr/>
          <p:nvPr>
            <p:ph idx="2" type="pic"/>
          </p:nvPr>
        </p:nvSpPr>
        <p:spPr>
          <a:xfrm>
            <a:off x="5183188" y="987425"/>
            <a:ext cx="6172200" cy="4873625"/>
          </a:xfrm>
          <a:prstGeom prst="rect">
            <a:avLst/>
          </a:prstGeom>
          <a:noFill/>
          <a:ln>
            <a:noFill/>
          </a:ln>
        </p:spPr>
      </p:sp>
      <p:sp>
        <p:nvSpPr>
          <p:cNvPr id="71" name="Google Shape;71;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75" name="Shape 75"/>
        <p:cNvGrpSpPr/>
        <p:nvPr/>
      </p:nvGrpSpPr>
      <p:grpSpPr>
        <a:xfrm>
          <a:off x="0" y="0"/>
          <a:ext cx="0" cy="0"/>
          <a:chOff x="0" y="0"/>
          <a:chExt cx="0" cy="0"/>
        </a:xfrm>
      </p:grpSpPr>
      <p:sp>
        <p:nvSpPr>
          <p:cNvPr id="76" name="Google Shape;76;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81" name="Shape 81"/>
        <p:cNvGrpSpPr/>
        <p:nvPr/>
      </p:nvGrpSpPr>
      <p:grpSpPr>
        <a:xfrm>
          <a:off x="0" y="0"/>
          <a:ext cx="0" cy="0"/>
          <a:chOff x="0" y="0"/>
          <a:chExt cx="0" cy="0"/>
        </a:xfrm>
      </p:grpSpPr>
      <p:sp>
        <p:nvSpPr>
          <p:cNvPr id="82" name="Google Shape;82;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0.jpg"/><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3" name="Google Shape;93;p2"/>
          <p:cNvSpPr/>
          <p:nvPr/>
        </p:nvSpPr>
        <p:spPr>
          <a:xfrm flipH="1">
            <a:off x="4038600" y="6400799"/>
            <a:ext cx="8153398" cy="456772"/>
          </a:xfrm>
          <a:prstGeom prst="rect">
            <a:avLst/>
          </a:prstGeom>
          <a:gradFill>
            <a:gsLst>
              <a:gs pos="0">
                <a:srgbClr val="BADB7C">
                  <a:alpha val="54901"/>
                </a:srgbClr>
              </a:gs>
              <a:gs pos="9000">
                <a:srgbClr val="BADB7C">
                  <a:alpha val="54901"/>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4" name="Google Shape;94;p2"/>
          <p:cNvSpPr/>
          <p:nvPr/>
        </p:nvSpPr>
        <p:spPr>
          <a:xfrm>
            <a:off x="0" y="-4"/>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95" name="Google Shape;95;p2"/>
          <p:cNvGrpSpPr/>
          <p:nvPr/>
        </p:nvGrpSpPr>
        <p:grpSpPr>
          <a:xfrm>
            <a:off x="-830247" y="-1"/>
            <a:ext cx="4974086" cy="6858001"/>
            <a:chOff x="-830247" y="-1"/>
            <a:chExt cx="4974086" cy="6858001"/>
          </a:xfrm>
        </p:grpSpPr>
        <p:sp>
          <p:nvSpPr>
            <p:cNvPr id="96" name="Google Shape;96;p2"/>
            <p:cNvSpPr/>
            <p:nvPr/>
          </p:nvSpPr>
          <p:spPr>
            <a:xfrm flipH="1" rot="5400000">
              <a:off x="-1409318" y="1410082"/>
              <a:ext cx="6858000" cy="4037835"/>
            </a:xfrm>
            <a:prstGeom prst="rect">
              <a:avLst/>
            </a:prstGeom>
            <a:gradFill>
              <a:gsLst>
                <a:gs pos="0">
                  <a:schemeClr val="accent6"/>
                </a:gs>
                <a:gs pos="8000">
                  <a:schemeClr val="accent6"/>
                </a:gs>
                <a:gs pos="100000">
                  <a:srgbClr val="4AB5C4">
                    <a:alpha val="88627"/>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7" name="Google Shape;97;p2"/>
            <p:cNvSpPr/>
            <p:nvPr/>
          </p:nvSpPr>
          <p:spPr>
            <a:xfrm flipH="1" rot="5400000">
              <a:off x="-1153806" y="1153804"/>
              <a:ext cx="6346209" cy="4038601"/>
            </a:xfrm>
            <a:prstGeom prst="rect">
              <a:avLst/>
            </a:prstGeom>
            <a:gradFill>
              <a:gsLst>
                <a:gs pos="0">
                  <a:srgbClr val="91D2DB">
                    <a:alpha val="0"/>
                  </a:srgbClr>
                </a:gs>
                <a:gs pos="99000">
                  <a:srgbClr val="8AB833">
                    <a:alpha val="91764"/>
                  </a:srgbClr>
                </a:gs>
                <a:gs pos="100000">
                  <a:srgbClr val="8AB833">
                    <a:alpha val="91764"/>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8" name="Google Shape;98;p2"/>
            <p:cNvSpPr/>
            <p:nvPr/>
          </p:nvSpPr>
          <p:spPr>
            <a:xfrm flipH="1" rot="5400000">
              <a:off x="759574" y="3578975"/>
              <a:ext cx="2502407" cy="4055644"/>
            </a:xfrm>
            <a:prstGeom prst="rect">
              <a:avLst/>
            </a:prstGeom>
            <a:gradFill>
              <a:gsLst>
                <a:gs pos="0">
                  <a:srgbClr val="4AB5C4">
                    <a:alpha val="27843"/>
                  </a:srgbClr>
                </a:gs>
                <a:gs pos="2000">
                  <a:srgbClr val="4AB5C4">
                    <a:alpha val="27843"/>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9" name="Google Shape;99;p2"/>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1960"/>
                  </a:srgbClr>
                </a:gs>
                <a:gs pos="13000">
                  <a:srgbClr val="B7FFEE">
                    <a:alpha val="1960"/>
                  </a:srgbClr>
                </a:gs>
                <a:gs pos="100000">
                  <a:srgbClr val="0989B1">
                    <a:alpha val="28627"/>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00" name="Google Shape;100;p2"/>
          <p:cNvSpPr txBox="1"/>
          <p:nvPr>
            <p:ph type="title"/>
          </p:nvPr>
        </p:nvSpPr>
        <p:spPr>
          <a:xfrm>
            <a:off x="129925" y="519750"/>
            <a:ext cx="3761700" cy="46833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100"/>
              <a:buFont typeface="Arial"/>
              <a:buNone/>
            </a:pPr>
            <a:r>
              <a:rPr lang="de-CH" sz="3100">
                <a:solidFill>
                  <a:schemeClr val="lt1"/>
                </a:solidFill>
                <a:latin typeface="Arial"/>
                <a:ea typeface="Arial"/>
                <a:cs typeface="Arial"/>
                <a:sym typeface="Arial"/>
              </a:rPr>
              <a:t>Web Game Preparation - </a:t>
            </a:r>
            <a:br>
              <a:rPr lang="de-CH" sz="3100">
                <a:solidFill>
                  <a:schemeClr val="lt1"/>
                </a:solidFill>
                <a:latin typeface="Arial"/>
                <a:ea typeface="Arial"/>
                <a:cs typeface="Arial"/>
                <a:sym typeface="Arial"/>
              </a:rPr>
            </a:br>
            <a:r>
              <a:rPr lang="de-CH" sz="3100">
                <a:solidFill>
                  <a:schemeClr val="lt1"/>
                </a:solidFill>
                <a:latin typeface="Arial"/>
                <a:ea typeface="Arial"/>
                <a:cs typeface="Arial"/>
                <a:sym typeface="Arial"/>
              </a:rPr>
              <a:t>Nothing to Hide</a:t>
            </a:r>
            <a:br>
              <a:rPr lang="de-CH" sz="3100">
                <a:latin typeface="Arial"/>
                <a:ea typeface="Arial"/>
                <a:cs typeface="Arial"/>
                <a:sym typeface="Arial"/>
              </a:rPr>
            </a:br>
            <a:br>
              <a:rPr lang="de-CH" sz="3100">
                <a:latin typeface="Arial"/>
                <a:ea typeface="Arial"/>
                <a:cs typeface="Arial"/>
                <a:sym typeface="Arial"/>
              </a:rPr>
            </a:br>
            <a:br>
              <a:rPr lang="de-CH" sz="3100">
                <a:latin typeface="Arial"/>
                <a:ea typeface="Arial"/>
                <a:cs typeface="Arial"/>
                <a:sym typeface="Arial"/>
              </a:rPr>
            </a:br>
            <a:br>
              <a:rPr lang="de-CH" sz="3100">
                <a:latin typeface="Arial"/>
                <a:ea typeface="Arial"/>
                <a:cs typeface="Arial"/>
                <a:sym typeface="Arial"/>
              </a:rPr>
            </a:br>
            <a:r>
              <a:rPr lang="de-CH" sz="3100">
                <a:solidFill>
                  <a:srgbClr val="000000"/>
                </a:solidFill>
                <a:latin typeface="Arial"/>
                <a:ea typeface="Arial"/>
                <a:cs typeface="Arial"/>
                <a:sym typeface="Arial"/>
              </a:rPr>
              <a:t>Data Protection Measures</a:t>
            </a:r>
            <a:r>
              <a:rPr lang="de-CH" sz="3100">
                <a:solidFill>
                  <a:srgbClr val="000000"/>
                </a:solidFill>
                <a:latin typeface="Arial"/>
                <a:ea typeface="Arial"/>
                <a:cs typeface="Arial"/>
                <a:sym typeface="Arial"/>
              </a:rPr>
              <a:t> </a:t>
            </a:r>
            <a:br>
              <a:rPr lang="de-CH" sz="1600"/>
            </a:br>
            <a:endParaRPr sz="3200">
              <a:solidFill>
                <a:schemeClr val="lt1"/>
              </a:solidFill>
            </a:endParaRPr>
          </a:p>
        </p:txBody>
      </p:sp>
      <p:sp>
        <p:nvSpPr>
          <p:cNvPr id="101" name="Google Shape;101;p2"/>
          <p:cNvSpPr/>
          <p:nvPr/>
        </p:nvSpPr>
        <p:spPr>
          <a:xfrm>
            <a:off x="10700505" y="5384801"/>
            <a:ext cx="1284073" cy="1274424"/>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venir"/>
              <a:ea typeface="Avenir"/>
              <a:cs typeface="Avenir"/>
              <a:sym typeface="Avenir"/>
            </a:endParaRPr>
          </a:p>
        </p:txBody>
      </p:sp>
      <p:pic>
        <p:nvPicPr>
          <p:cNvPr descr="Ein Bild, das Grafiken, Schrift, Grafikdesign, Text enthält.&#10;&#10;Automatisch generierte Beschreibung" id="102" name="Google Shape;102;p2"/>
          <p:cNvPicPr preferRelativeResize="0"/>
          <p:nvPr/>
        </p:nvPicPr>
        <p:blipFill rotWithShape="1">
          <a:blip r:embed="rId4">
            <a:alphaModFix/>
          </a:blip>
          <a:srcRect b="1616" l="0" r="-2" t="1477"/>
          <a:stretch/>
        </p:blipFill>
        <p:spPr>
          <a:xfrm>
            <a:off x="9771321" y="873031"/>
            <a:ext cx="2566983" cy="2487530"/>
          </a:xfrm>
          <a:prstGeom prst="rect">
            <a:avLst/>
          </a:prstGeom>
          <a:noFill/>
          <a:ln>
            <a:noFill/>
          </a:ln>
        </p:spPr>
      </p:pic>
      <p:sp>
        <p:nvSpPr>
          <p:cNvPr id="103" name="Google Shape;103;p2"/>
          <p:cNvSpPr txBox="1"/>
          <p:nvPr/>
        </p:nvSpPr>
        <p:spPr>
          <a:xfrm>
            <a:off x="4266326" y="3949607"/>
            <a:ext cx="55050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de-CH" sz="1800">
                <a:solidFill>
                  <a:schemeClr val="dk1"/>
                </a:solidFill>
              </a:rPr>
              <a:t>Simple strategies you should know to protect your online accounts and data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7"/>
          <p:cNvSpPr txBox="1"/>
          <p:nvPr>
            <p:ph type="title"/>
          </p:nvPr>
        </p:nvSpPr>
        <p:spPr>
          <a:xfrm>
            <a:off x="395405" y="261255"/>
            <a:ext cx="8610000" cy="9084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3000"/>
              <a:buFont typeface="Roboto"/>
              <a:buNone/>
            </a:pPr>
            <a:r>
              <a:rPr b="1" lang="de-CH" sz="3000">
                <a:latin typeface="Roboto"/>
                <a:ea typeface="Roboto"/>
                <a:cs typeface="Roboto"/>
                <a:sym typeface="Roboto"/>
              </a:rPr>
              <a:t>Safe Passwords </a:t>
            </a:r>
            <a:endParaRPr b="1">
              <a:latin typeface="Roboto"/>
              <a:ea typeface="Roboto"/>
              <a:cs typeface="Roboto"/>
              <a:sym typeface="Roboto"/>
            </a:endParaRPr>
          </a:p>
        </p:txBody>
      </p:sp>
      <p:sp>
        <p:nvSpPr>
          <p:cNvPr id="109" name="Google Shape;109;p37"/>
          <p:cNvSpPr txBox="1"/>
          <p:nvPr/>
        </p:nvSpPr>
        <p:spPr>
          <a:xfrm>
            <a:off x="473050" y="1989813"/>
            <a:ext cx="11576700" cy="280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de-CH" sz="1600" u="none" cap="none" strike="noStrike">
                <a:solidFill>
                  <a:schemeClr val="dk1"/>
                </a:solidFill>
                <a:latin typeface="Roboto"/>
                <a:ea typeface="Roboto"/>
                <a:cs typeface="Roboto"/>
                <a:sym typeface="Roboto"/>
              </a:rPr>
              <a:t>Passwords may be hacked with (illegal) software which is mostly available for free. Usually, the software checks all possible letter combinations in milliseconds. That is why you should include different characters into your password and </a:t>
            </a:r>
            <a:r>
              <a:rPr b="1" i="0" lang="de-CH" sz="1600" u="none" cap="none" strike="noStrike">
                <a:solidFill>
                  <a:schemeClr val="dk1"/>
                </a:solidFill>
                <a:latin typeface="Roboto"/>
                <a:ea typeface="Roboto"/>
                <a:cs typeface="Roboto"/>
                <a:sym typeface="Roboto"/>
              </a:rPr>
              <a:t>not </a:t>
            </a:r>
            <a:r>
              <a:rPr b="0" i="0" lang="de-CH" sz="1600" u="none" cap="none" strike="noStrike">
                <a:solidFill>
                  <a:schemeClr val="dk1"/>
                </a:solidFill>
                <a:latin typeface="Roboto"/>
                <a:ea typeface="Roboto"/>
                <a:cs typeface="Roboto"/>
                <a:sym typeface="Roboto"/>
              </a:rPr>
              <a:t>choose simple words, names, or numbers only. </a:t>
            </a:r>
            <a:br>
              <a:rPr b="0" i="0" lang="de-CH" sz="1600" u="none" cap="none" strike="noStrike">
                <a:solidFill>
                  <a:schemeClr val="dk1"/>
                </a:solidFill>
                <a:latin typeface="Roboto"/>
                <a:ea typeface="Roboto"/>
                <a:cs typeface="Roboto"/>
                <a:sym typeface="Roboto"/>
              </a:rPr>
            </a:br>
            <a:endParaRPr b="0" i="0" sz="16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0" i="0" lang="de-CH" sz="1600" u="none" cap="none" strike="noStrike">
                <a:solidFill>
                  <a:schemeClr val="dk1"/>
                </a:solidFill>
                <a:latin typeface="Roboto"/>
                <a:ea typeface="Roboto"/>
                <a:cs typeface="Roboto"/>
                <a:sym typeface="Roboto"/>
              </a:rPr>
              <a:t>Task: </a:t>
            </a:r>
            <a:endParaRPr b="0" i="0" sz="1600" u="none" cap="none" strike="noStrike">
              <a:solidFill>
                <a:schemeClr val="dk1"/>
              </a:solidFill>
              <a:latin typeface="Roboto"/>
              <a:ea typeface="Roboto"/>
              <a:cs typeface="Roboto"/>
              <a:sym typeface="Roboto"/>
            </a:endParaRPr>
          </a:p>
          <a:p>
            <a:pPr indent="-330200" lvl="0" marL="457200" marR="0" rtl="0" algn="l">
              <a:lnSpc>
                <a:spcPct val="100000"/>
              </a:lnSpc>
              <a:spcBef>
                <a:spcPts val="0"/>
              </a:spcBef>
              <a:spcAft>
                <a:spcPts val="0"/>
              </a:spcAft>
              <a:buClr>
                <a:schemeClr val="dk1"/>
              </a:buClr>
              <a:buSzPts val="1600"/>
              <a:buFont typeface="Roboto"/>
              <a:buAutoNum type="arabicPeriod"/>
            </a:pPr>
            <a:r>
              <a:rPr b="0" i="0" lang="de-CH" sz="1600" u="none" cap="none" strike="noStrike">
                <a:solidFill>
                  <a:schemeClr val="dk1"/>
                </a:solidFill>
                <a:latin typeface="Roboto"/>
                <a:ea typeface="Roboto"/>
                <a:cs typeface="Roboto"/>
                <a:sym typeface="Roboto"/>
              </a:rPr>
              <a:t>Choose a memorable word or a sentence</a:t>
            </a:r>
            <a:endParaRPr b="0" i="0" sz="1600" u="none" cap="none" strike="noStrike">
              <a:solidFill>
                <a:schemeClr val="dk1"/>
              </a:solidFill>
              <a:latin typeface="Roboto"/>
              <a:ea typeface="Roboto"/>
              <a:cs typeface="Roboto"/>
              <a:sym typeface="Roboto"/>
            </a:endParaRPr>
          </a:p>
          <a:p>
            <a:pPr indent="-330200" lvl="0" marL="457200" marR="0" rtl="0" algn="l">
              <a:lnSpc>
                <a:spcPct val="100000"/>
              </a:lnSpc>
              <a:spcBef>
                <a:spcPts val="0"/>
              </a:spcBef>
              <a:spcAft>
                <a:spcPts val="0"/>
              </a:spcAft>
              <a:buClr>
                <a:schemeClr val="dk1"/>
              </a:buClr>
              <a:buSzPts val="1600"/>
              <a:buFont typeface="Roboto"/>
              <a:buAutoNum type="arabicPeriod"/>
            </a:pPr>
            <a:r>
              <a:rPr b="0" i="0" lang="de-CH" sz="1600" u="none" cap="none" strike="noStrike">
                <a:solidFill>
                  <a:schemeClr val="dk1"/>
                </a:solidFill>
                <a:latin typeface="Roboto"/>
                <a:ea typeface="Roboto"/>
                <a:cs typeface="Roboto"/>
                <a:sym typeface="Roboto"/>
              </a:rPr>
              <a:t>Keep the first letter of every word</a:t>
            </a:r>
            <a:endParaRPr b="0" i="0" sz="1600" u="none" cap="none" strike="noStrike">
              <a:solidFill>
                <a:schemeClr val="dk1"/>
              </a:solidFill>
              <a:latin typeface="Roboto"/>
              <a:ea typeface="Roboto"/>
              <a:cs typeface="Roboto"/>
              <a:sym typeface="Roboto"/>
            </a:endParaRPr>
          </a:p>
          <a:p>
            <a:pPr indent="-330200" lvl="0" marL="457200" marR="0" rtl="0" algn="l">
              <a:lnSpc>
                <a:spcPct val="100000"/>
              </a:lnSpc>
              <a:spcBef>
                <a:spcPts val="0"/>
              </a:spcBef>
              <a:spcAft>
                <a:spcPts val="0"/>
              </a:spcAft>
              <a:buClr>
                <a:schemeClr val="dk1"/>
              </a:buClr>
              <a:buSzPts val="1600"/>
              <a:buFont typeface="Roboto"/>
              <a:buAutoNum type="arabicPeriod"/>
            </a:pPr>
            <a:r>
              <a:rPr b="0" i="0" lang="de-CH" sz="1600" u="none" cap="none" strike="noStrike">
                <a:solidFill>
                  <a:schemeClr val="dk1"/>
                </a:solidFill>
                <a:latin typeface="Roboto"/>
                <a:ea typeface="Roboto"/>
                <a:cs typeface="Roboto"/>
                <a:sym typeface="Roboto"/>
              </a:rPr>
              <a:t>Replace following letters with numbers: i=1, z=2, e=3, B=8, S=$</a:t>
            </a:r>
            <a:endParaRPr b="0" i="0" sz="1600" u="none" cap="none" strike="noStrike">
              <a:solidFill>
                <a:schemeClr val="dk1"/>
              </a:solidFill>
              <a:latin typeface="Roboto"/>
              <a:ea typeface="Roboto"/>
              <a:cs typeface="Roboto"/>
              <a:sym typeface="Roboto"/>
            </a:endParaRPr>
          </a:p>
          <a:p>
            <a:pPr indent="-330200" lvl="0" marL="457200" marR="0" rtl="0" algn="l">
              <a:lnSpc>
                <a:spcPct val="100000"/>
              </a:lnSpc>
              <a:spcBef>
                <a:spcPts val="0"/>
              </a:spcBef>
              <a:spcAft>
                <a:spcPts val="0"/>
              </a:spcAft>
              <a:buClr>
                <a:schemeClr val="dk1"/>
              </a:buClr>
              <a:buSzPts val="1600"/>
              <a:buFont typeface="Roboto"/>
              <a:buAutoNum type="arabicPeriod"/>
            </a:pPr>
            <a:r>
              <a:rPr b="0" i="0" lang="de-CH" sz="1600" u="none" cap="none" strike="noStrike">
                <a:solidFill>
                  <a:schemeClr val="dk1"/>
                </a:solidFill>
                <a:latin typeface="Roboto"/>
                <a:ea typeface="Roboto"/>
                <a:cs typeface="Roboto"/>
                <a:sym typeface="Roboto"/>
              </a:rPr>
              <a:t>Replace one letter with following character: ! ? . , &amp; - ( ) # + _ : ; @</a:t>
            </a:r>
            <a:endParaRPr b="0" i="0" sz="1600" u="none" cap="none" strike="noStrike">
              <a:solidFill>
                <a:schemeClr val="dk1"/>
              </a:solidFill>
              <a:latin typeface="Roboto"/>
              <a:ea typeface="Roboto"/>
              <a:cs typeface="Roboto"/>
              <a:sym typeface="Roboto"/>
            </a:endParaRPr>
          </a:p>
          <a:p>
            <a:pPr indent="-330200" lvl="0" marL="457200" marR="0" rtl="0" algn="l">
              <a:lnSpc>
                <a:spcPct val="100000"/>
              </a:lnSpc>
              <a:spcBef>
                <a:spcPts val="0"/>
              </a:spcBef>
              <a:spcAft>
                <a:spcPts val="0"/>
              </a:spcAft>
              <a:buClr>
                <a:schemeClr val="dk1"/>
              </a:buClr>
              <a:buSzPts val="1600"/>
              <a:buFont typeface="Roboto"/>
              <a:buAutoNum type="arabicPeriod"/>
            </a:pPr>
            <a:r>
              <a:rPr b="0" i="0" lang="de-CH" sz="1600" u="none" cap="none" strike="noStrike">
                <a:solidFill>
                  <a:schemeClr val="dk1"/>
                </a:solidFill>
                <a:latin typeface="Roboto"/>
                <a:ea typeface="Roboto"/>
                <a:cs typeface="Roboto"/>
                <a:sym typeface="Roboto"/>
              </a:rPr>
              <a:t>Make sure that your password is at least 8 characters long. Add characters if necessary. </a:t>
            </a:r>
            <a:endParaRPr b="0" i="0" sz="16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110" name="Google Shape;110;p37"/>
          <p:cNvSpPr txBox="1"/>
          <p:nvPr/>
        </p:nvSpPr>
        <p:spPr>
          <a:xfrm>
            <a:off x="6096000" y="-1005201"/>
            <a:ext cx="6094500" cy="138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CH" sz="1800" u="none" cap="none" strike="noStrike">
                <a:solidFill>
                  <a:schemeClr val="dk1"/>
                </a:solidFill>
                <a:latin typeface="Arial"/>
                <a:ea typeface="Arial"/>
                <a:cs typeface="Arial"/>
                <a:sym typeface="Arial"/>
              </a:rPr>
              <a:t>Jetzt bist du dran!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de-CH"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de-CH" sz="1800" u="none" cap="none" strike="noStrike">
                <a:solidFill>
                  <a:schemeClr val="dk1"/>
                </a:solidFill>
                <a:latin typeface="Arial"/>
                <a:ea typeface="Arial"/>
                <a:cs typeface="Arial"/>
                <a:sym typeface="Arial"/>
              </a:rPr>
            </a:br>
            <a:br>
              <a:rPr b="0" i="0" lang="de-CH"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grpSp>
        <p:nvGrpSpPr>
          <p:cNvPr id="111" name="Google Shape;111;p37"/>
          <p:cNvGrpSpPr/>
          <p:nvPr/>
        </p:nvGrpSpPr>
        <p:grpSpPr>
          <a:xfrm>
            <a:off x="0" y="6401100"/>
            <a:ext cx="12192000" cy="457027"/>
            <a:chOff x="0" y="6400672"/>
            <a:chExt cx="12192000" cy="457027"/>
          </a:xfrm>
        </p:grpSpPr>
        <p:sp>
          <p:nvSpPr>
            <p:cNvPr id="112" name="Google Shape;112;p37"/>
            <p:cNvSpPr/>
            <p:nvPr/>
          </p:nvSpPr>
          <p:spPr>
            <a:xfrm flipH="1" rot="10800000">
              <a:off x="0" y="6400672"/>
              <a:ext cx="12192000" cy="456900"/>
            </a:xfrm>
            <a:prstGeom prst="rect">
              <a:avLst/>
            </a:prstGeom>
            <a:gradFill>
              <a:gsLst>
                <a:gs pos="0">
                  <a:srgbClr val="029676">
                    <a:alpha val="27843"/>
                  </a:srgbClr>
                </a:gs>
                <a:gs pos="14000">
                  <a:srgbClr val="029676">
                    <a:alpha val="27843"/>
                  </a:srgbClr>
                </a:gs>
                <a:gs pos="100000">
                  <a:srgbClr val="4AB5C4">
                    <a:alpha val="84705"/>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3" name="Google Shape;113;p37"/>
            <p:cNvSpPr/>
            <p:nvPr/>
          </p:nvSpPr>
          <p:spPr>
            <a:xfrm flipH="1">
              <a:off x="4038598" y="6400799"/>
              <a:ext cx="8153400" cy="456900"/>
            </a:xfrm>
            <a:prstGeom prst="rect">
              <a:avLst/>
            </a:prstGeom>
            <a:gradFill>
              <a:gsLst>
                <a:gs pos="0">
                  <a:srgbClr val="9AB5A6">
                    <a:alpha val="34901"/>
                  </a:srgbClr>
                </a:gs>
                <a:gs pos="9000">
                  <a:srgbClr val="9AB5A6">
                    <a:alpha val="34901"/>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aphicFrame>
        <p:nvGraphicFramePr>
          <p:cNvPr id="114" name="Google Shape;114;p37"/>
          <p:cNvGraphicFramePr/>
          <p:nvPr/>
        </p:nvGraphicFramePr>
        <p:xfrm>
          <a:off x="577961" y="5055409"/>
          <a:ext cx="3000000" cy="3000000"/>
        </p:xfrm>
        <a:graphic>
          <a:graphicData uri="http://schemas.openxmlformats.org/drawingml/2006/table">
            <a:tbl>
              <a:tblPr bandRow="1" firstRow="1">
                <a:noFill/>
                <a:tableStyleId>{82EA4BCF-2199-4286-98C1-86F9E9AA6375}</a:tableStyleId>
              </a:tblPr>
              <a:tblGrid>
                <a:gridCol w="4486125"/>
                <a:gridCol w="4486125"/>
              </a:tblGrid>
              <a:tr h="299675">
                <a:tc>
                  <a:txBody>
                    <a:bodyPr/>
                    <a:lstStyle/>
                    <a:p>
                      <a:pPr indent="0" lvl="0" marL="0" marR="0" rtl="0" algn="l">
                        <a:lnSpc>
                          <a:spcPct val="100000"/>
                        </a:lnSpc>
                        <a:spcBef>
                          <a:spcPts val="0"/>
                        </a:spcBef>
                        <a:spcAft>
                          <a:spcPts val="0"/>
                        </a:spcAft>
                        <a:buClr>
                          <a:srgbClr val="000000"/>
                        </a:buClr>
                        <a:buSzPts val="1600"/>
                        <a:buFont typeface="Arial"/>
                        <a:buNone/>
                      </a:pPr>
                      <a:r>
                        <a:rPr b="1" lang="de-CH" sz="1600" u="none" cap="none" strike="noStrike">
                          <a:latin typeface="Roboto"/>
                          <a:ea typeface="Roboto"/>
                          <a:cs typeface="Roboto"/>
                          <a:sym typeface="Roboto"/>
                        </a:rPr>
                        <a:t>Example</a:t>
                      </a:r>
                      <a:endParaRPr sz="1600" u="none" cap="none" strike="noStrike">
                        <a:latin typeface="Roboto"/>
                        <a:ea typeface="Roboto"/>
                        <a:cs typeface="Roboto"/>
                        <a:sym typeface="Roboto"/>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b="1" lang="de-CH" sz="1600" u="none" cap="none" strike="noStrike">
                          <a:latin typeface="Roboto"/>
                          <a:ea typeface="Roboto"/>
                          <a:cs typeface="Roboto"/>
                          <a:sym typeface="Roboto"/>
                        </a:rPr>
                        <a:t>Potential Password</a:t>
                      </a:r>
                      <a:endParaRPr sz="1600" u="none" cap="none" strike="noStrike">
                        <a:latin typeface="Roboto"/>
                        <a:ea typeface="Roboto"/>
                        <a:cs typeface="Roboto"/>
                        <a:sym typeface="Roboto"/>
                      </a:endParaRPr>
                    </a:p>
                  </a:txBody>
                  <a:tcPr marT="45725" marB="45725" marR="91450" marL="91450"/>
                </a:tc>
              </a:tr>
              <a:tr h="299675">
                <a:tc>
                  <a:txBody>
                    <a:bodyPr/>
                    <a:lstStyle/>
                    <a:p>
                      <a:pPr indent="0" lvl="0" marL="0" marR="0" rtl="0" algn="l">
                        <a:lnSpc>
                          <a:spcPct val="100000"/>
                        </a:lnSpc>
                        <a:spcBef>
                          <a:spcPts val="0"/>
                        </a:spcBef>
                        <a:spcAft>
                          <a:spcPts val="0"/>
                        </a:spcAft>
                        <a:buClr>
                          <a:srgbClr val="000000"/>
                        </a:buClr>
                        <a:buSzPts val="1600"/>
                        <a:buFont typeface="Arial"/>
                        <a:buNone/>
                      </a:pPr>
                      <a:r>
                        <a:rPr lang="de-CH" sz="1600" u="none" cap="none" strike="noStrike">
                          <a:latin typeface="Roboto"/>
                          <a:ea typeface="Roboto"/>
                          <a:cs typeface="Roboto"/>
                          <a:sym typeface="Roboto"/>
                        </a:rPr>
                        <a:t>I love safe passwords since I was born.</a:t>
                      </a:r>
                      <a:endParaRPr sz="1400" u="none" cap="none" strike="noStrike">
                        <a:latin typeface="Roboto"/>
                        <a:ea typeface="Roboto"/>
                        <a:cs typeface="Roboto"/>
                        <a:sym typeface="Roboto"/>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de-CH" sz="1600" u="none" cap="none" strike="noStrike">
                          <a:latin typeface="Roboto"/>
                          <a:ea typeface="Roboto"/>
                          <a:cs typeface="Roboto"/>
                          <a:sym typeface="Roboto"/>
                        </a:rPr>
                        <a:t>1L§P$1w8.</a:t>
                      </a:r>
                      <a:endParaRPr sz="1600" u="none" cap="none" strike="noStrike">
                        <a:latin typeface="Roboto"/>
                        <a:ea typeface="Roboto"/>
                        <a:cs typeface="Roboto"/>
                        <a:sym typeface="Roboto"/>
                      </a:endParaRPr>
                    </a:p>
                  </a:txBody>
                  <a:tcPr marT="45725" marB="45725" marR="91450" marL="91450"/>
                </a:tc>
              </a:tr>
              <a:tr h="299675">
                <a:tc>
                  <a:txBody>
                    <a:bodyPr/>
                    <a:lstStyle/>
                    <a:p>
                      <a:pPr indent="0" lvl="0" marL="0" marR="0" rtl="0" algn="l">
                        <a:lnSpc>
                          <a:spcPct val="100000"/>
                        </a:lnSpc>
                        <a:spcBef>
                          <a:spcPts val="0"/>
                        </a:spcBef>
                        <a:spcAft>
                          <a:spcPts val="0"/>
                        </a:spcAft>
                        <a:buClr>
                          <a:srgbClr val="000000"/>
                        </a:buClr>
                        <a:buSzPts val="1600"/>
                        <a:buFont typeface="Arial"/>
                        <a:buNone/>
                      </a:pPr>
                      <a:r>
                        <a:rPr lang="de-CH" sz="1600" u="none" cap="none" strike="noStrike">
                          <a:latin typeface="Roboto"/>
                          <a:ea typeface="Roboto"/>
                          <a:cs typeface="Roboto"/>
                          <a:sym typeface="Roboto"/>
                        </a:rPr>
                        <a:t>I am ten years old, and what about you?</a:t>
                      </a:r>
                      <a:endParaRPr sz="1400" u="none" cap="none" strike="noStrike">
                        <a:latin typeface="Roboto"/>
                        <a:ea typeface="Roboto"/>
                        <a:cs typeface="Roboto"/>
                        <a:sym typeface="Roboto"/>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de-CH" sz="1600" u="none" cap="none" strike="noStrike">
                          <a:latin typeface="Roboto"/>
                          <a:ea typeface="Roboto"/>
                          <a:cs typeface="Roboto"/>
                          <a:sym typeface="Roboto"/>
                        </a:rPr>
                        <a:t>1A10YO&amp;way?</a:t>
                      </a:r>
                      <a:endParaRPr sz="1600" u="none" cap="none" strike="noStrike">
                        <a:latin typeface="Roboto"/>
                        <a:ea typeface="Roboto"/>
                        <a:cs typeface="Roboto"/>
                        <a:sym typeface="Roboto"/>
                      </a:endParaRPr>
                    </a:p>
                  </a:txBody>
                  <a:tcPr marT="45725" marB="45725" marR="91450" marL="91450"/>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38"/>
          <p:cNvSpPr txBox="1"/>
          <p:nvPr/>
        </p:nvSpPr>
        <p:spPr>
          <a:xfrm>
            <a:off x="1164850" y="2091213"/>
            <a:ext cx="25623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600"/>
              <a:buFont typeface="Roboto"/>
              <a:buNone/>
            </a:pPr>
            <a:r>
              <a:rPr b="0" i="0" lang="de-CH" sz="1500" u="none" cap="none" strike="noStrike">
                <a:solidFill>
                  <a:schemeClr val="dk1"/>
                </a:solidFill>
                <a:latin typeface="Roboto"/>
                <a:ea typeface="Roboto"/>
                <a:cs typeface="Roboto"/>
                <a:sym typeface="Roboto"/>
              </a:rPr>
              <a:t>🔐 </a:t>
            </a:r>
            <a:r>
              <a:rPr b="1" i="0" lang="de-CH" sz="1700" u="none" cap="none" strike="noStrike">
                <a:solidFill>
                  <a:schemeClr val="dk1"/>
                </a:solidFill>
                <a:latin typeface="Roboto"/>
                <a:ea typeface="Roboto"/>
                <a:cs typeface="Roboto"/>
                <a:sym typeface="Roboto"/>
              </a:rPr>
              <a:t>Something you know</a:t>
            </a:r>
            <a:endParaRPr b="1" i="0" sz="1000" u="none" cap="none" strike="noStrike">
              <a:solidFill>
                <a:schemeClr val="dk1"/>
              </a:solidFill>
              <a:latin typeface="Roboto"/>
              <a:ea typeface="Roboto"/>
              <a:cs typeface="Roboto"/>
              <a:sym typeface="Roboto"/>
            </a:endParaRPr>
          </a:p>
        </p:txBody>
      </p:sp>
      <p:sp>
        <p:nvSpPr>
          <p:cNvPr id="120" name="Google Shape;120;p38"/>
          <p:cNvSpPr txBox="1"/>
          <p:nvPr/>
        </p:nvSpPr>
        <p:spPr>
          <a:xfrm>
            <a:off x="4536650" y="2091213"/>
            <a:ext cx="2808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Roboto"/>
              <a:buNone/>
            </a:pPr>
            <a:r>
              <a:rPr b="1" i="0" lang="de-CH" sz="1800" u="none" cap="none" strike="noStrike">
                <a:solidFill>
                  <a:schemeClr val="dk1"/>
                </a:solidFill>
                <a:latin typeface="Roboto"/>
                <a:ea typeface="Roboto"/>
                <a:cs typeface="Roboto"/>
                <a:sym typeface="Roboto"/>
              </a:rPr>
              <a:t>📱Something you install</a:t>
            </a:r>
            <a:endParaRPr b="0" i="0" sz="1400" u="none" cap="none" strike="noStrike">
              <a:solidFill>
                <a:schemeClr val="dk1"/>
              </a:solidFill>
              <a:latin typeface="Roboto"/>
              <a:ea typeface="Roboto"/>
              <a:cs typeface="Roboto"/>
              <a:sym typeface="Roboto"/>
            </a:endParaRPr>
          </a:p>
        </p:txBody>
      </p:sp>
      <p:sp>
        <p:nvSpPr>
          <p:cNvPr id="121" name="Google Shape;121;p38"/>
          <p:cNvSpPr txBox="1"/>
          <p:nvPr/>
        </p:nvSpPr>
        <p:spPr>
          <a:xfrm>
            <a:off x="8192625" y="2091225"/>
            <a:ext cx="2897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de-CH" sz="1800" u="none" cap="none" strike="noStrike">
                <a:solidFill>
                  <a:schemeClr val="dk1"/>
                </a:solidFill>
                <a:latin typeface="Roboto"/>
                <a:ea typeface="Roboto"/>
                <a:cs typeface="Roboto"/>
                <a:sym typeface="Roboto"/>
              </a:rPr>
              <a:t>🧬 Something about you</a:t>
            </a:r>
            <a:endParaRPr b="0" i="0" sz="1400" u="none" cap="none" strike="noStrike">
              <a:solidFill>
                <a:schemeClr val="dk1"/>
              </a:solidFill>
              <a:latin typeface="Roboto"/>
              <a:ea typeface="Roboto"/>
              <a:cs typeface="Roboto"/>
              <a:sym typeface="Roboto"/>
            </a:endParaRPr>
          </a:p>
        </p:txBody>
      </p:sp>
      <p:sp>
        <p:nvSpPr>
          <p:cNvPr id="122" name="Google Shape;122;p38"/>
          <p:cNvSpPr txBox="1"/>
          <p:nvPr/>
        </p:nvSpPr>
        <p:spPr>
          <a:xfrm>
            <a:off x="665633" y="705617"/>
            <a:ext cx="75270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de-CH" sz="3000" u="none" cap="none" strike="noStrike">
                <a:solidFill>
                  <a:srgbClr val="000000"/>
                </a:solidFill>
                <a:latin typeface="Arial"/>
                <a:ea typeface="Arial"/>
                <a:cs typeface="Arial"/>
                <a:sym typeface="Arial"/>
              </a:rPr>
              <a:t>Two-factor authentication</a:t>
            </a:r>
            <a:endParaRPr b="1" i="0" sz="3000" u="none" cap="none" strike="noStrike">
              <a:solidFill>
                <a:schemeClr val="dk1"/>
              </a:solidFill>
              <a:latin typeface="Roboto"/>
              <a:ea typeface="Roboto"/>
              <a:cs typeface="Roboto"/>
              <a:sym typeface="Roboto"/>
            </a:endParaRPr>
          </a:p>
        </p:txBody>
      </p:sp>
      <p:sp>
        <p:nvSpPr>
          <p:cNvPr id="123" name="Google Shape;123;p38"/>
          <p:cNvSpPr/>
          <p:nvPr/>
        </p:nvSpPr>
        <p:spPr>
          <a:xfrm>
            <a:off x="1164843" y="2523868"/>
            <a:ext cx="2619600" cy="2242800"/>
          </a:xfrm>
          <a:prstGeom prst="foldedCorner">
            <a:avLst>
              <a:gd fmla="val 16667" name="adj"/>
            </a:avLst>
          </a:prstGeom>
          <a:solidFill>
            <a:srgbClr val="FEFEFE"/>
          </a:solidFill>
          <a:ln cap="flat" cmpd="sng" w="19050">
            <a:solidFill>
              <a:srgbClr val="80B979"/>
            </a:solidFill>
            <a:prstDash val="solid"/>
            <a:miter lim="80"/>
            <a:headEnd len="sm" w="sm" type="none"/>
            <a:tailEnd len="sm" w="sm" type="none"/>
          </a:ln>
        </p:spPr>
        <p:txBody>
          <a:bodyPr anchorCtr="0" anchor="ctr" bIns="45700" lIns="91425" spcFirstLastPara="1" rIns="91425" wrap="square" tIns="45700">
            <a:noAutofit/>
          </a:bodyPr>
          <a:lstStyle/>
          <a:p>
            <a:pPr indent="-152394" lvl="0" marL="228594" marR="0" rtl="0" algn="l">
              <a:lnSpc>
                <a:spcPct val="100000"/>
              </a:lnSpc>
              <a:spcBef>
                <a:spcPts val="0"/>
              </a:spcBef>
              <a:spcAft>
                <a:spcPts val="0"/>
              </a:spcAft>
              <a:buClr>
                <a:schemeClr val="dk1"/>
              </a:buClr>
              <a:buSzPts val="1200"/>
              <a:buFont typeface="Arial"/>
              <a:buNone/>
            </a:pPr>
            <a:r>
              <a:t/>
            </a:r>
            <a:endParaRPr b="1" i="0" sz="1300" u="none" cap="none" strike="noStrike">
              <a:solidFill>
                <a:schemeClr val="dk1"/>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1"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i="0" lang="de-CH" sz="1300" u="none" cap="none" strike="noStrike">
                <a:solidFill>
                  <a:schemeClr val="dk1"/>
                </a:solidFill>
                <a:latin typeface="Roboto"/>
                <a:ea typeface="Roboto"/>
                <a:cs typeface="Roboto"/>
                <a:sym typeface="Roboto"/>
              </a:rPr>
              <a:t>security questions</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Arial"/>
              <a:buChar char="•"/>
            </a:pPr>
            <a:r>
              <a:rPr b="1" i="0" lang="de-CH" sz="1300" u="none" cap="none" strike="noStrike">
                <a:solidFill>
                  <a:schemeClr val="dk1"/>
                </a:solidFill>
                <a:latin typeface="Roboto"/>
                <a:ea typeface="Roboto"/>
                <a:cs typeface="Roboto"/>
                <a:sym typeface="Roboto"/>
              </a:rPr>
              <a:t>select pictures </a:t>
            </a:r>
            <a:r>
              <a:rPr b="0" i="0" lang="de-CH" sz="1300" u="none" cap="none" strike="noStrike">
                <a:solidFill>
                  <a:schemeClr val="dk1"/>
                </a:solidFill>
                <a:latin typeface="Roboto"/>
                <a:ea typeface="Roboto"/>
                <a:cs typeface="Roboto"/>
                <a:sym typeface="Roboto"/>
              </a:rPr>
              <a:t>(Captchas)</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Arial"/>
              <a:buChar char="•"/>
            </a:pPr>
            <a:r>
              <a:rPr b="1" i="0" lang="de-CH" sz="1300" u="none" cap="none" strike="noStrike">
                <a:solidFill>
                  <a:schemeClr val="dk1"/>
                </a:solidFill>
                <a:latin typeface="Roboto"/>
                <a:ea typeface="Roboto"/>
                <a:cs typeface="Roboto"/>
                <a:sym typeface="Roboto"/>
              </a:rPr>
              <a:t>click&amp;confirm</a:t>
            </a:r>
            <a:r>
              <a:rPr b="0" i="0" lang="de-CH" sz="1300" u="none" cap="none" strike="noStrike">
                <a:solidFill>
                  <a:schemeClr val="dk1"/>
                </a:solidFill>
                <a:latin typeface="Roboto"/>
                <a:ea typeface="Roboto"/>
                <a:cs typeface="Roboto"/>
                <a:sym typeface="Roboto"/>
              </a:rPr>
              <a:t> „I am not a robot“</a:t>
            </a:r>
            <a:endParaRPr b="0" i="0" sz="1500" u="none" cap="none" strike="noStrike">
              <a:solidFill>
                <a:srgbClr val="000000"/>
              </a:solidFill>
              <a:latin typeface="Roboto"/>
              <a:ea typeface="Roboto"/>
              <a:cs typeface="Roboto"/>
              <a:sym typeface="Roboto"/>
            </a:endParaRPr>
          </a:p>
        </p:txBody>
      </p:sp>
      <p:sp>
        <p:nvSpPr>
          <p:cNvPr id="124" name="Google Shape;124;p38"/>
          <p:cNvSpPr/>
          <p:nvPr/>
        </p:nvSpPr>
        <p:spPr>
          <a:xfrm>
            <a:off x="4694900" y="2523868"/>
            <a:ext cx="2650200" cy="2242800"/>
          </a:xfrm>
          <a:prstGeom prst="foldedCorner">
            <a:avLst>
              <a:gd fmla="val 16667" name="adj"/>
            </a:avLst>
          </a:prstGeom>
          <a:solidFill>
            <a:srgbClr val="FEFEFE"/>
          </a:solidFill>
          <a:ln cap="flat" cmpd="sng" w="19050">
            <a:solidFill>
              <a:srgbClr val="80B979"/>
            </a:solidFill>
            <a:prstDash val="solid"/>
            <a:miter lim="80"/>
            <a:headEnd len="sm" w="sm" type="none"/>
            <a:tailEnd len="sm" w="sm" type="none"/>
          </a:ln>
        </p:spPr>
        <p:txBody>
          <a:bodyPr anchorCtr="0" anchor="ctr" bIns="45700" lIns="91425" spcFirstLastPara="1" rIns="91425" wrap="square" tIns="45700">
            <a:noAutofit/>
          </a:bodyPr>
          <a:lstStyle/>
          <a:p>
            <a:pPr indent="-228594" lvl="0" marL="228594" marR="0" rtl="0" algn="l">
              <a:lnSpc>
                <a:spcPct val="100000"/>
              </a:lnSpc>
              <a:spcBef>
                <a:spcPts val="0"/>
              </a:spcBef>
              <a:spcAft>
                <a:spcPts val="0"/>
              </a:spcAft>
              <a:buClr>
                <a:schemeClr val="dk1"/>
              </a:buClr>
              <a:buSzPts val="1300"/>
              <a:buFont typeface="Roboto"/>
              <a:buChar char="•"/>
            </a:pPr>
            <a:r>
              <a:rPr b="1" i="0" lang="de-CH" sz="1300" u="none" cap="none" strike="noStrike">
                <a:solidFill>
                  <a:schemeClr val="dk1"/>
                </a:solidFill>
                <a:latin typeface="Roboto"/>
                <a:ea typeface="Roboto"/>
                <a:cs typeface="Roboto"/>
                <a:sym typeface="Roboto"/>
              </a:rPr>
              <a:t>Authenticator-Apps</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Arial"/>
              <a:buChar char="•"/>
            </a:pPr>
            <a:r>
              <a:rPr b="1" i="0" lang="de-CH" sz="1300" u="none" cap="none" strike="noStrike">
                <a:solidFill>
                  <a:schemeClr val="dk1"/>
                </a:solidFill>
                <a:latin typeface="Roboto"/>
                <a:ea typeface="Roboto"/>
                <a:cs typeface="Roboto"/>
                <a:sym typeface="Roboto"/>
              </a:rPr>
              <a:t>Codes sent by text message</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i="0" lang="de-CH" sz="1300" u="none" cap="none" strike="noStrike">
                <a:solidFill>
                  <a:schemeClr val="dk1"/>
                </a:solidFill>
                <a:latin typeface="Roboto"/>
                <a:ea typeface="Roboto"/>
                <a:cs typeface="Roboto"/>
                <a:sym typeface="Roboto"/>
              </a:rPr>
              <a:t>Authentication devices</a:t>
            </a:r>
            <a:endParaRPr b="0" i="0" sz="1300" u="none" cap="none" strike="noStrike">
              <a:solidFill>
                <a:schemeClr val="dk1"/>
              </a:solidFill>
              <a:latin typeface="Roboto"/>
              <a:ea typeface="Roboto"/>
              <a:cs typeface="Roboto"/>
              <a:sym typeface="Roboto"/>
            </a:endParaRPr>
          </a:p>
        </p:txBody>
      </p:sp>
      <p:sp>
        <p:nvSpPr>
          <p:cNvPr id="125" name="Google Shape;125;p38"/>
          <p:cNvSpPr/>
          <p:nvPr/>
        </p:nvSpPr>
        <p:spPr>
          <a:xfrm>
            <a:off x="8255599" y="2523868"/>
            <a:ext cx="2650200" cy="2242800"/>
          </a:xfrm>
          <a:prstGeom prst="foldedCorner">
            <a:avLst>
              <a:gd fmla="val 16667" name="adj"/>
            </a:avLst>
          </a:prstGeom>
          <a:solidFill>
            <a:srgbClr val="FEFEFE"/>
          </a:solidFill>
          <a:ln cap="flat" cmpd="sng" w="19050">
            <a:solidFill>
              <a:srgbClr val="80B979"/>
            </a:solidFill>
            <a:prstDash val="solid"/>
            <a:miter lim="80"/>
            <a:headEnd len="sm" w="sm" type="none"/>
            <a:tailEnd len="sm" w="sm" type="none"/>
          </a:ln>
        </p:spPr>
        <p:txBody>
          <a:bodyPr anchorCtr="0" anchor="ctr" bIns="45700" lIns="91425" spcFirstLastPara="1" rIns="91425" wrap="square" tIns="45700">
            <a:noAutofit/>
          </a:bodyPr>
          <a:lstStyle/>
          <a:p>
            <a:pPr indent="-152394" lvl="0" marL="228594" marR="0" rtl="0" algn="l">
              <a:lnSpc>
                <a:spcPct val="100000"/>
              </a:lnSpc>
              <a:spcBef>
                <a:spcPts val="0"/>
              </a:spcBef>
              <a:spcAft>
                <a:spcPts val="0"/>
              </a:spcAft>
              <a:buClr>
                <a:schemeClr val="dk1"/>
              </a:buClr>
              <a:buSzPts val="1200"/>
              <a:buFont typeface="Noto Sans Symbols"/>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i="0" lang="de-CH" sz="1300" u="none" cap="none" strike="noStrike">
                <a:solidFill>
                  <a:schemeClr val="dk1"/>
                </a:solidFill>
                <a:latin typeface="Roboto"/>
                <a:ea typeface="Roboto"/>
                <a:cs typeface="Roboto"/>
                <a:sym typeface="Roboto"/>
              </a:rPr>
              <a:t>Biometric data</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i="0" lang="de-CH" sz="1300" u="none" cap="none" strike="noStrike">
                <a:solidFill>
                  <a:schemeClr val="dk1"/>
                </a:solidFill>
                <a:latin typeface="Roboto"/>
                <a:ea typeface="Roboto"/>
                <a:cs typeface="Roboto"/>
                <a:sym typeface="Roboto"/>
              </a:rPr>
              <a:t>Iris recognition</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i="0" lang="de-CH" sz="1300" u="none" cap="none" strike="noStrike">
                <a:solidFill>
                  <a:schemeClr val="dk1"/>
                </a:solidFill>
                <a:latin typeface="Roboto"/>
                <a:ea typeface="Roboto"/>
                <a:cs typeface="Roboto"/>
                <a:sym typeface="Roboto"/>
              </a:rPr>
              <a:t>Fingerprint</a:t>
            </a:r>
            <a:endParaRPr b="0" i="0" sz="1300" u="none" cap="none" strike="noStrike">
              <a:solidFill>
                <a:schemeClr val="dk1"/>
              </a:solidFill>
              <a:latin typeface="Roboto"/>
              <a:ea typeface="Roboto"/>
              <a:cs typeface="Roboto"/>
              <a:sym typeface="Roboto"/>
            </a:endParaRPr>
          </a:p>
        </p:txBody>
      </p:sp>
      <p:grpSp>
        <p:nvGrpSpPr>
          <p:cNvPr id="126" name="Google Shape;126;p38"/>
          <p:cNvGrpSpPr/>
          <p:nvPr/>
        </p:nvGrpSpPr>
        <p:grpSpPr>
          <a:xfrm>
            <a:off x="0" y="6401227"/>
            <a:ext cx="12192000" cy="456773"/>
            <a:chOff x="0" y="6400799"/>
            <a:chExt cx="12192000" cy="456773"/>
          </a:xfrm>
        </p:grpSpPr>
        <p:sp>
          <p:nvSpPr>
            <p:cNvPr id="127" name="Google Shape;127;p38"/>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8" name="Google Shape;128;p38"/>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500"/>
                                        <p:tgtEl>
                                          <p:spTgt spid="12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4"/>
                                        </p:tgtEl>
                                        <p:attrNameLst>
                                          <p:attrName>style.visibility</p:attrName>
                                        </p:attrNameLst>
                                      </p:cBhvr>
                                      <p:to>
                                        <p:strVal val="visible"/>
                                      </p:to>
                                    </p:set>
                                    <p:anim calcmode="lin" valueType="num">
                                      <p:cBhvr additive="base">
                                        <p:cTn dur="500"/>
                                        <p:tgtEl>
                                          <p:spTgt spid="12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5"/>
                                        </p:tgtEl>
                                        <p:attrNameLst>
                                          <p:attrName>style.visibility</p:attrName>
                                        </p:attrNameLst>
                                      </p:cBhvr>
                                      <p:to>
                                        <p:strVal val="visible"/>
                                      </p:to>
                                    </p:set>
                                    <p:anim calcmode="lin" valueType="num">
                                      <p:cBhvr additive="base">
                                        <p:cTn dur="500"/>
                                        <p:tgtEl>
                                          <p:spTgt spid="12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44"/>
          <p:cNvSpPr/>
          <p:nvPr/>
        </p:nvSpPr>
        <p:spPr>
          <a:xfrm>
            <a:off x="597550" y="2423574"/>
            <a:ext cx="5118600" cy="3796800"/>
          </a:xfrm>
          <a:prstGeom prst="wedgeRectCallout">
            <a:avLst>
              <a:gd fmla="val 20250" name="adj1"/>
              <a:gd fmla="val -60700" name="adj2"/>
            </a:avLst>
          </a:prstGeom>
          <a:noFill/>
          <a:ln cap="flat" cmpd="sng" w="9525">
            <a:solidFill>
              <a:srgbClr val="88B739"/>
            </a:solidFill>
            <a:prstDash val="solid"/>
            <a:round/>
            <a:headEnd len="sm" w="sm" type="none"/>
            <a:tailEnd len="sm" w="sm" type="none"/>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967"/>
              <a:buFont typeface="Arial"/>
              <a:buNone/>
            </a:pPr>
            <a:r>
              <a:t/>
            </a:r>
            <a:endParaRPr b="0" i="0" sz="967" u="none" cap="none" strike="noStrike">
              <a:solidFill>
                <a:schemeClr val="lt1"/>
              </a:solidFill>
              <a:latin typeface="Roboto"/>
              <a:ea typeface="Roboto"/>
              <a:cs typeface="Roboto"/>
              <a:sym typeface="Roboto"/>
            </a:endParaRPr>
          </a:p>
        </p:txBody>
      </p:sp>
      <p:sp>
        <p:nvSpPr>
          <p:cNvPr id="134" name="Google Shape;134;p44"/>
          <p:cNvSpPr txBox="1"/>
          <p:nvPr>
            <p:ph type="title"/>
          </p:nvPr>
        </p:nvSpPr>
        <p:spPr>
          <a:xfrm>
            <a:off x="1000725" y="233375"/>
            <a:ext cx="9270900" cy="10251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800"/>
              <a:buFont typeface="Roboto"/>
              <a:buNone/>
            </a:pPr>
            <a:r>
              <a:rPr lang="de-CH" sz="2800">
                <a:latin typeface="Roboto"/>
                <a:ea typeface="Roboto"/>
                <a:cs typeface="Roboto"/>
                <a:sym typeface="Roboto"/>
              </a:rPr>
              <a:t>Phishing und Social Engineering 	</a:t>
            </a:r>
            <a:r>
              <a:rPr lang="de-CH" sz="2800">
                <a:solidFill>
                  <a:srgbClr val="FF0000"/>
                </a:solidFill>
                <a:latin typeface="Roboto"/>
                <a:ea typeface="Roboto"/>
                <a:cs typeface="Roboto"/>
                <a:sym typeface="Roboto"/>
              </a:rPr>
              <a:t>*Worksheet available</a:t>
            </a:r>
            <a:endParaRPr sz="2800">
              <a:solidFill>
                <a:srgbClr val="FF0000"/>
              </a:solidFill>
              <a:latin typeface="Roboto"/>
              <a:ea typeface="Roboto"/>
              <a:cs typeface="Roboto"/>
              <a:sym typeface="Roboto"/>
            </a:endParaRPr>
          </a:p>
        </p:txBody>
      </p:sp>
      <p:sp>
        <p:nvSpPr>
          <p:cNvPr id="135" name="Google Shape;135;p44"/>
          <p:cNvSpPr txBox="1"/>
          <p:nvPr/>
        </p:nvSpPr>
        <p:spPr>
          <a:xfrm>
            <a:off x="689950" y="2444125"/>
            <a:ext cx="4933800" cy="3755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CH" sz="1400" u="none" cap="none" strike="noStrike">
                <a:solidFill>
                  <a:schemeClr val="dk1"/>
                </a:solidFill>
                <a:latin typeface="Roboto"/>
                <a:ea typeface="Roboto"/>
                <a:cs typeface="Roboto"/>
                <a:sym typeface="Roboto"/>
              </a:rPr>
              <a:t>📩 </a:t>
            </a:r>
            <a:r>
              <a:rPr b="1" i="0" lang="de-CH" sz="1400" u="none" cap="none" strike="noStrike">
                <a:solidFill>
                  <a:schemeClr val="dk1"/>
                </a:solidFill>
                <a:latin typeface="Roboto"/>
                <a:ea typeface="Roboto"/>
                <a:cs typeface="Roboto"/>
                <a:sym typeface="Roboto"/>
              </a:rPr>
              <a:t>Most common types of phishing:</a:t>
            </a:r>
            <a:endParaRPr b="1"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304800" lvl="0" marL="457200" marR="0" rtl="0" algn="l">
              <a:lnSpc>
                <a:spcPct val="100000"/>
              </a:lnSpc>
              <a:spcBef>
                <a:spcPts val="0"/>
              </a:spcBef>
              <a:spcAft>
                <a:spcPts val="0"/>
              </a:spcAft>
              <a:buClr>
                <a:schemeClr val="dk1"/>
              </a:buClr>
              <a:buSzPts val="1200"/>
              <a:buFont typeface="Arial"/>
              <a:buChar char="•"/>
            </a:pPr>
            <a:r>
              <a:rPr b="0" i="0" lang="de-CH" sz="1400" u="none" cap="none" strike="noStrike">
                <a:solidFill>
                  <a:schemeClr val="dk1"/>
                </a:solidFill>
                <a:latin typeface="Roboto"/>
                <a:ea typeface="Roboto"/>
                <a:cs typeface="Roboto"/>
                <a:sym typeface="Roboto"/>
              </a:rPr>
              <a:t>📧 Fake emails: These look like they’re from your bank or a well-known store and ask you to click on a link or “update your information.”</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304800" lvl="0" marL="457200" marR="0" rtl="0" algn="l">
              <a:lnSpc>
                <a:spcPct val="100000"/>
              </a:lnSpc>
              <a:spcBef>
                <a:spcPts val="0"/>
              </a:spcBef>
              <a:spcAft>
                <a:spcPts val="0"/>
              </a:spcAft>
              <a:buClr>
                <a:schemeClr val="dk1"/>
              </a:buClr>
              <a:buSzPts val="1200"/>
              <a:buFont typeface="Arial"/>
              <a:buChar char="•"/>
            </a:pPr>
            <a:r>
              <a:rPr b="0" i="0" lang="de-CH" sz="1400" u="none" cap="none" strike="noStrike">
                <a:solidFill>
                  <a:schemeClr val="dk1"/>
                </a:solidFill>
                <a:latin typeface="Roboto"/>
                <a:ea typeface="Roboto"/>
                <a:cs typeface="Roboto"/>
                <a:sym typeface="Roboto"/>
              </a:rPr>
              <a:t>📲 Fake text messages or WhatsApp messages: Contain suspicious links with claims like “there’s a problem with your account or your delivery.”</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304800" lvl="0" marL="457200" marR="0" rtl="0" algn="l">
              <a:lnSpc>
                <a:spcPct val="100000"/>
              </a:lnSpc>
              <a:spcBef>
                <a:spcPts val="0"/>
              </a:spcBef>
              <a:spcAft>
                <a:spcPts val="0"/>
              </a:spcAft>
              <a:buClr>
                <a:schemeClr val="dk1"/>
              </a:buClr>
              <a:buSzPts val="1200"/>
              <a:buFont typeface="Arial"/>
              <a:buChar char="•"/>
            </a:pPr>
            <a:r>
              <a:rPr b="0" i="0" lang="de-CH" sz="1400" u="none" cap="none" strike="noStrike">
                <a:solidFill>
                  <a:schemeClr val="dk1"/>
                </a:solidFill>
                <a:latin typeface="Roboto"/>
                <a:ea typeface="Roboto"/>
                <a:cs typeface="Roboto"/>
                <a:sym typeface="Roboto"/>
              </a:rPr>
              <a:t>🌐 Fake websites: These mimic real bank or social media sites but are actually copies designed to steal your information.</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304800" lvl="0" marL="457200" marR="0" rtl="0" algn="l">
              <a:lnSpc>
                <a:spcPct val="100000"/>
              </a:lnSpc>
              <a:spcBef>
                <a:spcPts val="0"/>
              </a:spcBef>
              <a:spcAft>
                <a:spcPts val="0"/>
              </a:spcAft>
              <a:buClr>
                <a:schemeClr val="dk1"/>
              </a:buClr>
              <a:buSzPts val="1200"/>
              <a:buFont typeface="Arial"/>
              <a:buChar char="•"/>
            </a:pPr>
            <a:r>
              <a:rPr b="0" i="0" lang="de-CH" sz="1400" u="none" cap="none" strike="noStrike">
                <a:solidFill>
                  <a:schemeClr val="dk1"/>
                </a:solidFill>
                <a:latin typeface="Roboto"/>
                <a:ea typeface="Roboto"/>
                <a:cs typeface="Roboto"/>
                <a:sym typeface="Roboto"/>
              </a:rPr>
              <a:t>📞 Fake phone calls: Someone calls and pretends to be from customer support or your bank to trick you into revealing passwords or codes.</a:t>
            </a:r>
            <a:endParaRPr b="0" i="0" sz="1400" u="none" cap="none" strike="noStrike">
              <a:solidFill>
                <a:schemeClr val="dk1"/>
              </a:solidFill>
              <a:latin typeface="Roboto"/>
              <a:ea typeface="Roboto"/>
              <a:cs typeface="Roboto"/>
              <a:sym typeface="Roboto"/>
            </a:endParaRPr>
          </a:p>
        </p:txBody>
      </p:sp>
      <p:sp>
        <p:nvSpPr>
          <p:cNvPr id="136" name="Google Shape;136;p44"/>
          <p:cNvSpPr/>
          <p:nvPr/>
        </p:nvSpPr>
        <p:spPr>
          <a:xfrm>
            <a:off x="6222035" y="2444128"/>
            <a:ext cx="5445900" cy="3445200"/>
          </a:xfrm>
          <a:prstGeom prst="wedgeRectCallout">
            <a:avLst>
              <a:gd fmla="val 20250" name="adj1"/>
              <a:gd fmla="val -60700" name="adj2"/>
            </a:avLst>
          </a:prstGeom>
          <a:noFill/>
          <a:ln cap="flat" cmpd="sng" w="9525">
            <a:solidFill>
              <a:srgbClr val="88B739"/>
            </a:solidFill>
            <a:prstDash val="solid"/>
            <a:round/>
            <a:headEnd len="sm" w="sm" type="none"/>
            <a:tailEnd len="sm" w="sm" type="none"/>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867"/>
              <a:buFont typeface="Arial"/>
              <a:buNone/>
            </a:pPr>
            <a:r>
              <a:t/>
            </a:r>
            <a:endParaRPr b="0" i="0" sz="867" u="none" cap="none" strike="noStrike">
              <a:solidFill>
                <a:schemeClr val="lt1"/>
              </a:solidFill>
              <a:latin typeface="Roboto"/>
              <a:ea typeface="Roboto"/>
              <a:cs typeface="Roboto"/>
              <a:sym typeface="Roboto"/>
            </a:endParaRPr>
          </a:p>
        </p:txBody>
      </p:sp>
      <p:sp>
        <p:nvSpPr>
          <p:cNvPr id="137" name="Google Shape;137;p44"/>
          <p:cNvSpPr txBox="1"/>
          <p:nvPr/>
        </p:nvSpPr>
        <p:spPr>
          <a:xfrm>
            <a:off x="6412146" y="2685978"/>
            <a:ext cx="24966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67"/>
              <a:buFont typeface="Arial"/>
              <a:buNone/>
            </a:pPr>
            <a:r>
              <a:rPr b="0" i="0" lang="de-CH" sz="1367" u="none" cap="none" strike="noStrike">
                <a:solidFill>
                  <a:schemeClr val="dk1"/>
                </a:solidFill>
                <a:latin typeface="Roboto"/>
                <a:ea typeface="Roboto"/>
                <a:cs typeface="Roboto"/>
                <a:sym typeface="Roboto"/>
              </a:rPr>
              <a:t>🎭 </a:t>
            </a:r>
            <a:r>
              <a:rPr b="1" i="0" lang="de-CH" sz="1333" u="none" cap="none" strike="noStrike">
                <a:solidFill>
                  <a:schemeClr val="dk1"/>
                </a:solidFill>
                <a:latin typeface="Roboto"/>
                <a:ea typeface="Roboto"/>
                <a:cs typeface="Roboto"/>
                <a:sym typeface="Roboto"/>
              </a:rPr>
              <a:t>Common strategies:</a:t>
            </a:r>
            <a:r>
              <a:rPr b="1" i="0" lang="de-CH" sz="1233" u="none" cap="none" strike="noStrike">
                <a:solidFill>
                  <a:schemeClr val="dk1"/>
                </a:solidFill>
                <a:latin typeface="Roboto"/>
                <a:ea typeface="Roboto"/>
                <a:cs typeface="Roboto"/>
                <a:sym typeface="Roboto"/>
              </a:rPr>
              <a:t>:</a:t>
            </a:r>
            <a:br>
              <a:rPr b="0" i="0" lang="de-CH" sz="1233" u="none" cap="none" strike="noStrike">
                <a:solidFill>
                  <a:schemeClr val="dk1"/>
                </a:solidFill>
                <a:latin typeface="Roboto"/>
                <a:ea typeface="Roboto"/>
                <a:cs typeface="Roboto"/>
                <a:sym typeface="Roboto"/>
              </a:rPr>
            </a:br>
            <a:endParaRPr b="0" i="0" sz="1233" u="none" cap="none" strike="noStrike">
              <a:solidFill>
                <a:schemeClr val="dk1"/>
              </a:solidFill>
              <a:latin typeface="Roboto"/>
              <a:ea typeface="Roboto"/>
              <a:cs typeface="Roboto"/>
              <a:sym typeface="Roboto"/>
            </a:endParaRPr>
          </a:p>
        </p:txBody>
      </p:sp>
      <p:sp>
        <p:nvSpPr>
          <p:cNvPr id="138" name="Google Shape;138;p44"/>
          <p:cNvSpPr txBox="1"/>
          <p:nvPr/>
        </p:nvSpPr>
        <p:spPr>
          <a:xfrm>
            <a:off x="6412153" y="3236036"/>
            <a:ext cx="4933800" cy="22473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00000"/>
              </a:lnSpc>
              <a:spcBef>
                <a:spcPts val="0"/>
              </a:spcBef>
              <a:spcAft>
                <a:spcPts val="0"/>
              </a:spcAft>
              <a:buClr>
                <a:schemeClr val="dk1"/>
              </a:buClr>
              <a:buSzPts val="1400"/>
              <a:buFont typeface="Roboto"/>
              <a:buChar char="●"/>
            </a:pPr>
            <a:r>
              <a:rPr b="0" i="0" lang="de-CH" sz="1400" u="none" cap="none" strike="noStrike">
                <a:solidFill>
                  <a:schemeClr val="dk1"/>
                </a:solidFill>
                <a:latin typeface="Roboto"/>
                <a:ea typeface="Roboto"/>
                <a:cs typeface="Roboto"/>
                <a:sym typeface="Roboto"/>
              </a:rPr>
              <a:t>Create a sense of urgency (“Your account will be blocked if you don’t act now!”)</a:t>
            </a:r>
            <a:endParaRPr b="0" i="0" sz="1400" u="none" cap="none" strike="noStrike">
              <a:solidFill>
                <a:schemeClr val="dk1"/>
              </a:solidFill>
              <a:latin typeface="Roboto"/>
              <a:ea typeface="Roboto"/>
              <a:cs typeface="Roboto"/>
              <a:sym typeface="Roboto"/>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317500" lvl="0" marL="457200" marR="0" rtl="0" algn="l">
              <a:lnSpc>
                <a:spcPct val="100000"/>
              </a:lnSpc>
              <a:spcBef>
                <a:spcPts val="0"/>
              </a:spcBef>
              <a:spcAft>
                <a:spcPts val="0"/>
              </a:spcAft>
              <a:buClr>
                <a:schemeClr val="dk1"/>
              </a:buClr>
              <a:buSzPts val="1400"/>
              <a:buFont typeface="Roboto"/>
              <a:buChar char="●"/>
            </a:pPr>
            <a:r>
              <a:rPr b="0" i="0" lang="de-CH" sz="1400" u="none" cap="none" strike="noStrike">
                <a:solidFill>
                  <a:schemeClr val="dk1"/>
                </a:solidFill>
                <a:latin typeface="Roboto"/>
                <a:ea typeface="Roboto"/>
                <a:cs typeface="Roboto"/>
                <a:sym typeface="Roboto"/>
              </a:rPr>
              <a:t>Stir up fear or curiosity</a:t>
            </a:r>
            <a:endParaRPr b="0" i="0" sz="1400" u="none" cap="none" strike="noStrike">
              <a:solidFill>
                <a:schemeClr val="dk1"/>
              </a:solidFill>
              <a:latin typeface="Roboto"/>
              <a:ea typeface="Roboto"/>
              <a:cs typeface="Roboto"/>
              <a:sym typeface="Roboto"/>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317500" lvl="0" marL="457200" marR="0" rtl="0" algn="l">
              <a:lnSpc>
                <a:spcPct val="100000"/>
              </a:lnSpc>
              <a:spcBef>
                <a:spcPts val="0"/>
              </a:spcBef>
              <a:spcAft>
                <a:spcPts val="0"/>
              </a:spcAft>
              <a:buClr>
                <a:schemeClr val="dk1"/>
              </a:buClr>
              <a:buSzPts val="1400"/>
              <a:buFont typeface="Roboto"/>
              <a:buChar char="●"/>
            </a:pPr>
            <a:r>
              <a:rPr b="0" i="0" lang="de-CH" sz="1400" u="none" cap="none" strike="noStrike">
                <a:solidFill>
                  <a:schemeClr val="dk1"/>
                </a:solidFill>
                <a:latin typeface="Roboto"/>
                <a:ea typeface="Roboto"/>
                <a:cs typeface="Roboto"/>
                <a:sym typeface="Roboto"/>
              </a:rPr>
              <a:t>Pretend to be someone trustworthy (a colleague, bank, or company)</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chemeClr val="dk1"/>
              </a:buClr>
              <a:buSzPts val="1100"/>
              <a:buFont typeface="Arial"/>
              <a:buNone/>
            </a:pPr>
            <a:r>
              <a:t/>
            </a:r>
            <a:endParaRPr b="1"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1" i="0" lang="de-CH" sz="1400" u="none" cap="none" strike="noStrike">
                <a:solidFill>
                  <a:schemeClr val="dk1"/>
                </a:solidFill>
                <a:latin typeface="Roboto"/>
                <a:ea typeface="Roboto"/>
                <a:cs typeface="Roboto"/>
                <a:sym typeface="Roboto"/>
              </a:rPr>
              <a:t>👉 In other words: Social engineering is the trick; phishing is the trap.</a:t>
            </a:r>
            <a:endParaRPr b="1" i="0" sz="1400" u="none" cap="none" strike="noStrike">
              <a:solidFill>
                <a:schemeClr val="dk1"/>
              </a:solidFill>
              <a:latin typeface="Roboto"/>
              <a:ea typeface="Roboto"/>
              <a:cs typeface="Roboto"/>
              <a:sym typeface="Roboto"/>
            </a:endParaRPr>
          </a:p>
        </p:txBody>
      </p:sp>
      <p:grpSp>
        <p:nvGrpSpPr>
          <p:cNvPr id="139" name="Google Shape;139;p44"/>
          <p:cNvGrpSpPr/>
          <p:nvPr/>
        </p:nvGrpSpPr>
        <p:grpSpPr>
          <a:xfrm>
            <a:off x="0" y="6396238"/>
            <a:ext cx="12192000" cy="456773"/>
            <a:chOff x="0" y="6400799"/>
            <a:chExt cx="12192000" cy="456773"/>
          </a:xfrm>
        </p:grpSpPr>
        <p:sp>
          <p:nvSpPr>
            <p:cNvPr id="140" name="Google Shape;140;p44"/>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2000" u="none" cap="none" strike="noStrike">
                <a:solidFill>
                  <a:schemeClr val="lt1"/>
                </a:solidFill>
                <a:latin typeface="Avenir"/>
                <a:ea typeface="Avenir"/>
                <a:cs typeface="Avenir"/>
                <a:sym typeface="Avenir"/>
              </a:endParaRPr>
            </a:p>
          </p:txBody>
        </p:sp>
        <p:sp>
          <p:nvSpPr>
            <p:cNvPr id="141" name="Google Shape;141;p44"/>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2000" u="none" cap="none" strike="noStrike">
                <a:solidFill>
                  <a:schemeClr val="lt1"/>
                </a:solidFill>
                <a:latin typeface="Avenir"/>
                <a:ea typeface="Avenir"/>
                <a:cs typeface="Avenir"/>
                <a:sym typeface="Avenir"/>
              </a:endParaRPr>
            </a:p>
          </p:txBody>
        </p:sp>
      </p:grpSp>
      <p:pic>
        <p:nvPicPr>
          <p:cNvPr descr="phishing mail icon vector. Isolated contour symbol illustration (von Getty Images)" id="142" name="Google Shape;142;p44"/>
          <p:cNvPicPr preferRelativeResize="0"/>
          <p:nvPr/>
        </p:nvPicPr>
        <p:blipFill rotWithShape="1">
          <a:blip r:embed="rId3">
            <a:alphaModFix/>
          </a:blip>
          <a:srcRect b="0" l="0" r="0" t="0"/>
          <a:stretch/>
        </p:blipFill>
        <p:spPr>
          <a:xfrm>
            <a:off x="286996" y="883217"/>
            <a:ext cx="1207890" cy="1207890"/>
          </a:xfrm>
          <a:prstGeom prst="rect">
            <a:avLst/>
          </a:prstGeom>
          <a:noFill/>
          <a:ln>
            <a:noFill/>
          </a:ln>
        </p:spPr>
      </p:pic>
      <p:pic>
        <p:nvPicPr>
          <p:cNvPr descr="target target arrow line icon vector illustration (von Getty Images)" id="143" name="Google Shape;143;p44"/>
          <p:cNvPicPr preferRelativeResize="0"/>
          <p:nvPr/>
        </p:nvPicPr>
        <p:blipFill rotWithShape="1">
          <a:blip r:embed="rId4">
            <a:alphaModFix/>
          </a:blip>
          <a:srcRect b="0" l="0" r="0" t="0"/>
          <a:stretch/>
        </p:blipFill>
        <p:spPr>
          <a:xfrm>
            <a:off x="10336846" y="883215"/>
            <a:ext cx="1207900" cy="1207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descr="Ein Bild, das Text enthält.&#10;&#10;Automatisch generierte Beschreibung" id="148" name="Google Shape;148;p45"/>
          <p:cNvPicPr preferRelativeResize="0"/>
          <p:nvPr/>
        </p:nvPicPr>
        <p:blipFill rotWithShape="1">
          <a:blip r:embed="rId3">
            <a:alphaModFix/>
          </a:blip>
          <a:srcRect b="0" l="0" r="0" t="0"/>
          <a:stretch/>
        </p:blipFill>
        <p:spPr>
          <a:xfrm>
            <a:off x="1524750" y="1408850"/>
            <a:ext cx="9746750" cy="1595075"/>
          </a:xfrm>
          <a:prstGeom prst="rect">
            <a:avLst/>
          </a:prstGeom>
          <a:noFill/>
          <a:ln>
            <a:noFill/>
          </a:ln>
        </p:spPr>
      </p:pic>
      <p:sp>
        <p:nvSpPr>
          <p:cNvPr id="149" name="Google Shape;149;p45"/>
          <p:cNvSpPr txBox="1"/>
          <p:nvPr>
            <p:ph type="title"/>
          </p:nvPr>
        </p:nvSpPr>
        <p:spPr>
          <a:xfrm>
            <a:off x="1000716" y="233375"/>
            <a:ext cx="3251617" cy="92254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800"/>
              <a:buFont typeface="Roboto"/>
              <a:buNone/>
            </a:pPr>
            <a:r>
              <a:rPr lang="de-CH" sz="2800">
                <a:latin typeface="Roboto"/>
                <a:ea typeface="Roboto"/>
                <a:cs typeface="Roboto"/>
                <a:sym typeface="Roboto"/>
              </a:rPr>
              <a:t>Examples</a:t>
            </a:r>
            <a:endParaRPr/>
          </a:p>
        </p:txBody>
      </p:sp>
      <p:sp>
        <p:nvSpPr>
          <p:cNvPr id="150" name="Google Shape;150;p45"/>
          <p:cNvSpPr/>
          <p:nvPr/>
        </p:nvSpPr>
        <p:spPr>
          <a:xfrm>
            <a:off x="1667066" y="1421844"/>
            <a:ext cx="2681400" cy="460200"/>
          </a:xfrm>
          <a:prstGeom prst="ellipse">
            <a:avLst/>
          </a:prstGeom>
          <a:noFill/>
          <a:ln cap="flat" cmpd="sng" w="19050">
            <a:solidFill>
              <a:srgbClr val="0A304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Roboto"/>
              <a:ea typeface="Roboto"/>
              <a:cs typeface="Roboto"/>
              <a:sym typeface="Roboto"/>
            </a:endParaRPr>
          </a:p>
        </p:txBody>
      </p:sp>
      <p:sp>
        <p:nvSpPr>
          <p:cNvPr id="151" name="Google Shape;151;p45"/>
          <p:cNvSpPr/>
          <p:nvPr/>
        </p:nvSpPr>
        <p:spPr>
          <a:xfrm>
            <a:off x="2306799" y="2701299"/>
            <a:ext cx="1776900" cy="456900"/>
          </a:xfrm>
          <a:prstGeom prst="ellipse">
            <a:avLst/>
          </a:prstGeom>
          <a:noFill/>
          <a:ln cap="flat" cmpd="sng" w="19050">
            <a:solidFill>
              <a:srgbClr val="0A304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Roboto"/>
              <a:ea typeface="Roboto"/>
              <a:cs typeface="Roboto"/>
              <a:sym typeface="Roboto"/>
            </a:endParaRPr>
          </a:p>
        </p:txBody>
      </p:sp>
      <p:sp>
        <p:nvSpPr>
          <p:cNvPr id="152" name="Google Shape;152;p45"/>
          <p:cNvSpPr txBox="1"/>
          <p:nvPr/>
        </p:nvSpPr>
        <p:spPr>
          <a:xfrm>
            <a:off x="1139775" y="4672579"/>
            <a:ext cx="5251500" cy="66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67"/>
              <a:buFont typeface="Arial"/>
              <a:buNone/>
            </a:pPr>
            <a:r>
              <a:rPr b="0" i="0" lang="de-CH" sz="1867" u="none" cap="none" strike="noStrike">
                <a:solidFill>
                  <a:schemeClr val="accent3"/>
                </a:solidFill>
                <a:latin typeface="Roboto"/>
                <a:ea typeface="Roboto"/>
                <a:cs typeface="Roboto"/>
                <a:sym typeface="Roboto"/>
              </a:rPr>
              <a:t>Discuss: how do we know this might be a phishing attempt? </a:t>
            </a:r>
            <a:endParaRPr b="0" i="0" sz="1867" u="none" cap="none" strike="noStrike">
              <a:solidFill>
                <a:schemeClr val="accent3"/>
              </a:solidFill>
              <a:latin typeface="Roboto"/>
              <a:ea typeface="Roboto"/>
              <a:cs typeface="Roboto"/>
              <a:sym typeface="Roboto"/>
            </a:endParaRPr>
          </a:p>
        </p:txBody>
      </p:sp>
      <p:pic>
        <p:nvPicPr>
          <p:cNvPr id="153" name="Google Shape;153;p45"/>
          <p:cNvPicPr preferRelativeResize="0"/>
          <p:nvPr/>
        </p:nvPicPr>
        <p:blipFill rotWithShape="1">
          <a:blip r:embed="rId4">
            <a:alphaModFix/>
          </a:blip>
          <a:srcRect b="0" l="0" r="0" t="0"/>
          <a:stretch/>
        </p:blipFill>
        <p:spPr>
          <a:xfrm>
            <a:off x="7448730" y="3619994"/>
            <a:ext cx="4011064" cy="2409325"/>
          </a:xfrm>
          <a:prstGeom prst="rect">
            <a:avLst/>
          </a:prstGeom>
          <a:noFill/>
          <a:ln>
            <a:noFill/>
          </a:ln>
        </p:spPr>
      </p:pic>
      <p:sp>
        <p:nvSpPr>
          <p:cNvPr id="154" name="Google Shape;154;p45"/>
          <p:cNvSpPr/>
          <p:nvPr/>
        </p:nvSpPr>
        <p:spPr>
          <a:xfrm>
            <a:off x="8565828" y="4873586"/>
            <a:ext cx="1776900" cy="476400"/>
          </a:xfrm>
          <a:prstGeom prst="ellipse">
            <a:avLst/>
          </a:prstGeom>
          <a:noFill/>
          <a:ln cap="flat" cmpd="sng" w="19050">
            <a:solidFill>
              <a:srgbClr val="0A304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Roboto"/>
              <a:ea typeface="Roboto"/>
              <a:cs typeface="Roboto"/>
              <a:sym typeface="Roboto"/>
            </a:endParaRPr>
          </a:p>
        </p:txBody>
      </p:sp>
      <p:grpSp>
        <p:nvGrpSpPr>
          <p:cNvPr id="155" name="Google Shape;155;p45"/>
          <p:cNvGrpSpPr/>
          <p:nvPr/>
        </p:nvGrpSpPr>
        <p:grpSpPr>
          <a:xfrm>
            <a:off x="0" y="6411087"/>
            <a:ext cx="12192000" cy="456773"/>
            <a:chOff x="0" y="6400799"/>
            <a:chExt cx="12192000" cy="456773"/>
          </a:xfrm>
        </p:grpSpPr>
        <p:sp>
          <p:nvSpPr>
            <p:cNvPr id="156" name="Google Shape;156;p45"/>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57" name="Google Shape;157;p45"/>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42"/>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42"/>
          <p:cNvSpPr/>
          <p:nvPr/>
        </p:nvSpPr>
        <p:spPr>
          <a:xfrm flipH="1">
            <a:off x="4038600" y="6400799"/>
            <a:ext cx="8153398" cy="456772"/>
          </a:xfrm>
          <a:prstGeom prst="rect">
            <a:avLst/>
          </a:prstGeom>
          <a:gradFill>
            <a:gsLst>
              <a:gs pos="0">
                <a:srgbClr val="BADB7C">
                  <a:alpha val="54901"/>
                </a:srgbClr>
              </a:gs>
              <a:gs pos="9000">
                <a:srgbClr val="BADB7C">
                  <a:alpha val="54901"/>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165" name="Google Shape;165;p42"/>
          <p:cNvGrpSpPr/>
          <p:nvPr/>
        </p:nvGrpSpPr>
        <p:grpSpPr>
          <a:xfrm>
            <a:off x="3491090" y="2753378"/>
            <a:ext cx="3491041" cy="1826982"/>
            <a:chOff x="5473065" y="1897576"/>
            <a:chExt cx="1436347" cy="633072"/>
          </a:xfrm>
        </p:grpSpPr>
        <p:sp>
          <p:nvSpPr>
            <p:cNvPr id="166" name="Google Shape;166;p42"/>
            <p:cNvSpPr/>
            <p:nvPr/>
          </p:nvSpPr>
          <p:spPr>
            <a:xfrm>
              <a:off x="5473065" y="1899903"/>
              <a:ext cx="1436347" cy="630745"/>
            </a:xfrm>
            <a:prstGeom prst="wedgeRectCallout">
              <a:avLst>
                <a:gd fmla="val 20250" name="adj1"/>
                <a:gd fmla="val -60700" name="adj2"/>
              </a:avLst>
            </a:pr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167" name="Google Shape;167;p42"/>
            <p:cNvSpPr txBox="1"/>
            <p:nvPr/>
          </p:nvSpPr>
          <p:spPr>
            <a:xfrm>
              <a:off x="5495652" y="1897576"/>
              <a:ext cx="1391173" cy="630745"/>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Roboto"/>
                <a:ea typeface="Roboto"/>
                <a:cs typeface="Roboto"/>
                <a:sym typeface="Roboto"/>
              </a:endParaRPr>
            </a:p>
          </p:txBody>
        </p:sp>
      </p:grpSp>
      <p:sp>
        <p:nvSpPr>
          <p:cNvPr id="168" name="Google Shape;168;p42"/>
          <p:cNvSpPr txBox="1"/>
          <p:nvPr/>
        </p:nvSpPr>
        <p:spPr>
          <a:xfrm>
            <a:off x="2138966" y="1283975"/>
            <a:ext cx="6195300" cy="424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CH" sz="1800" u="none" cap="none" strike="noStrike">
                <a:solidFill>
                  <a:schemeClr val="dk1"/>
                </a:solidFill>
                <a:latin typeface="Roboto"/>
                <a:ea typeface="Roboto"/>
                <a:cs typeface="Roboto"/>
                <a:sym typeface="Roboto"/>
              </a:rPr>
              <a:t>Think of what you have learned about data protection. Choose one data protection measure and create a quiz for your group partner in class. </a:t>
            </a:r>
            <a:br>
              <a:rPr b="0" i="0" lang="de-CH" sz="1800" u="none" cap="none" strike="noStrike">
                <a:solidFill>
                  <a:schemeClr val="dk1"/>
                </a:solidFill>
                <a:latin typeface="Roboto"/>
                <a:ea typeface="Roboto"/>
                <a:cs typeface="Roboto"/>
                <a:sym typeface="Roboto"/>
              </a:rPr>
            </a:br>
            <a:endParaRPr b="0" i="0" sz="18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rPr b="1" i="0" lang="de-CH" sz="1800" u="none" cap="none" strike="noStrike">
                <a:solidFill>
                  <a:schemeClr val="dk1"/>
                </a:solidFill>
                <a:latin typeface="Roboto"/>
                <a:ea typeface="Roboto"/>
                <a:cs typeface="Roboto"/>
                <a:sym typeface="Roboto"/>
              </a:rPr>
              <a:t>Prompting: ask the chatbot to generate a </a:t>
            </a:r>
            <a:endParaRPr b="1" i="0" sz="18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Roboto"/>
              <a:ea typeface="Roboto"/>
              <a:cs typeface="Roboto"/>
              <a:sym typeface="Roboto"/>
            </a:endParaRPr>
          </a:p>
          <a:p>
            <a:pPr indent="-342900" lvl="0" marL="457200" marR="0" rtl="0" algn="l">
              <a:lnSpc>
                <a:spcPct val="100000"/>
              </a:lnSpc>
              <a:spcBef>
                <a:spcPts val="0"/>
              </a:spcBef>
              <a:spcAft>
                <a:spcPts val="0"/>
              </a:spcAft>
              <a:buClr>
                <a:schemeClr val="dk1"/>
              </a:buClr>
              <a:buSzPts val="1800"/>
              <a:buFont typeface="Roboto"/>
              <a:buAutoNum type="arabicPeriod"/>
            </a:pPr>
            <a:r>
              <a:rPr b="0" i="0" lang="de-CH" sz="1800" u="none" cap="none" strike="noStrike">
                <a:solidFill>
                  <a:schemeClr val="dk1"/>
                </a:solidFill>
                <a:latin typeface="Roboto"/>
                <a:ea typeface="Roboto"/>
                <a:cs typeface="Roboto"/>
                <a:sym typeface="Roboto"/>
              </a:rPr>
              <a:t>Multiple choice quiz about your chosen data protection measure</a:t>
            </a:r>
            <a:endParaRPr b="0" i="0" sz="1800" u="none" cap="none" strike="noStrike">
              <a:solidFill>
                <a:schemeClr val="dk1"/>
              </a:solidFill>
              <a:latin typeface="Roboto"/>
              <a:ea typeface="Roboto"/>
              <a:cs typeface="Roboto"/>
              <a:sym typeface="Roboto"/>
            </a:endParaRPr>
          </a:p>
          <a:p>
            <a:pPr indent="-342900" lvl="0" marL="457200" marR="0" rtl="0" algn="l">
              <a:lnSpc>
                <a:spcPct val="100000"/>
              </a:lnSpc>
              <a:spcBef>
                <a:spcPts val="0"/>
              </a:spcBef>
              <a:spcAft>
                <a:spcPts val="0"/>
              </a:spcAft>
              <a:buClr>
                <a:schemeClr val="dk1"/>
              </a:buClr>
              <a:buSzPts val="1800"/>
              <a:buFont typeface="Roboto"/>
              <a:buAutoNum type="arabicPeriod"/>
            </a:pPr>
            <a:r>
              <a:rPr b="0" i="0" lang="de-CH" sz="1800" u="none" cap="none" strike="noStrike">
                <a:solidFill>
                  <a:schemeClr val="dk1"/>
                </a:solidFill>
                <a:latin typeface="Roboto"/>
                <a:ea typeface="Roboto"/>
                <a:cs typeface="Roboto"/>
                <a:sym typeface="Roboto"/>
              </a:rPr>
              <a:t>to learn more about the measure and practice it </a:t>
            </a:r>
            <a:endParaRPr b="0" i="0" sz="1800" u="none" cap="none" strike="noStrike">
              <a:solidFill>
                <a:schemeClr val="dk1"/>
              </a:solidFill>
              <a:latin typeface="Roboto"/>
              <a:ea typeface="Roboto"/>
              <a:cs typeface="Roboto"/>
              <a:sym typeface="Roboto"/>
            </a:endParaRPr>
          </a:p>
          <a:p>
            <a:pPr indent="-342900" lvl="0" marL="457200" marR="0" rtl="0" algn="l">
              <a:lnSpc>
                <a:spcPct val="100000"/>
              </a:lnSpc>
              <a:spcBef>
                <a:spcPts val="0"/>
              </a:spcBef>
              <a:spcAft>
                <a:spcPts val="0"/>
              </a:spcAft>
              <a:buClr>
                <a:schemeClr val="dk1"/>
              </a:buClr>
              <a:buSzPts val="1800"/>
              <a:buFont typeface="Roboto"/>
              <a:buAutoNum type="arabicPeriod"/>
            </a:pPr>
            <a:r>
              <a:rPr b="0" i="0" lang="de-CH" sz="1800" u="none" cap="none" strike="noStrike">
                <a:solidFill>
                  <a:schemeClr val="dk1"/>
                </a:solidFill>
                <a:latin typeface="Roboto"/>
                <a:ea typeface="Roboto"/>
                <a:cs typeface="Roboto"/>
                <a:sym typeface="Roboto"/>
              </a:rPr>
              <a:t>with five questions</a:t>
            </a:r>
            <a:endParaRPr b="0" i="0" sz="1800" u="none" cap="none" strike="noStrike">
              <a:solidFill>
                <a:schemeClr val="dk1"/>
              </a:solidFill>
              <a:latin typeface="Roboto"/>
              <a:ea typeface="Roboto"/>
              <a:cs typeface="Roboto"/>
              <a:sym typeface="Roboto"/>
            </a:endParaRPr>
          </a:p>
          <a:p>
            <a:pPr indent="-342900" lvl="0" marL="457200" marR="0" rtl="0" algn="l">
              <a:lnSpc>
                <a:spcPct val="100000"/>
              </a:lnSpc>
              <a:spcBef>
                <a:spcPts val="0"/>
              </a:spcBef>
              <a:spcAft>
                <a:spcPts val="0"/>
              </a:spcAft>
              <a:buClr>
                <a:schemeClr val="dk1"/>
              </a:buClr>
              <a:buSzPts val="1800"/>
              <a:buFont typeface="Roboto"/>
              <a:buAutoNum type="arabicPeriod"/>
            </a:pPr>
            <a:r>
              <a:rPr b="0" i="0" lang="de-CH" sz="1800" u="none" cap="none" strike="noStrike">
                <a:solidFill>
                  <a:schemeClr val="dk1"/>
                </a:solidFill>
                <a:latin typeface="Roboto"/>
                <a:ea typeface="Roboto"/>
                <a:cs typeface="Roboto"/>
                <a:sym typeface="Roboto"/>
              </a:rPr>
              <a:t>with four different answers each</a:t>
            </a:r>
            <a:endParaRPr b="0" i="0" sz="1800" u="none" cap="none" strike="noStrike">
              <a:solidFill>
                <a:schemeClr val="dk1"/>
              </a:solidFill>
              <a:latin typeface="Roboto"/>
              <a:ea typeface="Roboto"/>
              <a:cs typeface="Roboto"/>
              <a:sym typeface="Roboto"/>
            </a:endParaRPr>
          </a:p>
          <a:p>
            <a:pPr indent="-342900" lvl="0" marL="457200" marR="0" rtl="0" algn="l">
              <a:lnSpc>
                <a:spcPct val="100000"/>
              </a:lnSpc>
              <a:spcBef>
                <a:spcPts val="0"/>
              </a:spcBef>
              <a:spcAft>
                <a:spcPts val="0"/>
              </a:spcAft>
              <a:buClr>
                <a:schemeClr val="dk1"/>
              </a:buClr>
              <a:buSzPts val="1800"/>
              <a:buFont typeface="Roboto"/>
              <a:buAutoNum type="arabicPeriod"/>
            </a:pPr>
            <a:r>
              <a:rPr b="0" i="0" lang="de-CH" sz="1800" u="none" cap="none" strike="noStrike">
                <a:solidFill>
                  <a:schemeClr val="dk1"/>
                </a:solidFill>
                <a:latin typeface="Roboto"/>
                <a:ea typeface="Roboto"/>
                <a:cs typeface="Roboto"/>
                <a:sym typeface="Roboto"/>
              </a:rPr>
              <a:t>send the solutions/correct answers separately </a:t>
            </a:r>
            <a:endParaRPr b="0" i="0" sz="18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rPr b="0" i="0" lang="de-CH" sz="1800" u="none" cap="none" strike="noStrike">
                <a:solidFill>
                  <a:schemeClr val="dk1"/>
                </a:solidFill>
                <a:latin typeface="Roboto"/>
                <a:ea typeface="Roboto"/>
                <a:cs typeface="Roboto"/>
                <a:sym typeface="Roboto"/>
              </a:rPr>
              <a:t>Exchange quizzes with your group partner. Count how many answers you got right and compare. </a:t>
            </a:r>
            <a:endParaRPr b="0" i="0" sz="1400" u="none" cap="none" strike="noStrike">
              <a:solidFill>
                <a:srgbClr val="000000"/>
              </a:solidFill>
              <a:latin typeface="Roboto"/>
              <a:ea typeface="Roboto"/>
              <a:cs typeface="Roboto"/>
              <a:sym typeface="Roboto"/>
            </a:endParaRPr>
          </a:p>
        </p:txBody>
      </p:sp>
      <p:sp>
        <p:nvSpPr>
          <p:cNvPr id="169" name="Google Shape;169;p42"/>
          <p:cNvSpPr txBox="1"/>
          <p:nvPr/>
        </p:nvSpPr>
        <p:spPr>
          <a:xfrm>
            <a:off x="540583" y="481833"/>
            <a:ext cx="32295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de-CH" sz="2000" u="none" cap="none" strike="noStrike">
                <a:solidFill>
                  <a:schemeClr val="dk1"/>
                </a:solidFill>
                <a:latin typeface="Roboto"/>
                <a:ea typeface="Roboto"/>
                <a:cs typeface="Roboto"/>
                <a:sym typeface="Roboto"/>
              </a:rPr>
              <a:t>Create a quiz with the DataPro Assistant</a:t>
            </a:r>
            <a:endParaRPr b="0" i="0" sz="1400" u="none" cap="none" strike="noStrike">
              <a:solidFill>
                <a:srgbClr val="000000"/>
              </a:solidFill>
              <a:latin typeface="Roboto"/>
              <a:ea typeface="Roboto"/>
              <a:cs typeface="Roboto"/>
              <a:sym typeface="Roboto"/>
            </a:endParaRPr>
          </a:p>
        </p:txBody>
      </p:sp>
      <p:pic>
        <p:nvPicPr>
          <p:cNvPr descr="Ein Bild, das Symbol, Logo enthält.&#10;&#10;KI-generierte Inhalte können fehlerhaft sein." id="170" name="Google Shape;170;p42"/>
          <p:cNvPicPr preferRelativeResize="0"/>
          <p:nvPr/>
        </p:nvPicPr>
        <p:blipFill rotWithShape="1">
          <a:blip r:embed="rId3">
            <a:alphaModFix/>
          </a:blip>
          <a:srcRect b="0" l="0" r="0" t="0"/>
          <a:stretch/>
        </p:blipFill>
        <p:spPr>
          <a:xfrm>
            <a:off x="8849904" y="4224746"/>
            <a:ext cx="577426" cy="577426"/>
          </a:xfrm>
          <a:prstGeom prst="rect">
            <a:avLst/>
          </a:prstGeom>
          <a:noFill/>
          <a:ln>
            <a:noFill/>
          </a:ln>
        </p:spPr>
      </p:pic>
      <p:pic>
        <p:nvPicPr>
          <p:cNvPr descr="Ein Bild, das Kreis, Grafiken, Farbigkeit, Screenshot enthält.&#10;&#10;KI-generierte Inhalte können fehlerhaft sein." id="171" name="Google Shape;171;p42"/>
          <p:cNvPicPr preferRelativeResize="0"/>
          <p:nvPr/>
        </p:nvPicPr>
        <p:blipFill rotWithShape="1">
          <a:blip r:embed="rId4">
            <a:alphaModFix/>
          </a:blip>
          <a:srcRect b="0" l="0" r="0" t="0"/>
          <a:stretch/>
        </p:blipFill>
        <p:spPr>
          <a:xfrm>
            <a:off x="8792635" y="1780874"/>
            <a:ext cx="671946" cy="671946"/>
          </a:xfrm>
          <a:prstGeom prst="rect">
            <a:avLst/>
          </a:prstGeom>
          <a:noFill/>
          <a:ln>
            <a:noFill/>
          </a:ln>
        </p:spPr>
      </p:pic>
      <p:pic>
        <p:nvPicPr>
          <p:cNvPr descr="Ein Bild, das Clipart, Cartoon, Darstellung, Design enthält.&#10;&#10;KI-generierte Inhalte können fehlerhaft sein." id="172" name="Google Shape;172;p42"/>
          <p:cNvPicPr preferRelativeResize="0"/>
          <p:nvPr/>
        </p:nvPicPr>
        <p:blipFill rotWithShape="1">
          <a:blip r:embed="rId5">
            <a:alphaModFix/>
          </a:blip>
          <a:srcRect b="0" l="0" r="0" t="0"/>
          <a:stretch/>
        </p:blipFill>
        <p:spPr>
          <a:xfrm>
            <a:off x="8840202" y="3473133"/>
            <a:ext cx="576805" cy="577428"/>
          </a:xfrm>
          <a:prstGeom prst="rect">
            <a:avLst/>
          </a:prstGeom>
          <a:noFill/>
          <a:ln>
            <a:noFill/>
          </a:ln>
        </p:spPr>
      </p:pic>
      <p:pic>
        <p:nvPicPr>
          <p:cNvPr descr="Ein Bild, das Grafiken, Logo, Symbol, Schrift enthält.&#10;&#10;KI-generierte Inhalte können fehlerhaft sein." id="173" name="Google Shape;173;p42"/>
          <p:cNvPicPr preferRelativeResize="0"/>
          <p:nvPr/>
        </p:nvPicPr>
        <p:blipFill rotWithShape="1">
          <a:blip r:embed="rId6">
            <a:alphaModFix/>
          </a:blip>
          <a:srcRect b="0" l="0" r="0" t="0"/>
          <a:stretch/>
        </p:blipFill>
        <p:spPr>
          <a:xfrm>
            <a:off x="8797743" y="2627004"/>
            <a:ext cx="671944" cy="671944"/>
          </a:xfrm>
          <a:prstGeom prst="rect">
            <a:avLst/>
          </a:prstGeom>
          <a:noFill/>
          <a:ln>
            <a:noFill/>
          </a:ln>
        </p:spPr>
      </p:pic>
      <p:sp>
        <p:nvSpPr>
          <p:cNvPr id="174" name="Google Shape;174;p42"/>
          <p:cNvSpPr txBox="1"/>
          <p:nvPr/>
        </p:nvSpPr>
        <p:spPr>
          <a:xfrm>
            <a:off x="11574118" y="6542435"/>
            <a:ext cx="1978468" cy="1231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
              <a:buFont typeface="Arial"/>
              <a:buNone/>
            </a:pPr>
            <a:r>
              <a:rPr b="0" i="0" lang="de-CH" sz="200" u="none" cap="none" strike="noStrike">
                <a:solidFill>
                  <a:srgbClr val="0A3041"/>
                </a:solidFill>
                <a:latin typeface="Arial"/>
                <a:ea typeface="Arial"/>
                <a:cs typeface="Arial"/>
                <a:sym typeface="Arial"/>
              </a:rPr>
              <a:t>www.vecteezy.com</a:t>
            </a:r>
            <a:endParaRPr b="0" i="0" sz="200" u="none" cap="none" strike="noStrike">
              <a:solidFill>
                <a:srgbClr val="0A3041"/>
              </a:solidFill>
              <a:latin typeface="Arial"/>
              <a:ea typeface="Arial"/>
              <a:cs typeface="Arial"/>
              <a:sym typeface="Arial"/>
            </a:endParaRPr>
          </a:p>
        </p:txBody>
      </p:sp>
      <p:pic>
        <p:nvPicPr>
          <p:cNvPr descr="Ein Bild, das Grafiken, Grün, Logo, Symbol enthält.&#10;&#10;KI-generierte Inhalte können fehlerhaft sein." id="175" name="Google Shape;175;p42"/>
          <p:cNvPicPr preferRelativeResize="0"/>
          <p:nvPr/>
        </p:nvPicPr>
        <p:blipFill rotWithShape="1">
          <a:blip r:embed="rId7">
            <a:alphaModFix/>
          </a:blip>
          <a:srcRect b="15241" l="54946" r="12323" t="16385"/>
          <a:stretch/>
        </p:blipFill>
        <p:spPr>
          <a:xfrm>
            <a:off x="8816929" y="4879667"/>
            <a:ext cx="672000" cy="676800"/>
          </a:xfrm>
          <a:prstGeom prst="ellipse">
            <a:avLst/>
          </a:prstGeom>
          <a:noFill/>
          <a:ln>
            <a:noFill/>
          </a:ln>
        </p:spPr>
      </p:pic>
      <p:grpSp>
        <p:nvGrpSpPr>
          <p:cNvPr id="176" name="Google Shape;176;p42"/>
          <p:cNvGrpSpPr/>
          <p:nvPr/>
        </p:nvGrpSpPr>
        <p:grpSpPr>
          <a:xfrm>
            <a:off x="0" y="6401227"/>
            <a:ext cx="12192000" cy="456773"/>
            <a:chOff x="0" y="6400799"/>
            <a:chExt cx="12192000" cy="456773"/>
          </a:xfrm>
        </p:grpSpPr>
        <p:sp>
          <p:nvSpPr>
            <p:cNvPr id="177" name="Google Shape;177;p42"/>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42"/>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79" name="Google Shape;179;p42"/>
          <p:cNvSpPr txBox="1"/>
          <p:nvPr/>
        </p:nvSpPr>
        <p:spPr>
          <a:xfrm>
            <a:off x="9697295" y="800648"/>
            <a:ext cx="2270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de-CH" sz="1800" u="none" cap="none" strike="noStrike">
                <a:solidFill>
                  <a:srgbClr val="FF0000"/>
                </a:solidFill>
                <a:latin typeface="Arial"/>
                <a:ea typeface="Arial"/>
                <a:cs typeface="Arial"/>
                <a:sym typeface="Arial"/>
              </a:rPr>
              <a:t>*ask the DataPro chatbot!</a:t>
            </a:r>
            <a:endParaRPr b="0" i="0" sz="1400" u="none" cap="none" strike="noStrike">
              <a:solidFill>
                <a:srgbClr val="000000"/>
              </a:solidFill>
              <a:latin typeface="Arial"/>
              <a:ea typeface="Arial"/>
              <a:cs typeface="Arial"/>
              <a:sym typeface="Arial"/>
            </a:endParaRPr>
          </a:p>
        </p:txBody>
      </p:sp>
      <p:pic>
        <p:nvPicPr>
          <p:cNvPr id="180" name="Google Shape;180;p42"/>
          <p:cNvPicPr preferRelativeResize="0"/>
          <p:nvPr/>
        </p:nvPicPr>
        <p:blipFill rotWithShape="1">
          <a:blip r:embed="rId8">
            <a:alphaModFix/>
          </a:blip>
          <a:srcRect b="0" l="0" r="0" t="0"/>
          <a:stretch/>
        </p:blipFill>
        <p:spPr>
          <a:xfrm>
            <a:off x="695875" y="1283975"/>
            <a:ext cx="1371600" cy="1343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3e5ece86e43_0_0"/>
          <p:cNvSpPr txBox="1"/>
          <p:nvPr/>
        </p:nvSpPr>
        <p:spPr>
          <a:xfrm>
            <a:off x="943500" y="1475850"/>
            <a:ext cx="10300500" cy="908100"/>
          </a:xfrm>
          <a:prstGeom prst="rect">
            <a:avLst/>
          </a:prstGeom>
          <a:noFill/>
          <a:ln>
            <a:noFill/>
          </a:ln>
        </p:spPr>
        <p:txBody>
          <a:bodyPr anchorCtr="0" anchor="t" bIns="45700" lIns="91425" spcFirstLastPara="1" rIns="91425" wrap="square" tIns="45700">
            <a:spAutoFit/>
          </a:bodyPr>
          <a:lstStyle/>
          <a:p>
            <a:pPr indent="0" lvl="0" marL="457200" marR="0" rtl="0" algn="l">
              <a:lnSpc>
                <a:spcPct val="150000"/>
              </a:lnSpc>
              <a:spcBef>
                <a:spcPts val="0"/>
              </a:spcBef>
              <a:spcAft>
                <a:spcPts val="0"/>
              </a:spcAft>
              <a:buClr>
                <a:srgbClr val="000000"/>
              </a:buClr>
              <a:buSzPts val="2600"/>
              <a:buFont typeface="Arial"/>
              <a:buNone/>
            </a:pPr>
            <a:r>
              <a:t/>
            </a:r>
            <a:endParaRPr b="0" i="0" sz="2600" u="none" cap="none" strike="noStrike">
              <a:solidFill>
                <a:srgbClr val="000000"/>
              </a:solidFill>
              <a:latin typeface="Roboto"/>
              <a:ea typeface="Roboto"/>
              <a:cs typeface="Roboto"/>
              <a:sym typeface="Roboto"/>
            </a:endParaRPr>
          </a:p>
          <a:p>
            <a:pPr indent="0" lvl="0" marL="0" marR="0" rtl="0" algn="l">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sp>
        <p:nvSpPr>
          <p:cNvPr id="187" name="Google Shape;187;g3e5ece86e43_0_0"/>
          <p:cNvSpPr txBox="1"/>
          <p:nvPr/>
        </p:nvSpPr>
        <p:spPr>
          <a:xfrm>
            <a:off x="868025" y="505975"/>
            <a:ext cx="9946200" cy="3517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3600"/>
              <a:buFont typeface="Arial"/>
              <a:buNone/>
            </a:pPr>
            <a:r>
              <a:t/>
            </a:r>
            <a:endParaRPr i="1">
              <a:latin typeface="Roboto"/>
              <a:ea typeface="Roboto"/>
              <a:cs typeface="Roboto"/>
              <a:sym typeface="Roboto"/>
            </a:endParaRPr>
          </a:p>
          <a:p>
            <a:pPr indent="0" lvl="0" marL="0" marR="0" rtl="0" algn="l">
              <a:lnSpc>
                <a:spcPct val="100000"/>
              </a:lnSpc>
              <a:spcBef>
                <a:spcPts val="0"/>
              </a:spcBef>
              <a:spcAft>
                <a:spcPts val="0"/>
              </a:spcAft>
              <a:buClr>
                <a:schemeClr val="dk1"/>
              </a:buClr>
              <a:buSzPts val="3600"/>
              <a:buFont typeface="Arial"/>
              <a:buNone/>
            </a:pPr>
            <a:r>
              <a:t/>
            </a:r>
            <a:endParaRPr b="0" i="1" sz="1400" u="none" cap="none" strike="noStrike">
              <a:solidFill>
                <a:srgbClr val="000000"/>
              </a:solidFill>
              <a:latin typeface="Roboto"/>
              <a:ea typeface="Roboto"/>
              <a:cs typeface="Roboto"/>
              <a:sym typeface="Roboto"/>
            </a:endParaRPr>
          </a:p>
        </p:txBody>
      </p:sp>
      <p:sp>
        <p:nvSpPr>
          <p:cNvPr id="188" name="Google Shape;188;g3e5ece86e43_0_0"/>
          <p:cNvSpPr txBox="1"/>
          <p:nvPr/>
        </p:nvSpPr>
        <p:spPr>
          <a:xfrm>
            <a:off x="6718950" y="1475850"/>
            <a:ext cx="5104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t/>
            </a:r>
            <a:endParaRPr b="0" i="0" sz="1400" u="none" cap="none" strike="noStrike">
              <a:solidFill>
                <a:srgbClr val="000000"/>
              </a:solidFill>
              <a:latin typeface="Roboto"/>
              <a:ea typeface="Roboto"/>
              <a:cs typeface="Roboto"/>
              <a:sym typeface="Roboto"/>
            </a:endParaRPr>
          </a:p>
        </p:txBody>
      </p:sp>
      <p:grpSp>
        <p:nvGrpSpPr>
          <p:cNvPr id="189" name="Google Shape;189;g3e5ece86e43_0_0"/>
          <p:cNvGrpSpPr/>
          <p:nvPr/>
        </p:nvGrpSpPr>
        <p:grpSpPr>
          <a:xfrm>
            <a:off x="0" y="6401100"/>
            <a:ext cx="12192000" cy="457027"/>
            <a:chOff x="0" y="6400672"/>
            <a:chExt cx="12192000" cy="457027"/>
          </a:xfrm>
        </p:grpSpPr>
        <p:sp>
          <p:nvSpPr>
            <p:cNvPr id="190" name="Google Shape;190;g3e5ece86e43_0_0"/>
            <p:cNvSpPr/>
            <p:nvPr/>
          </p:nvSpPr>
          <p:spPr>
            <a:xfrm flipH="1" rot="10800000">
              <a:off x="0" y="6400672"/>
              <a:ext cx="12192000" cy="456900"/>
            </a:xfrm>
            <a:prstGeom prst="rect">
              <a:avLst/>
            </a:prstGeom>
            <a:gradFill>
              <a:gsLst>
                <a:gs pos="0">
                  <a:srgbClr val="029676">
                    <a:alpha val="27843"/>
                  </a:srgbClr>
                </a:gs>
                <a:gs pos="14000">
                  <a:srgbClr val="029676">
                    <a:alpha val="27843"/>
                  </a:srgbClr>
                </a:gs>
                <a:gs pos="100000">
                  <a:srgbClr val="4AB5C4">
                    <a:alpha val="84705"/>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1" name="Google Shape;191;g3e5ece86e43_0_0"/>
            <p:cNvSpPr/>
            <p:nvPr/>
          </p:nvSpPr>
          <p:spPr>
            <a:xfrm flipH="1">
              <a:off x="4038598" y="6400799"/>
              <a:ext cx="8153400" cy="456900"/>
            </a:xfrm>
            <a:prstGeom prst="rect">
              <a:avLst/>
            </a:prstGeom>
            <a:gradFill>
              <a:gsLst>
                <a:gs pos="0">
                  <a:srgbClr val="9AB5A6">
                    <a:alpha val="34901"/>
                  </a:srgbClr>
                </a:gs>
                <a:gs pos="9000">
                  <a:srgbClr val="9AB5A6">
                    <a:alpha val="34901"/>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pic>
        <p:nvPicPr>
          <p:cNvPr id="192" name="Google Shape;192;g3e5ece86e43_0_0"/>
          <p:cNvPicPr preferRelativeResize="0"/>
          <p:nvPr/>
        </p:nvPicPr>
        <p:blipFill>
          <a:blip r:embed="rId3">
            <a:alphaModFix/>
          </a:blip>
          <a:stretch>
            <a:fillRect/>
          </a:stretch>
        </p:blipFill>
        <p:spPr>
          <a:xfrm>
            <a:off x="183525" y="250125"/>
            <a:ext cx="11883799" cy="5371650"/>
          </a:xfrm>
          <a:prstGeom prst="rect">
            <a:avLst/>
          </a:prstGeom>
          <a:noFill/>
          <a:ln>
            <a:noFill/>
          </a:ln>
        </p:spPr>
      </p:pic>
      <p:sp>
        <p:nvSpPr>
          <p:cNvPr id="193" name="Google Shape;193;g3e5ece86e43_0_0"/>
          <p:cNvSpPr txBox="1"/>
          <p:nvPr/>
        </p:nvSpPr>
        <p:spPr>
          <a:xfrm>
            <a:off x="183525" y="5788238"/>
            <a:ext cx="58011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de-CH" sz="1700">
                <a:solidFill>
                  <a:schemeClr val="dk1"/>
                </a:solidFill>
                <a:latin typeface="Roboto"/>
                <a:ea typeface="Roboto"/>
                <a:cs typeface="Roboto"/>
                <a:sym typeface="Roboto"/>
              </a:rPr>
              <a:t>https://dataprogames.ph-freiburg.de/nothing-to-hide/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2026-03-24T16:09:25Z</dcterms:created>
  <dc:creator>Renata Barbiero Säuberli (s)</dc:creator>
</cp:coreProperties>
</file>