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6858000" cx="12192000"/>
  <p:notesSz cx="6858000" cy="9144000"/>
  <p:embeddedFontLst>
    <p:embeddedFont>
      <p:font typeface="Play"/>
      <p:regular r:id="rId31"/>
      <p:bold r:id="rId32"/>
    </p:embeddedFont>
    <p:embeddedFont>
      <p:font typeface="Roboto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7" roundtripDataSignature="AMtx7mg5L5NX8Xp1h6z4MSRCsmAoTCzbQ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Deborah K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24F483D-D082-4454-B9D7-FB961E169191}">
  <a:tblStyle styleId="{124F483D-D082-4454-B9D7-FB961E16919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lay-regular.fntdata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Roboto-regular.fntdata"/><Relationship Id="rId10" Type="http://schemas.openxmlformats.org/officeDocument/2006/relationships/slide" Target="slides/slide4.xml"/><Relationship Id="rId32" Type="http://schemas.openxmlformats.org/officeDocument/2006/relationships/font" Target="fonts/Play-bold.fntdata"/><Relationship Id="rId13" Type="http://schemas.openxmlformats.org/officeDocument/2006/relationships/slide" Target="slides/slide7.xml"/><Relationship Id="rId35" Type="http://schemas.openxmlformats.org/officeDocument/2006/relationships/font" Target="fonts/Roboto-italic.fntdata"/><Relationship Id="rId12" Type="http://schemas.openxmlformats.org/officeDocument/2006/relationships/slide" Target="slides/slide6.xml"/><Relationship Id="rId34" Type="http://schemas.openxmlformats.org/officeDocument/2006/relationships/font" Target="fonts/Roboto-bold.fntdata"/><Relationship Id="rId15" Type="http://schemas.openxmlformats.org/officeDocument/2006/relationships/slide" Target="slides/slide9.xml"/><Relationship Id="rId37" Type="http://customschemas.google.com/relationships/presentationmetadata" Target="metadata"/><Relationship Id="rId14" Type="http://schemas.openxmlformats.org/officeDocument/2006/relationships/slide" Target="slides/slide8.xml"/><Relationship Id="rId36" Type="http://schemas.openxmlformats.org/officeDocument/2006/relationships/font" Target="fonts/Roboto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6-01T10:07:23.269">
    <p:pos x="3387" y="1643"/>
    <p:text>Please replace with screenshots of privacy and cookie notices from websites in your language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8XJqyvA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de-CH">
                <a:highlight>
                  <a:srgbClr val="BADB7C"/>
                </a:highlight>
              </a:rPr>
              <a:t>TEACHER NOTE</a:t>
            </a:r>
            <a:endParaRPr>
              <a:highlight>
                <a:srgbClr val="BADB7C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🎯 </a:t>
            </a:r>
            <a:r>
              <a:rPr b="1" lang="de-CH" sz="1100"/>
              <a:t>Focus of the Module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This module deals </a:t>
            </a:r>
            <a:r>
              <a:rPr b="1" lang="de-CH" sz="1100"/>
              <a:t>exclusively with digital privacy</a:t>
            </a:r>
            <a:r>
              <a:rPr lang="de-CH" sz="1100"/>
              <a:t>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👉 </a:t>
            </a:r>
            <a:r>
              <a:rPr b="1" lang="de-CH" sz="1100"/>
              <a:t>It does not cover: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Privacy in the home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Physical or personal spaces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Teachers should actively emphasize that: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Digital privacy works differently from privacy in everyday life.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Data is generated automatically online.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Content can be stored and shared.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“Private” does not necessarily mean “for my eyes only.”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CH" sz="1300"/>
              <a:t>Framing the Parent’s Role Correctly</a:t>
            </a:r>
            <a:endParaRPr b="1"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It is important to make clear that: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Parents are part of the protection and support system.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Digital skills need to be learned.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Guidance and supervision are beneficial.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The goal is safe and responsible use, not complete freedom.</a:t>
            </a:r>
            <a:endParaRPr sz="11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Discuss the 3 areas of digital privacy: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data is private to me = only I know about it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data is private to the public, but shared with platform providers = others may not see it, but my data might be processed, shared with and selled to third parties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data is public = I shared it on social media for everyone/ all social media users to see. It might be distributed or used without me knowing or consenting</a:t>
            </a:r>
            <a:endParaRPr/>
          </a:p>
        </p:txBody>
      </p:sp>
      <p:sp>
        <p:nvSpPr>
          <p:cNvPr id="117" name="Google Shape;11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Start with our Kahoot: Data Protection: Are you a GDPR expert? https://www.datapro.education/tools/ </a:t>
            </a:r>
            <a:endParaRPr/>
          </a:p>
        </p:txBody>
      </p:sp>
      <p:sp>
        <p:nvSpPr>
          <p:cNvPr id="138" name="Google Shape;138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🎮 </a:t>
            </a:r>
            <a:r>
              <a:rPr b="1" lang="de-CH"/>
              <a:t>Nothing to hide Game:</a:t>
            </a:r>
            <a:r>
              <a:rPr lang="de-CH"/>
              <a:t> Play Cookie-Game</a:t>
            </a:r>
            <a:endParaRPr/>
          </a:p>
        </p:txBody>
      </p:sp>
      <p:sp>
        <p:nvSpPr>
          <p:cNvPr id="150" name="Google Shape;15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de-CH"/>
              <a:t>Explain why personalization leads to more platform interaction and screen time → money. Eg: regular ads = cost a lot of money to create, non specific, lower probability users will click nor buy products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de-CH"/>
              <a:t>Use Task 2 from our worksheet “Worksheet DataPro Webgames” available on our website in “for teachers” &gt; ”training material” https://www.datapro.education/training-material/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de-CH"/>
            </a:br>
            <a:r>
              <a:rPr lang="de-CH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personalized ads = costs money to create, higher probability of reaching the right customers → more effective</a:t>
            </a:r>
            <a:br>
              <a:rPr lang="de-CH"/>
            </a:br>
            <a:endParaRPr/>
          </a:p>
        </p:txBody>
      </p:sp>
      <p:sp>
        <p:nvSpPr>
          <p:cNvPr id="169" name="Google Shape;169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de-CH"/>
              <a:t>Explain context of privacy beyond ‘rights’ and protection by the GDPR.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de-CH"/>
              <a:t>Encourage critical thinking: what do I want others to know about me? Do I have the right to share data about others? Is my profile public or private?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→ Preparation for Nothing to hide game, concerning children and teenagers up to 13 years of age </a:t>
            </a:r>
            <a:endParaRPr/>
          </a:p>
        </p:txBody>
      </p:sp>
      <p:sp>
        <p:nvSpPr>
          <p:cNvPr id="179" name="Google Shape;179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What does public mean in a non-digital vs digital context? Ask in class and collect examples from special social media apps/ platforms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Play Kahoot: To Post, or Not To Post? available on https://www.datapro.education/tools/</a:t>
            </a:r>
            <a:endParaRPr/>
          </a:p>
        </p:txBody>
      </p:sp>
      <p:sp>
        <p:nvSpPr>
          <p:cNvPr id="195" name="Google Shape;195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600">
                <a:latin typeface="Roboto"/>
                <a:ea typeface="Roboto"/>
                <a:cs typeface="Roboto"/>
                <a:sym typeface="Roboto"/>
              </a:rPr>
              <a:t>Ask in  class: How could a stranger combine small details and information from several social media accounts?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600">
                <a:latin typeface="Roboto"/>
                <a:ea typeface="Roboto"/>
                <a:cs typeface="Roboto"/>
                <a:sym typeface="Roboto"/>
              </a:rPr>
              <a:t>Use Task 2. ‘Your data profile’ on worksheet ‘DataPro webgames’ </a:t>
            </a:r>
            <a:r>
              <a:rPr lang="de-CH"/>
              <a:t>https://www.datapro.education/tools/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After doing task 2. from the worksheet, groups may present their data profiles and discuss the risks &amp; possible dangers to others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!Stress it is about awareness rather than about being afraid! </a:t>
            </a:r>
            <a:endParaRPr/>
          </a:p>
        </p:txBody>
      </p:sp>
      <p:sp>
        <p:nvSpPr>
          <p:cNvPr id="232" name="Google Shape;232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de-CH"/>
              <a:t>Explain that </a:t>
            </a:r>
            <a:r>
              <a:rPr b="1" lang="de-CH"/>
              <a:t>interacting </a:t>
            </a:r>
            <a:r>
              <a:rPr lang="de-CH"/>
              <a:t>with content (sharing, liking, forwarding) will help it spread more easily and rapidly over social media (algorithmic competence)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de-CH"/>
              <a:t>Play</a:t>
            </a:r>
            <a:r>
              <a:rPr i="1" lang="de-CH"/>
              <a:t> interacty </a:t>
            </a:r>
            <a:r>
              <a:rPr lang="de-CH"/>
              <a:t>game ‘Unmask the News!’ available on https://www.datapro.education/tools/</a:t>
            </a:r>
            <a:endParaRPr/>
          </a:p>
        </p:txBody>
      </p:sp>
      <p:sp>
        <p:nvSpPr>
          <p:cNvPr id="245" name="Google Shape;245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e5def6c87d_1_2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g3e5def6c87d_1_2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7" name="Google Shape;257;g3e5def6c87d_1_2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e5def6c87d_1_2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g3e5def6c87d_1_2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Why?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devalues professionals and science (doctors do not want you to know this)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source check: unknown ‘news channel’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overly catchy heading (‘shocking discovery’)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makes promises (‘burns 10kg in 7 days’)</a:t>
            </a:r>
            <a:endParaRPr/>
          </a:p>
        </p:txBody>
      </p:sp>
      <p:sp>
        <p:nvSpPr>
          <p:cNvPr id="268" name="Google Shape;268;g3e5def6c87d_1_2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e5def6c87d_1_3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g3e5def6c87d_1_3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Ok to Interact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0" name="Google Shape;280;g3e5def6c87d_1_3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e5def6c87d_1_2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g3e5def6c87d_1_2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Why?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demonizes general, non-specific groups (‘companies’)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creates fear, generates panic, simulates urgency  (‘cancer’, ‘protect your family’)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source check: unknown ‘health’ account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overly catchy heading (‘breaking)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2" name="Google Shape;292;g3e5def6c87d_1_2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e5def6c87d_1_2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g3e5def6c87d_1_2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Why?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unrealistic prizes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payment required to claim reward/ prize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no further information on selection procedure or cause given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4" name="Google Shape;304;g3e5def6c87d_1_28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e5def6c87d_1_2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5" name="Google Shape;315;g3e5def6c87d_1_2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Why?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simulates urgency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includes an external link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6" name="Google Shape;316;g3e5def6c87d_1_29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e5def6c87d_1_3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g3e5def6c87d_1_3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Ok to Interact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8" name="Google Shape;328;g3e5def6c87d_1_36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e5def6c87d_1_3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g3e5def6c87d_1_3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Why?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pyramide scheme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unrealistic promises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promises money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0" name="Google Shape;340;g3e5def6c87d_1_30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e5def6c87d_1_3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g3e5def6c87d_1_3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Why?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simulates urgency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pretends to know/ have access to ‘secret knowledge’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demonizes + generalizes a  group ‘they’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2" name="Google Shape;352;g3e5def6c87d_1_3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e5def6c87d_1_3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g3e5def6c87d_1_3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Ok to Interact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Consider: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Do I know these people? Why do I want to interact?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4" name="Google Shape;364;g3e5def6c87d_1_38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e5ec7a399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g3e5ec7a399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6" name="Google Shape;376;g3e5ec7a3997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e5ec7a3997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g3e5ec7a3997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de-CH" sz="1400"/>
              <a:t>Teachers: Please read the Game Guide first! 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de-CH" sz="1400">
                <a:latin typeface="Roboto"/>
                <a:ea typeface="Roboto"/>
                <a:cs typeface="Roboto"/>
                <a:sym typeface="Roboto"/>
              </a:rPr>
              <a:t>Play Nothing To Hide: 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i="1" lang="de-CH" sz="1400"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br>
              <a:rPr lang="de-CH" sz="1400"/>
            </a:br>
            <a:endParaRPr sz="1400"/>
          </a:p>
        </p:txBody>
      </p:sp>
      <p:sp>
        <p:nvSpPr>
          <p:cNvPr id="387" name="Google Shape;387;g3e5ec7a3997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 2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9"/>
          <p:cNvSpPr txBox="1"/>
          <p:nvPr>
            <p:ph type="title"/>
          </p:nvPr>
        </p:nvSpPr>
        <p:spPr>
          <a:xfrm>
            <a:off x="3130560" y="903360"/>
            <a:ext cx="5930400" cy="14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9"/>
          <p:cNvSpPr txBox="1"/>
          <p:nvPr>
            <p:ph idx="1" type="subTitle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2" name="Google Shape;42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6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6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6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" name="Google Shape;64;p6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6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comments" Target="../comments/comment1.xml"/><Relationship Id="rId4" Type="http://schemas.openxmlformats.org/officeDocument/2006/relationships/image" Target="../media/image2.png"/><Relationship Id="rId5" Type="http://schemas.openxmlformats.org/officeDocument/2006/relationships/image" Target="../media/image14.png"/><Relationship Id="rId6" Type="http://schemas.openxmlformats.org/officeDocument/2006/relationships/image" Target="../media/image20.png"/><Relationship Id="rId7" Type="http://schemas.openxmlformats.org/officeDocument/2006/relationships/image" Target="../media/image5.png"/><Relationship Id="rId8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3" name="Google Shape;93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0" y="-429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2"/>
          <p:cNvGrpSpPr/>
          <p:nvPr/>
        </p:nvGrpSpPr>
        <p:grpSpPr>
          <a:xfrm>
            <a:off x="-830247" y="-1"/>
            <a:ext cx="4974086" cy="6858001"/>
            <a:chOff x="-830247" y="-1"/>
            <a:chExt cx="4974086" cy="6858001"/>
          </a:xfrm>
        </p:grpSpPr>
        <p:sp>
          <p:nvSpPr>
            <p:cNvPr id="96" name="Google Shape;96;p2"/>
            <p:cNvSpPr/>
            <p:nvPr/>
          </p:nvSpPr>
          <p:spPr>
            <a:xfrm flipH="1" rot="5400000">
              <a:off x="-1409318" y="1410082"/>
              <a:ext cx="6858000" cy="4037835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8000">
                  <a:schemeClr val="accent6"/>
                </a:gs>
                <a:gs pos="100000">
                  <a:srgbClr val="4AB5C4">
                    <a:alpha val="88627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 flipH="1" rot="5400000">
              <a:off x="-1153806" y="1153804"/>
              <a:ext cx="6346209" cy="4038601"/>
            </a:xfrm>
            <a:prstGeom prst="rect">
              <a:avLst/>
            </a:prstGeom>
            <a:gradFill>
              <a:gsLst>
                <a:gs pos="0">
                  <a:srgbClr val="91D2DB">
                    <a:alpha val="0"/>
                  </a:srgbClr>
                </a:gs>
                <a:gs pos="99000">
                  <a:srgbClr val="8AB833">
                    <a:alpha val="91764"/>
                  </a:srgbClr>
                </a:gs>
                <a:gs pos="100000">
                  <a:srgbClr val="8AB833">
                    <a:alpha val="91764"/>
                  </a:srgbClr>
                </a:gs>
              </a:gsLst>
              <a:lin ang="1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 flipH="1" rot="5400000">
              <a:off x="759574" y="3578975"/>
              <a:ext cx="2502407" cy="4055644"/>
            </a:xfrm>
            <a:prstGeom prst="rect">
              <a:avLst/>
            </a:prstGeom>
            <a:gradFill>
              <a:gsLst>
                <a:gs pos="0">
                  <a:srgbClr val="4AB5C4">
                    <a:alpha val="27843"/>
                  </a:srgbClr>
                </a:gs>
                <a:gs pos="2000">
                  <a:srgbClr val="4AB5C4">
                    <a:alpha val="27843"/>
                  </a:srgbClr>
                </a:gs>
                <a:gs pos="100000">
                  <a:srgbClr val="029676">
                    <a:alpha val="0"/>
                  </a:srgbClr>
                </a:gs>
              </a:gsLst>
              <a:lin ang="7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 rot="6097846">
              <a:off x="-747355" y="1201312"/>
              <a:ext cx="4808302" cy="4088666"/>
            </a:xfrm>
            <a:custGeom>
              <a:rect b="b" l="l" r="r" t="t"/>
              <a:pathLst>
                <a:path extrusionOk="0" h="4088666" w="4808302">
                  <a:moveTo>
                    <a:pt x="48844" y="2888671"/>
                  </a:moveTo>
                  <a:cubicBezTo>
                    <a:pt x="16818" y="2732167"/>
                    <a:pt x="0" y="2570123"/>
                    <a:pt x="0" y="2404151"/>
                  </a:cubicBezTo>
                  <a:cubicBezTo>
                    <a:pt x="0" y="1076375"/>
                    <a:pt x="1076375" y="0"/>
                    <a:pt x="2404151" y="0"/>
                  </a:cubicBezTo>
                  <a:cubicBezTo>
                    <a:pt x="3731927" y="0"/>
                    <a:pt x="4808302" y="1076375"/>
                    <a:pt x="4808302" y="2404151"/>
                  </a:cubicBezTo>
                  <a:cubicBezTo>
                    <a:pt x="4808302" y="2653109"/>
                    <a:pt x="4770461" y="2893229"/>
                    <a:pt x="4700216" y="3119072"/>
                  </a:cubicBezTo>
                  <a:lnTo>
                    <a:pt x="4643143" y="3275009"/>
                  </a:lnTo>
                  <a:lnTo>
                    <a:pt x="690093" y="4088666"/>
                  </a:lnTo>
                  <a:lnTo>
                    <a:pt x="548991" y="3933414"/>
                  </a:lnTo>
                  <a:cubicBezTo>
                    <a:pt x="304015" y="3636572"/>
                    <a:pt x="128908" y="3279932"/>
                    <a:pt x="48844" y="2888671"/>
                  </a:cubicBezTo>
                  <a:close/>
                </a:path>
              </a:pathLst>
            </a:custGeom>
            <a:gradFill>
              <a:gsLst>
                <a:gs pos="0">
                  <a:srgbClr val="B7FFEE">
                    <a:alpha val="1960"/>
                  </a:srgbClr>
                </a:gs>
                <a:gs pos="13000">
                  <a:srgbClr val="B7FFEE">
                    <a:alpha val="1960"/>
                  </a:srgbClr>
                </a:gs>
                <a:gs pos="100000">
                  <a:srgbClr val="0989B1">
                    <a:alpha val="28627"/>
                  </a:srgbClr>
                </a:gs>
              </a:gsLst>
              <a:lin ang="16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00" name="Google Shape;100;p2"/>
          <p:cNvSpPr txBox="1"/>
          <p:nvPr>
            <p:ph type="title"/>
          </p:nvPr>
        </p:nvSpPr>
        <p:spPr>
          <a:xfrm>
            <a:off x="129925" y="519750"/>
            <a:ext cx="3761700" cy="4683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Web Game Preparation - </a:t>
            </a:r>
            <a:b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Nothing to Hide</a:t>
            </a: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r>
              <a:rPr lang="de-CH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Privacy as a Human Right </a:t>
            </a:r>
            <a:br>
              <a:rPr lang="de-CH" sz="1600"/>
            </a:br>
            <a:endParaRPr sz="3200">
              <a:solidFill>
                <a:schemeClr val="lt1"/>
              </a:solidFill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10700505" y="5384801"/>
            <a:ext cx="1284073" cy="1274424"/>
          </a:xfrm>
          <a:custGeom>
            <a:rect b="b" l="l" r="r" t="t"/>
            <a:pathLst>
              <a:path extrusionOk="0" h="2653067" w="2613271">
                <a:moveTo>
                  <a:pt x="0" y="0"/>
                </a:moveTo>
                <a:lnTo>
                  <a:pt x="2613271" y="0"/>
                </a:lnTo>
                <a:lnTo>
                  <a:pt x="2613271" y="2653067"/>
                </a:lnTo>
                <a:lnTo>
                  <a:pt x="0" y="2653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Ein Bild, das Grafiken, Schrift, Grafikdesign, Text enthält.&#10;&#10;Automatisch generierte Beschreibung" id="102" name="Google Shape;102;p2"/>
          <p:cNvPicPr preferRelativeResize="0"/>
          <p:nvPr/>
        </p:nvPicPr>
        <p:blipFill rotWithShape="1">
          <a:blip r:embed="rId4">
            <a:alphaModFix/>
          </a:blip>
          <a:srcRect b="1616" l="0" r="-2" t="1477"/>
          <a:stretch/>
        </p:blipFill>
        <p:spPr>
          <a:xfrm>
            <a:off x="9771321" y="873031"/>
            <a:ext cx="2566983" cy="248753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4266326" y="3949607"/>
            <a:ext cx="5505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Understanding the difference between privacy in everyday life and privacy online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7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10" name="Google Shape;110;p17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11" name="Google Shape;111;p17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12" name="Google Shape;112;p17"/>
          <p:cNvSpPr txBox="1"/>
          <p:nvPr/>
        </p:nvSpPr>
        <p:spPr>
          <a:xfrm>
            <a:off x="1183105" y="2363291"/>
            <a:ext cx="4455600" cy="3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extent of privacy online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data collected through platforms and apps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difference of digital privacy/ privacy online to privacy in everyday contexts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👉 Digital privacy has a different extent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784075" y="714857"/>
            <a:ext cx="6096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will we learn?</a:t>
            </a:r>
            <a:endParaRPr b="0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Überwachungskamera Silhouette" id="114" name="Google Shape;11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38800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/>
        </p:nvSpPr>
        <p:spPr>
          <a:xfrm>
            <a:off x="597375" y="1752150"/>
            <a:ext cx="56559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Digital privacy means: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Understanding what data is being generated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Knowing who can see that data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Making conscious decisions about what information you share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9144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is about having control over your own data.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18"/>
          <p:cNvSpPr txBox="1"/>
          <p:nvPr/>
        </p:nvSpPr>
        <p:spPr>
          <a:xfrm>
            <a:off x="597375" y="646555"/>
            <a:ext cx="9780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DOES DIGITAL PRIVACY MEAN?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enkrad Silhouette" id="121" name="Google Shape;12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7379" y="3468495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18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23" name="Google Shape;123;p18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24" name="Google Shape;124;p18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25" name="Google Shape;125;p18"/>
          <p:cNvSpPr/>
          <p:nvPr/>
        </p:nvSpPr>
        <p:spPr>
          <a:xfrm>
            <a:off x="6746296" y="1293045"/>
            <a:ext cx="4668300" cy="4668300"/>
          </a:xfrm>
          <a:prstGeom prst="ellipse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" name="Google Shape;126;p18"/>
          <p:cNvGrpSpPr/>
          <p:nvPr/>
        </p:nvGrpSpPr>
        <p:grpSpPr>
          <a:xfrm>
            <a:off x="7780680" y="892381"/>
            <a:ext cx="2887928" cy="2887928"/>
            <a:chOff x="3611776" y="414352"/>
            <a:chExt cx="2166000" cy="2166000"/>
          </a:xfrm>
        </p:grpSpPr>
        <p:sp>
          <p:nvSpPr>
            <p:cNvPr id="127" name="Google Shape;127;p18"/>
            <p:cNvSpPr/>
            <p:nvPr/>
          </p:nvSpPr>
          <p:spPr>
            <a:xfrm>
              <a:off x="3611776" y="414352"/>
              <a:ext cx="2166000" cy="2166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8"/>
            <p:cNvSpPr txBox="1"/>
            <p:nvPr/>
          </p:nvSpPr>
          <p:spPr>
            <a:xfrm>
              <a:off x="3967546" y="1027503"/>
              <a:ext cx="1496100" cy="702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-323850" lvl="0" marL="45720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Roboto"/>
                <a:buAutoNum type="arabicPeriod"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Just me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9" name="Google Shape;129;p18"/>
          <p:cNvGrpSpPr/>
          <p:nvPr/>
        </p:nvGrpSpPr>
        <p:grpSpPr>
          <a:xfrm>
            <a:off x="8954734" y="2961943"/>
            <a:ext cx="2887928" cy="2887928"/>
            <a:chOff x="4562258" y="2032864"/>
            <a:chExt cx="2166000" cy="2166000"/>
          </a:xfrm>
        </p:grpSpPr>
        <p:sp>
          <p:nvSpPr>
            <p:cNvPr id="130" name="Google Shape;130;p18"/>
            <p:cNvSpPr/>
            <p:nvPr/>
          </p:nvSpPr>
          <p:spPr>
            <a:xfrm>
              <a:off x="4562258" y="2032864"/>
              <a:ext cx="2166000" cy="2166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8"/>
            <p:cNvSpPr txBox="1"/>
            <p:nvPr/>
          </p:nvSpPr>
          <p:spPr>
            <a:xfrm>
              <a:off x="5079846" y="2834728"/>
              <a:ext cx="1496100" cy="702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2. </a:t>
              </a:r>
              <a:r>
                <a:rPr b="1" i="0" lang="de-CH" sz="1500" u="none" cap="none" strike="noStrik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Me and the platform/ app provider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2" name="Google Shape;132;p18"/>
          <p:cNvGrpSpPr/>
          <p:nvPr/>
        </p:nvGrpSpPr>
        <p:grpSpPr>
          <a:xfrm>
            <a:off x="6403982" y="2961956"/>
            <a:ext cx="2887928" cy="2887928"/>
            <a:chOff x="2520331" y="2100816"/>
            <a:chExt cx="2166000" cy="2166000"/>
          </a:xfrm>
        </p:grpSpPr>
        <p:sp>
          <p:nvSpPr>
            <p:cNvPr id="133" name="Google Shape;133;p18"/>
            <p:cNvSpPr/>
            <p:nvPr/>
          </p:nvSpPr>
          <p:spPr>
            <a:xfrm>
              <a:off x="2520331" y="2100816"/>
              <a:ext cx="2166000" cy="2166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8"/>
            <p:cNvSpPr txBox="1"/>
            <p:nvPr/>
          </p:nvSpPr>
          <p:spPr>
            <a:xfrm>
              <a:off x="2855281" y="2834728"/>
              <a:ext cx="1496100" cy="702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3. </a:t>
              </a:r>
              <a:r>
                <a:rPr b="1" i="0" lang="de-CH" sz="1500" u="none" cap="none" strike="noStrik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Me, other users, and the platform/app provider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35" name="Google Shape;135;p18"/>
          <p:cNvSpPr/>
          <p:nvPr/>
        </p:nvSpPr>
        <p:spPr>
          <a:xfrm>
            <a:off x="8407452" y="2748488"/>
            <a:ext cx="1634400" cy="1634400"/>
          </a:xfrm>
          <a:prstGeom prst="ellipse">
            <a:avLst/>
          </a:prstGeom>
          <a:solidFill>
            <a:srgbClr val="80B97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de-CH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 can see my data? </a:t>
            </a:r>
            <a:endParaRPr b="1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/>
        </p:nvSpPr>
        <p:spPr>
          <a:xfrm>
            <a:off x="868050" y="1695275"/>
            <a:ext cx="10243500" cy="11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de-CH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rights do you have when using social media and digital platforms?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Discuss: Do you know about your rights under the General Data Protection Regulation (GDPR)? (Kahoot)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groups of two: collect 5 rights you have concerning your data online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21"/>
          <p:cNvSpPr txBox="1"/>
          <p:nvPr/>
        </p:nvSpPr>
        <p:spPr>
          <a:xfrm>
            <a:off x="788068" y="862081"/>
            <a:ext cx="9710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GDPR: Your data online, your rights 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Gewichte ungleich Silhouette" id="142" name="Google Shape;14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34578" y="594175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21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44" name="Google Shape;144;p21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5" name="Google Shape;145;p21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aphicFrame>
        <p:nvGraphicFramePr>
          <p:cNvPr id="146" name="Google Shape;146;p21"/>
          <p:cNvGraphicFramePr/>
          <p:nvPr/>
        </p:nvGraphicFramePr>
        <p:xfrm>
          <a:off x="1036225" y="2939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{124F483D-D082-4454-B9D7-FB961E169191}</a:tableStyleId>
              </a:tblPr>
              <a:tblGrid>
                <a:gridCol w="4898150"/>
                <a:gridCol w="4898150"/>
              </a:tblGrid>
              <a:tr h="387525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de-CH" sz="1500" u="none" cap="none" strike="noStrike"/>
                        <a:t>You have the right to…</a:t>
                      </a:r>
                      <a:endParaRPr b="1" sz="1500" u="none" cap="none" strike="noStrike"/>
                    </a:p>
                  </a:txBody>
                  <a:tcPr marT="91425" marB="91425" marR="91425" marL="91425"/>
                </a:tc>
                <a:tc hMerge="1"/>
              </a:tr>
              <a:tr h="546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/>
                        <a:t>KNOW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cap="none" strike="noStrike">
                          <a:solidFill>
                            <a:schemeClr val="dk1"/>
                          </a:solidFill>
                        </a:rPr>
                        <a:t>What information a platform collects about you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cap="none" strike="noStrike">
                          <a:solidFill>
                            <a:schemeClr val="dk1"/>
                          </a:solidFill>
                        </a:rPr>
                        <a:t>Why it is collected and how it is used</a:t>
                      </a:r>
                      <a:endParaRPr sz="1500" u="none" cap="none" strike="noStrike"/>
                    </a:p>
                  </a:txBody>
                  <a:tcPr marT="91425" marB="91425" marR="91425" marL="91425"/>
                </a:tc>
              </a:tr>
              <a:tr h="373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/>
                        <a:t>ACCESS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cap="none" strike="noStrike">
                          <a:solidFill>
                            <a:schemeClr val="dk1"/>
                          </a:solidFill>
                        </a:rPr>
                        <a:t>Ask to see the data a company has about you</a:t>
                      </a:r>
                      <a:endParaRPr sz="1500" u="none" cap="none" strike="noStrike"/>
                    </a:p>
                  </a:txBody>
                  <a:tcPr marT="91425" marB="91425" marR="91425" marL="91425"/>
                </a:tc>
              </a:tr>
              <a:tr h="37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/>
                        <a:t>CORRECT 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cap="none" strike="noStrike">
                          <a:solidFill>
                            <a:schemeClr val="dk1"/>
                          </a:solidFill>
                        </a:rPr>
                        <a:t>Request that incorrect information be fixed</a:t>
                      </a:r>
                      <a:endParaRPr sz="1500" u="none" cap="none" strike="noStrike"/>
                    </a:p>
                  </a:txBody>
                  <a:tcPr marT="91425" marB="91425" marR="91425" marL="91425"/>
                </a:tc>
              </a:tr>
              <a:tr h="373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/>
                        <a:t>DELETE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cap="none" strike="noStrike">
                          <a:solidFill>
                            <a:schemeClr val="dk1"/>
                          </a:solidFill>
                        </a:rPr>
                        <a:t>Ask for your data to be removed ("Right to be Forgotten")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735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/>
                        <a:t>CONTROL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cap="none" strike="noStrike">
                          <a:solidFill>
                            <a:schemeClr val="dk1"/>
                          </a:solidFill>
                        </a:rPr>
                        <a:t>Decide whether companies can use your data for certain purposes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cap="none" strike="noStrike">
                          <a:solidFill>
                            <a:schemeClr val="dk1"/>
                          </a:solidFill>
                        </a:rPr>
                        <a:t>Change privacy settings and permissions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73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/>
                        <a:t>GET A COPY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cap="none" strike="noStrike">
                          <a:solidFill>
                            <a:schemeClr val="dk1"/>
                          </a:solidFill>
                        </a:rPr>
                        <a:t>Request a copy of your personal data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"/>
          <p:cNvSpPr txBox="1"/>
          <p:nvPr/>
        </p:nvSpPr>
        <p:spPr>
          <a:xfrm>
            <a:off x="372978" y="620945"/>
            <a:ext cx="8299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do apps know what you are doing? </a:t>
            </a: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Tracking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647375" y="1990500"/>
            <a:ext cx="4140900" cy="39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happens in the background?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Apps &amp; Websites use: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Cookies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Tracker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Analytics-Tools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In-App-Tracking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They can detect: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95250" lvl="0" marL="6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b="0" i="0" lang="de-CH" sz="15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which web pages you visit online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95250" lvl="0" marL="6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b="0" i="0" lang="de-CH" sz="15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long you are staying on a web page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5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you interact with by clicki</a:t>
            </a: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ng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4" name="Google Shape;15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36547" y="2782390"/>
            <a:ext cx="281213" cy="2831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huhabdrücke Silhouette" id="155" name="Google Shape;155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62524" y="2998784"/>
            <a:ext cx="400051" cy="400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herche Silhouette" id="156" name="Google Shape;15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27985" y="3490863"/>
            <a:ext cx="353785" cy="3537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7" name="Google Shape;157;p13"/>
          <p:cNvGrpSpPr/>
          <p:nvPr/>
        </p:nvGrpSpPr>
        <p:grpSpPr>
          <a:xfrm>
            <a:off x="5377220" y="2609199"/>
            <a:ext cx="3022117" cy="2347172"/>
            <a:chOff x="2800349" y="808383"/>
            <a:chExt cx="6674955" cy="5184203"/>
          </a:xfrm>
        </p:grpSpPr>
        <p:pic>
          <p:nvPicPr>
            <p:cNvPr id="158" name="Google Shape;158;p13"/>
            <p:cNvPicPr preferRelativeResize="0"/>
            <p:nvPr/>
          </p:nvPicPr>
          <p:blipFill rotWithShape="1">
            <a:blip r:embed="rId7">
              <a:alphaModFix/>
            </a:blip>
            <a:srcRect b="12619" l="19965" r="19203" t="11788"/>
            <a:stretch/>
          </p:blipFill>
          <p:spPr>
            <a:xfrm>
              <a:off x="2800349" y="808383"/>
              <a:ext cx="6674955" cy="5184203"/>
            </a:xfrm>
            <a:prstGeom prst="roundRect">
              <a:avLst>
                <a:gd fmla="val 4167" name="adj"/>
              </a:avLst>
            </a:prstGeom>
            <a:solidFill>
              <a:srgbClr val="FFFFFF"/>
            </a:solidFill>
            <a:ln cap="sq" cmpd="sng" w="76200">
              <a:solidFill>
                <a:srgbClr val="292929"/>
              </a:solidFill>
              <a:prstDash val="solid"/>
              <a:miter lim="80"/>
              <a:headEnd len="sm" w="sm" type="none"/>
              <a:tailEnd len="sm" w="sm" type="none"/>
            </a:ln>
            <a:effectLst>
              <a:reflection blurRad="0" dir="5400000" dist="5000" endA="0" endPos="28000" kx="0" rotWithShape="0" algn="bl" stA="28000" stPos="0" sy="-100000" ky="0"/>
            </a:effectLst>
          </p:spPr>
        </p:pic>
        <p:sp>
          <p:nvSpPr>
            <p:cNvPr id="159" name="Google Shape;159;p13"/>
            <p:cNvSpPr/>
            <p:nvPr/>
          </p:nvSpPr>
          <p:spPr>
            <a:xfrm>
              <a:off x="6026400" y="2980800"/>
              <a:ext cx="2174400" cy="180000"/>
            </a:xfrm>
            <a:prstGeom prst="roundRect">
              <a:avLst>
                <a:gd fmla="val 16667" name="adj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3543600" y="3543600"/>
              <a:ext cx="4902000" cy="344400"/>
            </a:xfrm>
            <a:prstGeom prst="roundRect">
              <a:avLst>
                <a:gd fmla="val 16667" name="adj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Ein Bild, das Elektronik, Text, Handy, mobiles Gerät enthält.&#10;&#10;KI-generierte Inhalte können fehlerhaft sein." id="161" name="Google Shape;161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55471" y="2609199"/>
            <a:ext cx="1475366" cy="2347172"/>
          </a:xfrm>
          <a:prstGeom prst="roundRect">
            <a:avLst>
              <a:gd fmla="val 4167" name="adj"/>
            </a:avLst>
          </a:prstGeom>
          <a:solidFill>
            <a:srgbClr val="FFFFFF"/>
          </a:solidFill>
          <a:ln cap="sq" cmpd="sng" w="76200">
            <a:solidFill>
              <a:srgbClr val="292929"/>
            </a:solidFill>
            <a:prstDash val="solid"/>
            <a:miter lim="80"/>
            <a:headEnd len="sm" w="sm" type="none"/>
            <a:tailEnd len="sm" w="sm" type="none"/>
          </a:ln>
          <a:effectLst>
            <a:reflection blurRad="0" dir="5400000" dist="5000" endA="0" endPos="28000" kx="0" rotWithShape="0" algn="bl" stA="28000" stPos="0" sy="-100000" ky="0"/>
          </a:effectLst>
        </p:spPr>
      </p:pic>
      <p:sp>
        <p:nvSpPr>
          <p:cNvPr id="162" name="Google Shape;162;p13"/>
          <p:cNvSpPr txBox="1"/>
          <p:nvPr/>
        </p:nvSpPr>
        <p:spPr>
          <a:xfrm>
            <a:off x="5257533" y="1990503"/>
            <a:ext cx="168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example: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63" name="Google Shape;163;p13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64" name="Google Shape;164;p13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65" name="Google Shape;165;p13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"/>
          <p:cNvSpPr txBox="1"/>
          <p:nvPr/>
        </p:nvSpPr>
        <p:spPr>
          <a:xfrm>
            <a:off x="412952" y="698077"/>
            <a:ext cx="910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Online ads </a:t>
            </a:r>
            <a:r>
              <a:rPr b="1" i="0" lang="de-CH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just for you</a:t>
            </a:r>
            <a:endParaRPr b="1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" name="Google Shape;172;p14"/>
          <p:cNvSpPr txBox="1"/>
          <p:nvPr/>
        </p:nvSpPr>
        <p:spPr>
          <a:xfrm>
            <a:off x="623225" y="1842850"/>
            <a:ext cx="82146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🔍Discuss in class: why are ads so important?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1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Without personal data</a:t>
            </a:r>
            <a:endParaRPr b="0" i="1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Ads for everyone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small group of people is interested + will interact + will purchase 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1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personal data </a:t>
            </a:r>
            <a:endParaRPr b="0" i="1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Ads just for you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higher probability you will interact with content you like</a:t>
            </a:r>
            <a:b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higher click rate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higher profit</a:t>
            </a:r>
            <a:b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👉Companies pay more for personalized ads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" name="Google Shape;173;p14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74" name="Google Shape;174;p14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5" name="Google Shape;175;p14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76" name="Google Shape;176;p14"/>
          <p:cNvSpPr txBox="1"/>
          <p:nvPr/>
        </p:nvSpPr>
        <p:spPr>
          <a:xfrm>
            <a:off x="6918950" y="1008200"/>
            <a:ext cx="3467700" cy="6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de-CH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*worksheet available (Worksheet Data Pro Webgames - Task 2) </a:t>
            </a:r>
            <a:endParaRPr b="0" i="0" sz="17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"/>
          <p:cNvSpPr txBox="1"/>
          <p:nvPr/>
        </p:nvSpPr>
        <p:spPr>
          <a:xfrm>
            <a:off x="715878" y="2103692"/>
            <a:ext cx="47946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Discuss in class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Do you use social media?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Which apps do you use?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Do your parents know? 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👉 Risks online are often not directly visible.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22"/>
          <p:cNvSpPr txBox="1"/>
          <p:nvPr/>
        </p:nvSpPr>
        <p:spPr>
          <a:xfrm>
            <a:off x="715878" y="838018"/>
            <a:ext cx="6099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CONTEXT MATTERS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Familie mit zwei Kindern Silhouette" id="183" name="Google Shape;18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94610" y="1189306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4" name="Google Shape;184;p22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85" name="Google Shape;185;p22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6" name="Google Shape;186;p2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4"/>
          <p:cNvSpPr txBox="1"/>
          <p:nvPr/>
        </p:nvSpPr>
        <p:spPr>
          <a:xfrm>
            <a:off x="1320650" y="3044275"/>
            <a:ext cx="9989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i="0" lang="de-CH" sz="4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SHARING &amp; AWARENESS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8" name="Google Shape;198;p25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9" name="Google Shape;199;p25"/>
          <p:cNvSpPr txBox="1"/>
          <p:nvPr>
            <p:ph type="title"/>
          </p:nvPr>
        </p:nvSpPr>
        <p:spPr>
          <a:xfrm>
            <a:off x="628309" y="341671"/>
            <a:ext cx="10376389" cy="98358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de-CH">
                <a:latin typeface="Roboto"/>
                <a:ea typeface="Roboto"/>
                <a:cs typeface="Roboto"/>
                <a:sym typeface="Roboto"/>
              </a:rPr>
              <a:t>What does ‘share with everyone’ mean?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0" name="Google Shape;200;p25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201" name="Google Shape;201;p25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2" name="Google Shape;202;p25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03" name="Google Shape;203;p25"/>
          <p:cNvSpPr txBox="1"/>
          <p:nvPr/>
        </p:nvSpPr>
        <p:spPr>
          <a:xfrm>
            <a:off x="628300" y="1917225"/>
            <a:ext cx="97632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If you post with a public profile or to all users (not just friends), your data might not only be seen by strangers but also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0" i="1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copied</a:t>
            </a:r>
            <a:endParaRPr b="0" i="1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0" i="1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downloaded</a:t>
            </a:r>
            <a:endParaRPr b="0" i="1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0" i="1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edited</a:t>
            </a:r>
            <a:endParaRPr b="0" i="1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0" i="1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shared</a:t>
            </a:r>
            <a:endParaRPr b="0" i="1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0" i="1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re-uploaded</a:t>
            </a:r>
            <a:endParaRPr b="0" i="1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by other users </a:t>
            </a:r>
            <a:r>
              <a:rPr b="1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 </a:t>
            </a: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 other platforms. </a:t>
            </a:r>
            <a:b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oziales Netzwerk Silhouette" id="204" name="Google Shape;2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4529" y="235447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ziales Netzwerk mit einfarbiger Füllung" id="205" name="Google Shape;2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68929" y="3028717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6" name="Google Shape;206;p25"/>
          <p:cNvCxnSpPr/>
          <p:nvPr/>
        </p:nvCxnSpPr>
        <p:spPr>
          <a:xfrm>
            <a:off x="5222599" y="3164760"/>
            <a:ext cx="208200" cy="2082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</p:cxnSp>
      <p:cxnSp>
        <p:nvCxnSpPr>
          <p:cNvPr id="207" name="Google Shape;207;p25"/>
          <p:cNvCxnSpPr/>
          <p:nvPr/>
        </p:nvCxnSpPr>
        <p:spPr>
          <a:xfrm flipH="1">
            <a:off x="6208844" y="3132830"/>
            <a:ext cx="272700" cy="2403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</p:cxnSp>
      <p:pic>
        <p:nvPicPr>
          <p:cNvPr descr="Soziales Netzwerk Silhouette" id="208" name="Google Shape;20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2938" y="233851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ziales Netzwerk mit einfarbiger Füllung" id="209" name="Google Shape;20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06844" y="2674151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0" name="Google Shape;210;p25"/>
          <p:cNvCxnSpPr/>
          <p:nvPr/>
        </p:nvCxnSpPr>
        <p:spPr>
          <a:xfrm>
            <a:off x="7173822" y="2730735"/>
            <a:ext cx="208200" cy="2082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</p:cxnSp>
      <p:sp>
        <p:nvSpPr>
          <p:cNvPr id="211" name="Google Shape;211;p25"/>
          <p:cNvSpPr/>
          <p:nvPr/>
        </p:nvSpPr>
        <p:spPr>
          <a:xfrm>
            <a:off x="6481550" y="3588550"/>
            <a:ext cx="5779500" cy="29052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public on the internet is therefore </a:t>
            </a:r>
            <a:endParaRPr b="0" i="0" sz="17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940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•"/>
            </a:pPr>
            <a:r>
              <a:rPr b="0" i="0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visible to all</a:t>
            </a:r>
            <a:endParaRPr b="0" i="0" sz="17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940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•"/>
            </a:pPr>
            <a:r>
              <a:rPr b="0" i="0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easy to record, download, edit and forward </a:t>
            </a:r>
            <a:endParaRPr b="0" i="0" sz="17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940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•"/>
            </a:pPr>
            <a:r>
              <a:rPr b="1" i="0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almost impossible </a:t>
            </a:r>
            <a:r>
              <a:rPr b="0" i="0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 erase completely</a:t>
            </a:r>
            <a:endParaRPr b="0" i="0" sz="17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25"/>
          <p:cNvSpPr txBox="1"/>
          <p:nvPr/>
        </p:nvSpPr>
        <p:spPr>
          <a:xfrm>
            <a:off x="628300" y="5297725"/>
            <a:ext cx="2988900" cy="16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*Kahoot ‘To post or not to post?’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6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9" name="Google Shape;219;p2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20" name="Google Shape;220;p26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21" name="Google Shape;221;p26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2" name="Google Shape;222;p26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23" name="Google Shape;223;p26"/>
          <p:cNvSpPr txBox="1"/>
          <p:nvPr/>
        </p:nvSpPr>
        <p:spPr>
          <a:xfrm>
            <a:off x="989852" y="1782950"/>
            <a:ext cx="91170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Public may mean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public profile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publicly poster photo/ video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comment under a public video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shared location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personal information in your bio/’about you’ section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💡How could a stranger combine small details and information from several social media accounts? </a:t>
            </a:r>
            <a:r>
              <a:rPr b="0" i="0" lang="de-CH" sz="15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*worksheet</a:t>
            </a:r>
            <a:endParaRPr b="0" i="0" sz="11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" name="Google Shape;224;p26"/>
          <p:cNvSpPr txBox="1"/>
          <p:nvPr/>
        </p:nvSpPr>
        <p:spPr>
          <a:xfrm>
            <a:off x="989852" y="546100"/>
            <a:ext cx="8638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is ‘public’ on the internet?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elfie Silhouette" id="225" name="Google Shape;22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62415" y="2293943"/>
            <a:ext cx="758981" cy="7589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kierung Silhouette" id="226" name="Google Shape;22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40845" y="2779493"/>
            <a:ext cx="573587" cy="5735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ertitel Silhouette" id="227" name="Google Shape;227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05900" y="3183150"/>
            <a:ext cx="731821" cy="7318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formationen Silhouette" id="228" name="Google Shape;228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35232" y="3794910"/>
            <a:ext cx="573587" cy="573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7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5" name="Google Shape;235;p27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36" name="Google Shape;236;p27"/>
          <p:cNvGrpSpPr/>
          <p:nvPr/>
        </p:nvGrpSpPr>
        <p:grpSpPr>
          <a:xfrm>
            <a:off x="27027" y="6400797"/>
            <a:ext cx="12192000" cy="456773"/>
            <a:chOff x="0" y="6400799"/>
            <a:chExt cx="12192000" cy="456773"/>
          </a:xfrm>
        </p:grpSpPr>
        <p:sp>
          <p:nvSpPr>
            <p:cNvPr id="237" name="Google Shape;237;p27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8" name="Google Shape;238;p27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39" name="Google Shape;239;p27"/>
          <p:cNvSpPr txBox="1"/>
          <p:nvPr>
            <p:ph type="title"/>
          </p:nvPr>
        </p:nvSpPr>
        <p:spPr>
          <a:xfrm>
            <a:off x="792899" y="465050"/>
            <a:ext cx="9417600" cy="9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None/>
            </a:pPr>
            <a:r>
              <a:rPr lang="de-CH" sz="2800">
                <a:latin typeface="Roboto"/>
                <a:ea typeface="Roboto"/>
                <a:cs typeface="Roboto"/>
                <a:sym typeface="Roboto"/>
              </a:rPr>
              <a:t>Discuss: what could your data profile reveal about you?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" name="Google Shape;240;p27"/>
          <p:cNvSpPr txBox="1"/>
          <p:nvPr/>
        </p:nvSpPr>
        <p:spPr>
          <a:xfrm>
            <a:off x="792902" y="1549227"/>
            <a:ext cx="9765300" cy="39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Consequences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strangers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your content (photos, videos,...)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your future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your consumption behaviour (ads) 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others: family, friends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people visible or tagged  in your content 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Auge Silhouette" id="241" name="Google Shape;24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5528" y="1549223"/>
            <a:ext cx="1734975" cy="173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2"/>
          <p:cNvSpPr txBox="1"/>
          <p:nvPr/>
        </p:nvSpPr>
        <p:spPr>
          <a:xfrm>
            <a:off x="943499" y="1475850"/>
            <a:ext cx="8814000" cy="57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Checklist before you like, comment, or share content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Who shared the information/ content?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Do I know this person/ institution?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Why has it been posted?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Do I trust this information?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Where can I confirm the information is correct?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→ Before you interact with content: 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Pause 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Breathe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Count to 5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Ask yourself: why do I want to share/interact with this?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" name="Google Shape;248;p32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Discuss: what information can I trust online? 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9" name="Google Shape;249;p32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50" name="Google Shape;250;p32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51" name="Google Shape;251;p32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2" name="Google Shape;252;p3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53" name="Google Shape;253;p32"/>
          <p:cNvSpPr txBox="1"/>
          <p:nvPr/>
        </p:nvSpPr>
        <p:spPr>
          <a:xfrm>
            <a:off x="9770500" y="5333275"/>
            <a:ext cx="190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*interacty: Unmaks the News!</a:t>
            </a:r>
            <a:endParaRPr b="0" i="0" sz="1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e5def6c87d_1_236"/>
          <p:cNvSpPr txBox="1"/>
          <p:nvPr/>
        </p:nvSpPr>
        <p:spPr>
          <a:xfrm>
            <a:off x="943500" y="1475850"/>
            <a:ext cx="10300500" cy="26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de-CH" sz="2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→ In the following slides you’ll see fictional posts forms social media. Decide if the information is trustworthy, if you should interact, like, share, comment, or ignore the content. </a:t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g3e5def6c87d_1_236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Interact or Ignore? 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" name="Google Shape;261;g3e5def6c87d_1_236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62" name="Google Shape;262;g3e5def6c87d_1_236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63" name="Google Shape;263;g3e5def6c87d_1_236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64" name="Google Shape;264;g3e5def6c87d_1_236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e5def6c87d_1_257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" name="Google Shape;271;g3e5def6c87d_1_257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Interact or Ignore? 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2" name="Google Shape;272;g3e5def6c87d_1_257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73" name="Google Shape;273;g3e5def6c87d_1_257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74" name="Google Shape;274;g3e5def6c87d_1_257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75" name="Google Shape;275;g3e5def6c87d_1_257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76" name="Google Shape;276;g3e5def6c87d_1_2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3" y="1237413"/>
            <a:ext cx="2707427" cy="507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e5def6c87d_1_375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3" name="Google Shape;283;g3e5def6c87d_1_375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Interact or Ignore? 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" name="Google Shape;284;g3e5def6c87d_1_375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85" name="Google Shape;285;g3e5def6c87d_1_375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86" name="Google Shape;286;g3e5def6c87d_1_375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7" name="Google Shape;287;g3e5def6c87d_1_375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88" name="Google Shape;288;g3e5def6c87d_1_3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573052"/>
            <a:ext cx="2907599" cy="4398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e5def6c87d_1_269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5" name="Google Shape;295;g3e5def6c87d_1_269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Interact or Ignore? 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6" name="Google Shape;296;g3e5def6c87d_1_269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97" name="Google Shape;297;g3e5def6c87d_1_269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98" name="Google Shape;298;g3e5def6c87d_1_269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99" name="Google Shape;299;g3e5def6c87d_1_269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00" name="Google Shape;300;g3e5def6c87d_1_2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00" y="1152176"/>
            <a:ext cx="2775298" cy="512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e5def6c87d_1_281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7" name="Google Shape;307;g3e5def6c87d_1_281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Interact or Ignore? 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8" name="Google Shape;308;g3e5def6c87d_1_281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09" name="Google Shape;309;g3e5def6c87d_1_281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10" name="Google Shape;310;g3e5def6c87d_1_281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1" name="Google Shape;311;g3e5def6c87d_1_281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12" name="Google Shape;312;g3e5def6c87d_1_2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07" y="1213326"/>
            <a:ext cx="2588570" cy="512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e5def6c87d_1_292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9" name="Google Shape;319;g3e5def6c87d_1_292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Interact or Ignore? 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0" name="Google Shape;320;g3e5def6c87d_1_292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21" name="Google Shape;321;g3e5def6c87d_1_292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22" name="Google Shape;322;g3e5def6c87d_1_292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23" name="Google Shape;323;g3e5def6c87d_1_292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24" name="Google Shape;324;g3e5def6c87d_1_2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05" y="1228589"/>
            <a:ext cx="2554417" cy="509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e5def6c87d_1_364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1" name="Google Shape;331;g3e5def6c87d_1_364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Interact or Ignore? 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2" name="Google Shape;332;g3e5def6c87d_1_364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33" name="Google Shape;333;g3e5def6c87d_1_364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34" name="Google Shape;334;g3e5def6c87d_1_364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35" name="Google Shape;335;g3e5def6c87d_1_364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36" name="Google Shape;336;g3e5def6c87d_1_3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014979"/>
            <a:ext cx="2860229" cy="482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e5def6c87d_1_303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" name="Google Shape;343;g3e5def6c87d_1_303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Interact or Ignore? 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g3e5def6c87d_1_303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45" name="Google Shape;345;g3e5def6c87d_1_303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46" name="Google Shape;346;g3e5def6c87d_1_303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47" name="Google Shape;347;g3e5def6c87d_1_303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48" name="Google Shape;348;g3e5def6c87d_1_3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00" y="1152175"/>
            <a:ext cx="2492922" cy="524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e5def6c87d_1_317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5" name="Google Shape;355;g3e5def6c87d_1_317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Interact or Ignore? 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6" name="Google Shape;356;g3e5def6c87d_1_317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57" name="Google Shape;357;g3e5def6c87d_1_317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58" name="Google Shape;358;g3e5def6c87d_1_317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59" name="Google Shape;359;g3e5def6c87d_1_317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60" name="Google Shape;360;g3e5def6c87d_1_3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152175"/>
            <a:ext cx="2369666" cy="524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e5def6c87d_1_386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7" name="Google Shape;367;g3e5def6c87d_1_386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Interact or Ignore? 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8" name="Google Shape;368;g3e5def6c87d_1_386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69" name="Google Shape;369;g3e5def6c87d_1_386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70" name="Google Shape;370;g3e5def6c87d_1_386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71" name="Google Shape;371;g3e5def6c87d_1_386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72" name="Google Shape;372;g3e5def6c87d_1_3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152181"/>
            <a:ext cx="3548585" cy="528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e5ec7a3997_0_0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9" name="Google Shape;379;g3e5ec7a3997_0_0"/>
          <p:cNvSpPr txBox="1"/>
          <p:nvPr/>
        </p:nvSpPr>
        <p:spPr>
          <a:xfrm>
            <a:off x="868025" y="505975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Discuss in class: </a:t>
            </a:r>
            <a:endParaRPr b="0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1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were common signs you should rather ignore a post?</a:t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0" name="Google Shape;380;g3e5ec7a3997_0_0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81" name="Google Shape;381;g3e5ec7a3997_0_0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82" name="Google Shape;382;g3e5ec7a3997_0_0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83" name="Google Shape;383;g3e5ec7a3997_0_0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e5ec7a3997_0_10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0" name="Google Shape;390;g3e5ec7a3997_0_10"/>
          <p:cNvSpPr txBox="1"/>
          <p:nvPr/>
        </p:nvSpPr>
        <p:spPr>
          <a:xfrm>
            <a:off x="868025" y="505975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1" name="Google Shape;391;g3e5ec7a3997_0_10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92" name="Google Shape;392;g3e5ec7a3997_0_10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93" name="Google Shape;393;g3e5ec7a3997_0_10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94" name="Google Shape;394;g3e5ec7a3997_0_10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95" name="Google Shape;395;g3e5ec7a3997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25" y="250125"/>
            <a:ext cx="11883799" cy="53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e5ec7a3997_0_10"/>
          <p:cNvSpPr txBox="1"/>
          <p:nvPr/>
        </p:nvSpPr>
        <p:spPr>
          <a:xfrm>
            <a:off x="183525" y="5788238"/>
            <a:ext cx="5801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2026-03-24T16:09:25Z</dcterms:created>
  <dc:creator>Renata Barbiero Säuberli (s)</dc:creator>
</cp:coreProperties>
</file>