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6858000" cx="12192000"/>
  <p:notesSz cx="6858000" cy="9144000"/>
  <p:embeddedFontLst>
    <p:embeddedFont>
      <p:font typeface="Play"/>
      <p:regular r:id="rId13"/>
      <p:bold r:id="rId14"/>
    </p:embeddedFon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hUASHZTfcBMoD37XaZhppUSc8o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3A446FC-2223-4134-A0B9-6B29C27C23B8}">
  <a:tblStyle styleId="{E3A446FC-2223-4134-A0B9-6B29C27C23B8}"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Play-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font" Target="fonts/Play-bold.fntdata"/><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19" Type="http://customschemas.google.com/relationships/presentationmetadata" Target="metadata"/><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CH"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cys.eu/" TargetMode="External"/><Relationship Id="rId3" Type="http://schemas.openxmlformats.org/officeDocument/2006/relationships/hyperlink" Target="https://mecys.eu/"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90" name="Google Shape;9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de-CH"/>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CH"/>
              <a:t>Students should create 4-5 passwords and compare with students next to them. </a:t>
            </a:r>
            <a:endParaRPr/>
          </a:p>
        </p:txBody>
      </p:sp>
      <p:sp>
        <p:nvSpPr>
          <p:cNvPr id="106" name="Google Shape;10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Two-factor authentication (2FA) is an extra layer of security.</a:t>
            </a:r>
            <a:endParaRPr sz="1467">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rPr lang="de-CH" sz="1467">
                <a:latin typeface="Roboto"/>
                <a:ea typeface="Roboto"/>
                <a:cs typeface="Roboto"/>
                <a:sym typeface="Roboto"/>
              </a:rPr>
              <a:t>This means that, in addition to your password, you need a second piece of information to access your account—such as a code sent to your cell phone or an authentication app.</a:t>
            </a:r>
            <a:endParaRPr sz="1467">
              <a:latin typeface="Roboto"/>
              <a:ea typeface="Roboto"/>
              <a:cs typeface="Roboto"/>
              <a:sym typeface="Roboto"/>
            </a:endParaRPr>
          </a:p>
          <a:p>
            <a:pPr indent="0" lvl="0" marL="0" rtl="0" algn="l">
              <a:lnSpc>
                <a:spcPct val="100000"/>
              </a:lnSpc>
              <a:spcBef>
                <a:spcPts val="0"/>
              </a:spcBef>
              <a:spcAft>
                <a:spcPts val="0"/>
              </a:spcAft>
              <a:buClr>
                <a:schemeClr val="dk1"/>
              </a:buClr>
              <a:buSzPts val="1100"/>
              <a:buFont typeface="Arial"/>
              <a:buNone/>
            </a:pPr>
            <a:r>
              <a:t/>
            </a:r>
            <a:endParaRPr sz="1467">
              <a:latin typeface="Roboto"/>
              <a:ea typeface="Roboto"/>
              <a:cs typeface="Roboto"/>
              <a:sym typeface="Roboto"/>
            </a:endParaRPr>
          </a:p>
          <a:p>
            <a:pPr indent="0" lvl="0" marL="0" rtl="0" algn="l">
              <a:lnSpc>
                <a:spcPct val="100000"/>
              </a:lnSpc>
              <a:spcBef>
                <a:spcPts val="0"/>
              </a:spcBef>
              <a:spcAft>
                <a:spcPts val="0"/>
              </a:spcAft>
              <a:buSzPts val="1400"/>
              <a:buNone/>
            </a:pPr>
            <a:r>
              <a:t/>
            </a:r>
            <a:endParaRPr sz="1467">
              <a:latin typeface="Roboto"/>
              <a:ea typeface="Roboto"/>
              <a:cs typeface="Roboto"/>
              <a:sym typeface="Roboto"/>
            </a:endParaRPr>
          </a:p>
        </p:txBody>
      </p:sp>
      <p:sp>
        <p:nvSpPr>
          <p:cNvPr id="117" name="Google Shape;11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Roboto"/>
              <a:buNone/>
            </a:pPr>
            <a:r>
              <a:rPr lang="de-CH" sz="1100"/>
              <a:t>Worksheet ‘Phishing (Worksheets form the</a:t>
            </a:r>
            <a:r>
              <a:rPr lang="de-CH" sz="1100">
                <a:solidFill>
                  <a:schemeClr val="hlink"/>
                </a:solidFill>
                <a:uFill>
                  <a:noFill/>
                </a:uFill>
                <a:hlinkClick r:id="rId2"/>
              </a:rPr>
              <a:t> </a:t>
            </a:r>
            <a:r>
              <a:rPr lang="de-CH" sz="1100" u="sng">
                <a:solidFill>
                  <a:schemeClr val="hlink"/>
                </a:solidFill>
                <a:hlinkClick r:id="rId3"/>
              </a:rPr>
              <a:t>MECyS</a:t>
            </a:r>
            <a:r>
              <a:rPr lang="de-CH" sz="1100"/>
              <a:t> project).’ </a:t>
            </a:r>
            <a:endParaRPr sz="2800">
              <a:solidFill>
                <a:srgbClr val="FF0000"/>
              </a:solidFill>
              <a:latin typeface="Roboto"/>
              <a:ea typeface="Roboto"/>
              <a:cs typeface="Roboto"/>
              <a:sym typeface="Roboto"/>
            </a:endParaRPr>
          </a:p>
          <a:p>
            <a:pPr indent="0" lvl="0" marL="0" rtl="0" algn="l">
              <a:lnSpc>
                <a:spcPct val="100000"/>
              </a:lnSpc>
              <a:spcBef>
                <a:spcPts val="0"/>
              </a:spcBef>
              <a:spcAft>
                <a:spcPts val="0"/>
              </a:spcAft>
              <a:buSzPts val="1400"/>
              <a:buNone/>
            </a:pPr>
            <a:r>
              <a:rPr lang="de-CH"/>
              <a:t>https://www.datapro.education/tools/</a:t>
            </a:r>
            <a:endParaRPr/>
          </a:p>
        </p:txBody>
      </p:sp>
      <p:sp>
        <p:nvSpPr>
          <p:cNvPr id="131" name="Google Shape;1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de-CH"/>
              <a:t>You might add further examples.</a:t>
            </a:r>
            <a:endParaRPr/>
          </a:p>
        </p:txBody>
      </p:sp>
      <p:sp>
        <p:nvSpPr>
          <p:cNvPr id="146" name="Google Shape;14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lang="de-CH"/>
              <a:t>The DataPro-Agent is optimized for use on laptops or tablets with an updated Firefox, Safari, or Chrome browser. It does not collect data nor save chats. It only responds to questions about data protection. </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de-CH"/>
              <a:t>→  https://datapro.cyber-geiger.com/</a:t>
            </a:r>
            <a:endParaRPr/>
          </a:p>
          <a:p>
            <a:pPr indent="0" lvl="0" marL="0" rtl="0" algn="l">
              <a:lnSpc>
                <a:spcPct val="100000"/>
              </a:lnSpc>
              <a:spcBef>
                <a:spcPts val="800"/>
              </a:spcBef>
              <a:spcAft>
                <a:spcPts val="0"/>
              </a:spcAft>
              <a:buClr>
                <a:schemeClr val="dk1"/>
              </a:buClr>
              <a:buSzPts val="1200"/>
              <a:buFont typeface="Arial"/>
              <a:buNone/>
            </a:pPr>
            <a:r>
              <a:t/>
            </a:r>
            <a:endParaRPr/>
          </a:p>
        </p:txBody>
      </p:sp>
      <p:sp>
        <p:nvSpPr>
          <p:cNvPr id="161" name="Google Shape;16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200"/>
              <a:buFont typeface="Arial"/>
              <a:buNone/>
            </a:pPr>
            <a:fld id="{00000000-1234-1234-1234-123412341234}" type="slidenum">
              <a:rPr lang="de-CH"/>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e5ece86e4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3e5ece86e4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00000"/>
              </a:lnSpc>
              <a:spcBef>
                <a:spcPts val="0"/>
              </a:spcBef>
              <a:spcAft>
                <a:spcPts val="0"/>
              </a:spcAft>
              <a:buSzPts val="1400"/>
              <a:buChar char="●"/>
            </a:pPr>
            <a:r>
              <a:rPr lang="de-CH" sz="1400"/>
              <a:t>Teachers: Please read the Game Guide first! </a:t>
            </a:r>
            <a:endParaRPr sz="1400"/>
          </a:p>
          <a:p>
            <a:pPr indent="-317500" lvl="0" marL="457200" rtl="0" algn="l">
              <a:lnSpc>
                <a:spcPct val="100000"/>
              </a:lnSpc>
              <a:spcBef>
                <a:spcPts val="0"/>
              </a:spcBef>
              <a:spcAft>
                <a:spcPts val="0"/>
              </a:spcAft>
              <a:buSzPts val="1400"/>
              <a:buFont typeface="Roboto"/>
              <a:buChar char="●"/>
            </a:pPr>
            <a:r>
              <a:rPr lang="de-CH" sz="1400">
                <a:latin typeface="Roboto"/>
                <a:ea typeface="Roboto"/>
                <a:cs typeface="Roboto"/>
                <a:sym typeface="Roboto"/>
              </a:rPr>
              <a:t>Play Nothing To Hide: </a:t>
            </a:r>
            <a:endParaRPr sz="1400">
              <a:latin typeface="Roboto"/>
              <a:ea typeface="Roboto"/>
              <a:cs typeface="Roboto"/>
              <a:sym typeface="Roboto"/>
            </a:endParaRPr>
          </a:p>
          <a:p>
            <a:pPr indent="0" lvl="0" marL="0" rtl="0" algn="l">
              <a:lnSpc>
                <a:spcPct val="100000"/>
              </a:lnSpc>
              <a:spcBef>
                <a:spcPts val="0"/>
              </a:spcBef>
              <a:spcAft>
                <a:spcPts val="0"/>
              </a:spcAft>
              <a:buSzPts val="1400"/>
              <a:buNone/>
            </a:pPr>
            <a:r>
              <a:rPr i="1" lang="de-CH" sz="1400">
                <a:latin typeface="Roboto"/>
                <a:ea typeface="Roboto"/>
                <a:cs typeface="Roboto"/>
                <a:sym typeface="Roboto"/>
              </a:rPr>
              <a:t>https://dataprogames.ph-freiburg.de/nothing-to-hide/</a:t>
            </a:r>
            <a:br>
              <a:rPr lang="de-CH" sz="1400"/>
            </a:br>
            <a:endParaRPr sz="1400"/>
          </a:p>
        </p:txBody>
      </p:sp>
      <p:sp>
        <p:nvSpPr>
          <p:cNvPr id="184" name="Google Shape;184;g3e5ece86e4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Arial"/>
              <a:buNone/>
            </a:pPr>
            <a:fld id="{00000000-1234-1234-1234-123412341234}" type="slidenum">
              <a:rPr b="0" i="0" lang="de-CH"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5" name="Shape 15"/>
        <p:cNvGrpSpPr/>
        <p:nvPr/>
      </p:nvGrpSpPr>
      <p:grpSpPr>
        <a:xfrm>
          <a:off x="0" y="0"/>
          <a:ext cx="0" cy="0"/>
          <a:chOff x="0" y="0"/>
          <a:chExt cx="0" cy="0"/>
        </a:xfrm>
      </p:grpSpPr>
      <p:sp>
        <p:nvSpPr>
          <p:cNvPr id="16" name="Google Shape;16;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2">
    <p:spTree>
      <p:nvGrpSpPr>
        <p:cNvPr id="21" name="Shape 21"/>
        <p:cNvGrpSpPr/>
        <p:nvPr/>
      </p:nvGrpSpPr>
      <p:grpSpPr>
        <a:xfrm>
          <a:off x="0" y="0"/>
          <a:ext cx="0" cy="0"/>
          <a:chOff x="0" y="0"/>
          <a:chExt cx="0" cy="0"/>
        </a:xfrm>
      </p:grpSpPr>
      <p:sp>
        <p:nvSpPr>
          <p:cNvPr id="22" name="Google Shape;22;p59"/>
          <p:cNvSpPr txBox="1"/>
          <p:nvPr>
            <p:ph type="title"/>
          </p:nvPr>
        </p:nvSpPr>
        <p:spPr>
          <a:xfrm>
            <a:off x="3130560" y="903360"/>
            <a:ext cx="5930400" cy="14112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4400"/>
              <a:buFont typeface="Play"/>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9"/>
          <p:cNvSpPr txBox="1"/>
          <p:nvPr>
            <p:ph idx="1" type="subTitle"/>
          </p:nvPr>
        </p:nvSpPr>
        <p:spPr>
          <a:xfrm>
            <a:off x="609600" y="1604640"/>
            <a:ext cx="10972320" cy="3977280"/>
          </a:xfrm>
          <a:prstGeom prst="rect">
            <a:avLst/>
          </a:prstGeom>
          <a:noFill/>
          <a:ln>
            <a:noFill/>
          </a:ln>
        </p:spPr>
        <p:txBody>
          <a:bodyPr anchorCtr="0" anchor="ctr" bIns="0" lIns="0" spcFirstLastPara="1" rIns="0" wrap="square" tIns="0">
            <a:noAutofit/>
          </a:bodyPr>
          <a:lstStyle>
            <a:lvl1pPr lvl="0" algn="ctr">
              <a:lnSpc>
                <a:spcPct val="90000"/>
              </a:lnSpc>
              <a:spcBef>
                <a:spcPts val="1000"/>
              </a:spcBef>
              <a:spcAft>
                <a:spcPts val="0"/>
              </a:spcAft>
              <a:buClr>
                <a:schemeClr val="dk1"/>
              </a:buClr>
              <a:buSzPts val="2800"/>
              <a:buNone/>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24" name="Shape 24"/>
        <p:cNvGrpSpPr/>
        <p:nvPr/>
      </p:nvGrpSpPr>
      <p:grpSpPr>
        <a:xfrm>
          <a:off x="0" y="0"/>
          <a:ext cx="0" cy="0"/>
          <a:chOff x="0" y="0"/>
          <a:chExt cx="0" cy="0"/>
        </a:xfrm>
      </p:grpSpPr>
      <p:sp>
        <p:nvSpPr>
          <p:cNvPr id="25" name="Google Shape;2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28" name="Shape 28"/>
        <p:cNvGrpSpPr/>
        <p:nvPr/>
      </p:nvGrpSpPr>
      <p:grpSpPr>
        <a:xfrm>
          <a:off x="0" y="0"/>
          <a:ext cx="0" cy="0"/>
          <a:chOff x="0" y="0"/>
          <a:chExt cx="0" cy="0"/>
        </a:xfrm>
      </p:grpSpPr>
      <p:sp>
        <p:nvSpPr>
          <p:cNvPr id="29" name="Google Shape;29;p5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1" name="Google Shape;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34" name="Shape 34"/>
        <p:cNvGrpSpPr/>
        <p:nvPr/>
      </p:nvGrpSpPr>
      <p:grpSpPr>
        <a:xfrm>
          <a:off x="0" y="0"/>
          <a:ext cx="0" cy="0"/>
          <a:chOff x="0" y="0"/>
          <a:chExt cx="0" cy="0"/>
        </a:xfrm>
      </p:grpSpPr>
      <p:sp>
        <p:nvSpPr>
          <p:cNvPr id="35" name="Google Shape;35;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39" name="Shape 39"/>
        <p:cNvGrpSpPr/>
        <p:nvPr/>
      </p:nvGrpSpPr>
      <p:grpSpPr>
        <a:xfrm>
          <a:off x="0" y="0"/>
          <a:ext cx="0" cy="0"/>
          <a:chOff x="0" y="0"/>
          <a:chExt cx="0" cy="0"/>
        </a:xfrm>
      </p:grpSpPr>
      <p:sp>
        <p:nvSpPr>
          <p:cNvPr id="40" name="Google Shape;40;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2" name="Google Shape;42;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45" name="Shape 45"/>
        <p:cNvGrpSpPr/>
        <p:nvPr/>
      </p:nvGrpSpPr>
      <p:grpSpPr>
        <a:xfrm>
          <a:off x="0" y="0"/>
          <a:ext cx="0" cy="0"/>
          <a:chOff x="0" y="0"/>
          <a:chExt cx="0" cy="0"/>
        </a:xfrm>
      </p:grpSpPr>
      <p:sp>
        <p:nvSpPr>
          <p:cNvPr id="46" name="Google Shape;46;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52" name="Shape 52"/>
        <p:cNvGrpSpPr/>
        <p:nvPr/>
      </p:nvGrpSpPr>
      <p:grpSpPr>
        <a:xfrm>
          <a:off x="0" y="0"/>
          <a:ext cx="0" cy="0"/>
          <a:chOff x="0" y="0"/>
          <a:chExt cx="0" cy="0"/>
        </a:xfrm>
      </p:grpSpPr>
      <p:sp>
        <p:nvSpPr>
          <p:cNvPr id="53" name="Google Shape;53;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61" name="Shape 61"/>
        <p:cNvGrpSpPr/>
        <p:nvPr/>
      </p:nvGrpSpPr>
      <p:grpSpPr>
        <a:xfrm>
          <a:off x="0" y="0"/>
          <a:ext cx="0" cy="0"/>
          <a:chOff x="0" y="0"/>
          <a:chExt cx="0" cy="0"/>
        </a:xfrm>
      </p:grpSpPr>
      <p:sp>
        <p:nvSpPr>
          <p:cNvPr id="62" name="Google Shape;62;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8" name="Shape 68"/>
        <p:cNvGrpSpPr/>
        <p:nvPr/>
      </p:nvGrpSpPr>
      <p:grpSpPr>
        <a:xfrm>
          <a:off x="0" y="0"/>
          <a:ext cx="0" cy="0"/>
          <a:chOff x="0" y="0"/>
          <a:chExt cx="0" cy="0"/>
        </a:xfrm>
      </p:grpSpPr>
      <p:sp>
        <p:nvSpPr>
          <p:cNvPr id="69" name="Google Shape;69;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64"/>
          <p:cNvSpPr/>
          <p:nvPr>
            <p:ph idx="2" type="pic"/>
          </p:nvPr>
        </p:nvSpPr>
        <p:spPr>
          <a:xfrm>
            <a:off x="5183188" y="987425"/>
            <a:ext cx="6172200" cy="4873625"/>
          </a:xfrm>
          <a:prstGeom prst="rect">
            <a:avLst/>
          </a:prstGeom>
          <a:noFill/>
          <a:ln>
            <a:noFill/>
          </a:ln>
        </p:spPr>
      </p:sp>
      <p:sp>
        <p:nvSpPr>
          <p:cNvPr id="71" name="Google Shape;71;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75" name="Shape 75"/>
        <p:cNvGrpSpPr/>
        <p:nvPr/>
      </p:nvGrpSpPr>
      <p:grpSpPr>
        <a:xfrm>
          <a:off x="0" y="0"/>
          <a:ext cx="0" cy="0"/>
          <a:chOff x="0" y="0"/>
          <a:chExt cx="0" cy="0"/>
        </a:xfrm>
      </p:grpSpPr>
      <p:sp>
        <p:nvSpPr>
          <p:cNvPr id="76" name="Google Shape;76;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1" name="Shape 81"/>
        <p:cNvGrpSpPr/>
        <p:nvPr/>
      </p:nvGrpSpPr>
      <p:grpSpPr>
        <a:xfrm>
          <a:off x="0" y="0"/>
          <a:ext cx="0" cy="0"/>
          <a:chOff x="0" y="0"/>
          <a:chExt cx="0" cy="0"/>
        </a:xfrm>
      </p:grpSpPr>
      <p:sp>
        <p:nvSpPr>
          <p:cNvPr id="82" name="Google Shape;82;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de-CH"/>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5.png"/><Relationship Id="rId7" Type="http://schemas.openxmlformats.org/officeDocument/2006/relationships/image" Target="../media/image12.jp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3" name="Google Shape;93;p2"/>
          <p:cNvSpPr/>
          <p:nvPr/>
        </p:nvSpPr>
        <p:spPr>
          <a:xfrm flipH="1">
            <a:off x="4038600" y="6400799"/>
            <a:ext cx="8153398" cy="456772"/>
          </a:xfrm>
          <a:prstGeom prst="rect">
            <a:avLst/>
          </a:prstGeom>
          <a:gradFill>
            <a:gsLst>
              <a:gs pos="0">
                <a:srgbClr val="BADB7C">
                  <a:alpha val="54902"/>
                </a:srgbClr>
              </a:gs>
              <a:gs pos="9000">
                <a:srgbClr val="BADB7C">
                  <a:alpha val="5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4" name="Google Shape;94;p2"/>
          <p:cNvSpPr/>
          <p:nvPr/>
        </p:nvSpPr>
        <p:spPr>
          <a:xfrm>
            <a:off x="0" y="-4"/>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95" name="Google Shape;95;p2"/>
          <p:cNvGrpSpPr/>
          <p:nvPr/>
        </p:nvGrpSpPr>
        <p:grpSpPr>
          <a:xfrm>
            <a:off x="-830247" y="-1"/>
            <a:ext cx="4974086" cy="6858001"/>
            <a:chOff x="-830247" y="-1"/>
            <a:chExt cx="4974086" cy="6858001"/>
          </a:xfrm>
        </p:grpSpPr>
        <p:sp>
          <p:nvSpPr>
            <p:cNvPr id="96" name="Google Shape;96;p2"/>
            <p:cNvSpPr/>
            <p:nvPr/>
          </p:nvSpPr>
          <p:spPr>
            <a:xfrm flipH="1" rot="5400000">
              <a:off x="-1409318" y="1410082"/>
              <a:ext cx="6858000" cy="4037835"/>
            </a:xfrm>
            <a:prstGeom prst="rect">
              <a:avLst/>
            </a:prstGeom>
            <a:gradFill>
              <a:gsLst>
                <a:gs pos="0">
                  <a:schemeClr val="accent6"/>
                </a:gs>
                <a:gs pos="8000">
                  <a:schemeClr val="accent6"/>
                </a:gs>
                <a:gs pos="100000">
                  <a:srgbClr val="4AB5C4">
                    <a:alpha val="88627"/>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7" name="Google Shape;97;p2"/>
            <p:cNvSpPr/>
            <p:nvPr/>
          </p:nvSpPr>
          <p:spPr>
            <a:xfrm flipH="1" rot="5400000">
              <a:off x="-1153806" y="1153804"/>
              <a:ext cx="6346209" cy="4038601"/>
            </a:xfrm>
            <a:prstGeom prst="rect">
              <a:avLst/>
            </a:prstGeom>
            <a:gradFill>
              <a:gsLst>
                <a:gs pos="0">
                  <a:srgbClr val="91D2DB">
                    <a:alpha val="0"/>
                  </a:srgbClr>
                </a:gs>
                <a:gs pos="99000">
                  <a:srgbClr val="8AB833">
                    <a:alpha val="91765"/>
                  </a:srgbClr>
                </a:gs>
                <a:gs pos="100000">
                  <a:srgbClr val="8AB833">
                    <a:alpha val="91765"/>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8" name="Google Shape;98;p2"/>
            <p:cNvSpPr/>
            <p:nvPr/>
          </p:nvSpPr>
          <p:spPr>
            <a:xfrm flipH="1" rot="5400000">
              <a:off x="759574" y="3578975"/>
              <a:ext cx="2502407" cy="4055644"/>
            </a:xfrm>
            <a:prstGeom prst="rect">
              <a:avLst/>
            </a:prstGeom>
            <a:gradFill>
              <a:gsLst>
                <a:gs pos="0">
                  <a:srgbClr val="4AB5C4">
                    <a:alpha val="27843"/>
                  </a:srgbClr>
                </a:gs>
                <a:gs pos="2000">
                  <a:srgbClr val="4AB5C4">
                    <a:alpha val="27843"/>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99" name="Google Shape;99;p2"/>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1961"/>
                  </a:srgbClr>
                </a:gs>
                <a:gs pos="13000">
                  <a:srgbClr val="B7FFEE">
                    <a:alpha val="1961"/>
                  </a:srgbClr>
                </a:gs>
                <a:gs pos="100000">
                  <a:srgbClr val="0989B1">
                    <a:alpha val="28627"/>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00" name="Google Shape;100;p2"/>
          <p:cNvSpPr txBox="1"/>
          <p:nvPr>
            <p:ph type="title"/>
          </p:nvPr>
        </p:nvSpPr>
        <p:spPr>
          <a:xfrm>
            <a:off x="129925" y="519750"/>
            <a:ext cx="3761700" cy="46833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100"/>
              <a:buFont typeface="Arial"/>
              <a:buNone/>
            </a:pPr>
            <a:r>
              <a:rPr lang="de-CH" sz="3100">
                <a:solidFill>
                  <a:schemeClr val="lt1"/>
                </a:solidFill>
                <a:latin typeface="Arial"/>
                <a:ea typeface="Arial"/>
                <a:cs typeface="Arial"/>
                <a:sym typeface="Arial"/>
              </a:rPr>
              <a:t>Preparazione al gioco web </a:t>
            </a:r>
            <a:r>
              <a:rPr lang="de-CH" sz="3100">
                <a:solidFill>
                  <a:schemeClr val="lt1"/>
                </a:solidFill>
                <a:latin typeface="Arial"/>
                <a:ea typeface="Arial"/>
                <a:cs typeface="Arial"/>
                <a:sym typeface="Arial"/>
              </a:rPr>
              <a:t>- </a:t>
            </a:r>
            <a:br>
              <a:rPr lang="de-CH" sz="3100">
                <a:solidFill>
                  <a:schemeClr val="lt1"/>
                </a:solidFill>
                <a:latin typeface="Arial"/>
                <a:ea typeface="Arial"/>
                <a:cs typeface="Arial"/>
                <a:sym typeface="Arial"/>
              </a:rPr>
            </a:br>
            <a:r>
              <a:rPr lang="de-CH" sz="3100">
                <a:solidFill>
                  <a:schemeClr val="lt1"/>
                </a:solidFill>
                <a:latin typeface="Arial"/>
                <a:ea typeface="Arial"/>
                <a:cs typeface="Arial"/>
                <a:sym typeface="Arial"/>
              </a:rPr>
              <a:t>Nothing to Hide</a:t>
            </a: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br>
              <a:rPr lang="de-CH" sz="3100">
                <a:latin typeface="Arial"/>
                <a:ea typeface="Arial"/>
                <a:cs typeface="Arial"/>
                <a:sym typeface="Arial"/>
              </a:rPr>
            </a:br>
            <a:r>
              <a:rPr lang="de-CH" sz="3100">
                <a:solidFill>
                  <a:srgbClr val="000000"/>
                </a:solidFill>
                <a:latin typeface="Arial"/>
                <a:ea typeface="Arial"/>
                <a:cs typeface="Arial"/>
                <a:sym typeface="Arial"/>
              </a:rPr>
              <a:t>Misure di protezione dei dati</a:t>
            </a:r>
            <a:br>
              <a:rPr lang="de-CH" sz="1600"/>
            </a:br>
            <a:endParaRPr sz="3200">
              <a:solidFill>
                <a:schemeClr val="lt1"/>
              </a:solidFill>
            </a:endParaRPr>
          </a:p>
        </p:txBody>
      </p:sp>
      <p:sp>
        <p:nvSpPr>
          <p:cNvPr id="101" name="Google Shape;101;p2"/>
          <p:cNvSpPr/>
          <p:nvPr/>
        </p:nvSpPr>
        <p:spPr>
          <a:xfrm>
            <a:off x="10700505" y="5384801"/>
            <a:ext cx="1284073" cy="1274424"/>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venir"/>
              <a:ea typeface="Avenir"/>
              <a:cs typeface="Avenir"/>
              <a:sym typeface="Avenir"/>
            </a:endParaRPr>
          </a:p>
        </p:txBody>
      </p:sp>
      <p:pic>
        <p:nvPicPr>
          <p:cNvPr descr="Ein Bild, das Grafiken, Schrift, Grafikdesign, Text enthält.&#10;&#10;Automatisch generierte Beschreibung" id="102" name="Google Shape;102;p2"/>
          <p:cNvPicPr preferRelativeResize="0"/>
          <p:nvPr/>
        </p:nvPicPr>
        <p:blipFill rotWithShape="1">
          <a:blip r:embed="rId4">
            <a:alphaModFix/>
          </a:blip>
          <a:srcRect b="1616" l="0" r="-2" t="1477"/>
          <a:stretch/>
        </p:blipFill>
        <p:spPr>
          <a:xfrm>
            <a:off x="9771321" y="873031"/>
            <a:ext cx="2566983" cy="2487530"/>
          </a:xfrm>
          <a:prstGeom prst="rect">
            <a:avLst/>
          </a:prstGeom>
          <a:noFill/>
          <a:ln>
            <a:noFill/>
          </a:ln>
        </p:spPr>
      </p:pic>
      <p:sp>
        <p:nvSpPr>
          <p:cNvPr id="103" name="Google Shape;103;p2"/>
          <p:cNvSpPr txBox="1"/>
          <p:nvPr/>
        </p:nvSpPr>
        <p:spPr>
          <a:xfrm>
            <a:off x="4266326" y="3949607"/>
            <a:ext cx="5505000" cy="6879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de-CH" sz="1800">
                <a:solidFill>
                  <a:schemeClr val="dk1"/>
                </a:solidFill>
              </a:rPr>
              <a:t>Strategie semplici che dovresti conoscere per proteggere i tuoi account e i tuoi dati online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7"/>
          <p:cNvSpPr txBox="1"/>
          <p:nvPr>
            <p:ph type="title"/>
          </p:nvPr>
        </p:nvSpPr>
        <p:spPr>
          <a:xfrm>
            <a:off x="395405" y="261255"/>
            <a:ext cx="8610000" cy="9084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3000"/>
              <a:buFont typeface="Roboto"/>
              <a:buNone/>
            </a:pPr>
            <a:r>
              <a:rPr b="1" lang="de-CH" sz="3000">
                <a:latin typeface="Roboto"/>
                <a:ea typeface="Roboto"/>
                <a:cs typeface="Roboto"/>
                <a:sym typeface="Roboto"/>
              </a:rPr>
              <a:t>Password sicure</a:t>
            </a:r>
            <a:endParaRPr b="1">
              <a:latin typeface="Roboto"/>
              <a:ea typeface="Roboto"/>
              <a:cs typeface="Roboto"/>
              <a:sym typeface="Roboto"/>
            </a:endParaRPr>
          </a:p>
        </p:txBody>
      </p:sp>
      <p:sp>
        <p:nvSpPr>
          <p:cNvPr id="109" name="Google Shape;109;p37"/>
          <p:cNvSpPr txBox="1"/>
          <p:nvPr/>
        </p:nvSpPr>
        <p:spPr>
          <a:xfrm>
            <a:off x="307650" y="1440913"/>
            <a:ext cx="11576700" cy="3343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lang="de-CH" sz="1600">
                <a:solidFill>
                  <a:schemeClr val="dk1"/>
                </a:solidFill>
                <a:latin typeface="Roboto"/>
                <a:ea typeface="Roboto"/>
                <a:cs typeface="Roboto"/>
                <a:sym typeface="Roboto"/>
              </a:rPr>
              <a:t>Le password possono essere violate tramite software (illegali) che sono per lo più disponibili gratuitamente. Di solito, questi programmi controllano tutte le possibili combinazioni di lettere in pochi millesimi di secondo. Ecco perché dovresti includere caratteri diversi nella tua password ed evitare di scegliere solo parole semplici, nomi o numeri.</a:t>
            </a:r>
            <a:endParaRPr sz="160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de-CH" sz="1600">
                <a:solidFill>
                  <a:schemeClr val="dk1"/>
                </a:solidFill>
                <a:latin typeface="Roboto"/>
                <a:ea typeface="Roboto"/>
                <a:cs typeface="Roboto"/>
                <a:sym typeface="Roboto"/>
              </a:rPr>
              <a:t>Compito:</a:t>
            </a:r>
            <a:endParaRPr sz="1600">
              <a:solidFill>
                <a:schemeClr val="dk1"/>
              </a:solidFill>
              <a:latin typeface="Roboto"/>
              <a:ea typeface="Roboto"/>
              <a:cs typeface="Roboto"/>
              <a:sym typeface="Roboto"/>
            </a:endParaRPr>
          </a:p>
          <a:p>
            <a:pPr indent="-361950" lvl="0" marL="457200" rtl="0" algn="l">
              <a:lnSpc>
                <a:spcPct val="115000"/>
              </a:lnSpc>
              <a:spcBef>
                <a:spcPts val="1200"/>
              </a:spcBef>
              <a:spcAft>
                <a:spcPts val="0"/>
              </a:spcAft>
              <a:buClr>
                <a:schemeClr val="dk1"/>
              </a:buClr>
              <a:buSzPts val="2100"/>
              <a:buFont typeface="Roboto"/>
              <a:buAutoNum type="arabicPeriod"/>
            </a:pPr>
            <a:r>
              <a:rPr lang="de-CH" sz="1600">
                <a:solidFill>
                  <a:schemeClr val="dk1"/>
                </a:solidFill>
                <a:latin typeface="Roboto"/>
                <a:ea typeface="Roboto"/>
                <a:cs typeface="Roboto"/>
                <a:sym typeface="Roboto"/>
              </a:rPr>
              <a:t>Scegli una parola o una frase facile da ricordare</a:t>
            </a:r>
            <a:endParaRPr sz="1600">
              <a:solidFill>
                <a:schemeClr val="dk1"/>
              </a:solidFill>
              <a:latin typeface="Roboto"/>
              <a:ea typeface="Roboto"/>
              <a:cs typeface="Roboto"/>
              <a:sym typeface="Roboto"/>
            </a:endParaRPr>
          </a:p>
          <a:p>
            <a:pPr indent="-361950" lvl="0" marL="457200" rtl="0" algn="l">
              <a:lnSpc>
                <a:spcPct val="115000"/>
              </a:lnSpc>
              <a:spcBef>
                <a:spcPts val="0"/>
              </a:spcBef>
              <a:spcAft>
                <a:spcPts val="0"/>
              </a:spcAft>
              <a:buClr>
                <a:schemeClr val="dk1"/>
              </a:buClr>
              <a:buSzPts val="2100"/>
              <a:buFont typeface="Roboto"/>
              <a:buAutoNum type="arabicPeriod"/>
            </a:pPr>
            <a:r>
              <a:rPr lang="de-CH" sz="1600">
                <a:solidFill>
                  <a:schemeClr val="dk1"/>
                </a:solidFill>
                <a:latin typeface="Roboto"/>
                <a:ea typeface="Roboto"/>
                <a:cs typeface="Roboto"/>
                <a:sym typeface="Roboto"/>
              </a:rPr>
              <a:t>Mantieni la prima lettera di ogni parola</a:t>
            </a:r>
            <a:endParaRPr sz="1600">
              <a:solidFill>
                <a:schemeClr val="dk1"/>
              </a:solidFill>
              <a:latin typeface="Roboto"/>
              <a:ea typeface="Roboto"/>
              <a:cs typeface="Roboto"/>
              <a:sym typeface="Roboto"/>
            </a:endParaRPr>
          </a:p>
          <a:p>
            <a:pPr indent="-361950" lvl="0" marL="457200" rtl="0" algn="l">
              <a:lnSpc>
                <a:spcPct val="115000"/>
              </a:lnSpc>
              <a:spcBef>
                <a:spcPts val="0"/>
              </a:spcBef>
              <a:spcAft>
                <a:spcPts val="0"/>
              </a:spcAft>
              <a:buClr>
                <a:schemeClr val="dk1"/>
              </a:buClr>
              <a:buSzPts val="2100"/>
              <a:buFont typeface="Roboto"/>
              <a:buAutoNum type="arabicPeriod"/>
            </a:pPr>
            <a:r>
              <a:rPr lang="de-CH" sz="1600">
                <a:solidFill>
                  <a:schemeClr val="dk1"/>
                </a:solidFill>
                <a:latin typeface="Roboto"/>
                <a:ea typeface="Roboto"/>
                <a:cs typeface="Roboto"/>
                <a:sym typeface="Roboto"/>
              </a:rPr>
              <a:t>Sostituisci le lettere successive con numeri: i=1, z=2, e=3, B=8, S=$</a:t>
            </a:r>
            <a:endParaRPr sz="1600">
              <a:solidFill>
                <a:schemeClr val="dk1"/>
              </a:solidFill>
              <a:latin typeface="Roboto"/>
              <a:ea typeface="Roboto"/>
              <a:cs typeface="Roboto"/>
              <a:sym typeface="Roboto"/>
            </a:endParaRPr>
          </a:p>
          <a:p>
            <a:pPr indent="-361950" lvl="0" marL="457200" rtl="0" algn="l">
              <a:lnSpc>
                <a:spcPct val="115000"/>
              </a:lnSpc>
              <a:spcBef>
                <a:spcPts val="0"/>
              </a:spcBef>
              <a:spcAft>
                <a:spcPts val="0"/>
              </a:spcAft>
              <a:buClr>
                <a:schemeClr val="dk1"/>
              </a:buClr>
              <a:buSzPts val="2100"/>
              <a:buFont typeface="Roboto"/>
              <a:buAutoNum type="arabicPeriod"/>
            </a:pPr>
            <a:r>
              <a:rPr lang="de-CH" sz="1600">
                <a:solidFill>
                  <a:schemeClr val="dk1"/>
                </a:solidFill>
                <a:latin typeface="Roboto"/>
                <a:ea typeface="Roboto"/>
                <a:cs typeface="Roboto"/>
                <a:sym typeface="Roboto"/>
              </a:rPr>
              <a:t>Sostituisci una lettera con uno dei seguenti caratteri: ! ? . , &amp; - ( ) # + _ : ; @</a:t>
            </a:r>
            <a:endParaRPr sz="1600">
              <a:solidFill>
                <a:schemeClr val="dk1"/>
              </a:solidFill>
              <a:latin typeface="Roboto"/>
              <a:ea typeface="Roboto"/>
              <a:cs typeface="Roboto"/>
              <a:sym typeface="Roboto"/>
            </a:endParaRPr>
          </a:p>
          <a:p>
            <a:pPr indent="-361950" lvl="0" marL="457200" rtl="0" algn="l">
              <a:lnSpc>
                <a:spcPct val="115000"/>
              </a:lnSpc>
              <a:spcBef>
                <a:spcPts val="0"/>
              </a:spcBef>
              <a:spcAft>
                <a:spcPts val="0"/>
              </a:spcAft>
              <a:buClr>
                <a:schemeClr val="dk1"/>
              </a:buClr>
              <a:buSzPts val="2100"/>
              <a:buFont typeface="Roboto"/>
              <a:buAutoNum type="arabicPeriod"/>
            </a:pPr>
            <a:r>
              <a:rPr lang="de-CH" sz="1600">
                <a:solidFill>
                  <a:schemeClr val="dk1"/>
                </a:solidFill>
                <a:latin typeface="Roboto"/>
                <a:ea typeface="Roboto"/>
                <a:cs typeface="Roboto"/>
                <a:sym typeface="Roboto"/>
              </a:rPr>
              <a:t>Assicurati che la tua password sia lunga almeno 8 caratteri. Aggiungi caratteri se necessario.</a:t>
            </a:r>
            <a:endParaRPr i="0" sz="2100" u="none" cap="none" strike="noStrike">
              <a:solidFill>
                <a:schemeClr val="dk1"/>
              </a:solidFill>
              <a:latin typeface="Roboto"/>
              <a:ea typeface="Roboto"/>
              <a:cs typeface="Roboto"/>
              <a:sym typeface="Roboto"/>
            </a:endParaRPr>
          </a:p>
        </p:txBody>
      </p:sp>
      <p:sp>
        <p:nvSpPr>
          <p:cNvPr id="110" name="Google Shape;110;p37"/>
          <p:cNvSpPr txBox="1"/>
          <p:nvPr/>
        </p:nvSpPr>
        <p:spPr>
          <a:xfrm>
            <a:off x="6096000" y="-1005201"/>
            <a:ext cx="6094500" cy="1385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de-CH" sz="1800" u="none" cap="none" strike="noStrike">
                <a:solidFill>
                  <a:schemeClr val="dk1"/>
                </a:solidFill>
                <a:latin typeface="Arial"/>
                <a:ea typeface="Arial"/>
                <a:cs typeface="Arial"/>
                <a:sym typeface="Arial"/>
              </a:rPr>
              <a:t>Jetzt bist du dran!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de-CH"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de-CH" sz="1800" u="none" cap="none" strike="noStrike">
                <a:solidFill>
                  <a:schemeClr val="dk1"/>
                </a:solidFill>
                <a:latin typeface="Arial"/>
                <a:ea typeface="Arial"/>
                <a:cs typeface="Arial"/>
                <a:sym typeface="Arial"/>
              </a:rPr>
            </a:br>
            <a:br>
              <a:rPr b="0" i="0" lang="de-CH"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grpSp>
        <p:nvGrpSpPr>
          <p:cNvPr id="111" name="Google Shape;111;p37"/>
          <p:cNvGrpSpPr/>
          <p:nvPr/>
        </p:nvGrpSpPr>
        <p:grpSpPr>
          <a:xfrm>
            <a:off x="0" y="6401100"/>
            <a:ext cx="12192000" cy="457027"/>
            <a:chOff x="0" y="6400672"/>
            <a:chExt cx="12192000" cy="457027"/>
          </a:xfrm>
        </p:grpSpPr>
        <p:sp>
          <p:nvSpPr>
            <p:cNvPr id="112" name="Google Shape;112;p37"/>
            <p:cNvSpPr/>
            <p:nvPr/>
          </p:nvSpPr>
          <p:spPr>
            <a:xfrm flipH="1" rot="10800000">
              <a:off x="0" y="6400672"/>
              <a:ext cx="12192000" cy="456900"/>
            </a:xfrm>
            <a:prstGeom prst="rect">
              <a:avLst/>
            </a:prstGeom>
            <a:gradFill>
              <a:gsLst>
                <a:gs pos="0">
                  <a:srgbClr val="029676">
                    <a:alpha val="27843"/>
                  </a:srgbClr>
                </a:gs>
                <a:gs pos="14000">
                  <a:srgbClr val="029676">
                    <a:alpha val="27843"/>
                  </a:srgbClr>
                </a:gs>
                <a:gs pos="100000">
                  <a:srgbClr val="4AB5C4">
                    <a:alpha val="84706"/>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3" name="Google Shape;113;p37"/>
            <p:cNvSpPr/>
            <p:nvPr/>
          </p:nvSpPr>
          <p:spPr>
            <a:xfrm flipH="1">
              <a:off x="4038598" y="6400799"/>
              <a:ext cx="8153400" cy="456900"/>
            </a:xfrm>
            <a:prstGeom prst="rect">
              <a:avLst/>
            </a:prstGeom>
            <a:gradFill>
              <a:gsLst>
                <a:gs pos="0">
                  <a:srgbClr val="9AB5A6">
                    <a:alpha val="34902"/>
                  </a:srgbClr>
                </a:gs>
                <a:gs pos="9000">
                  <a:srgbClr val="9AB5A6">
                    <a:alpha val="34902"/>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graphicFrame>
        <p:nvGraphicFramePr>
          <p:cNvPr id="114" name="Google Shape;114;p37"/>
          <p:cNvGraphicFramePr/>
          <p:nvPr/>
        </p:nvGraphicFramePr>
        <p:xfrm>
          <a:off x="577961" y="5055409"/>
          <a:ext cx="3000000" cy="3000000"/>
        </p:xfrm>
        <a:graphic>
          <a:graphicData uri="http://schemas.openxmlformats.org/drawingml/2006/table">
            <a:tbl>
              <a:tblPr bandRow="1" firstRow="1">
                <a:noFill/>
                <a:tableStyleId>{E3A446FC-2223-4134-A0B9-6B29C27C23B8}</a:tableStyleId>
              </a:tblPr>
              <a:tblGrid>
                <a:gridCol w="4486125"/>
                <a:gridCol w="4486125"/>
              </a:tblGrid>
              <a:tr h="299675">
                <a:tc>
                  <a:txBody>
                    <a:bodyPr/>
                    <a:lstStyle/>
                    <a:p>
                      <a:pPr indent="0" lvl="0" marL="0" marR="0" rtl="0" algn="l">
                        <a:lnSpc>
                          <a:spcPct val="100000"/>
                        </a:lnSpc>
                        <a:spcBef>
                          <a:spcPts val="0"/>
                        </a:spcBef>
                        <a:spcAft>
                          <a:spcPts val="0"/>
                        </a:spcAft>
                        <a:buClr>
                          <a:srgbClr val="000000"/>
                        </a:buClr>
                        <a:buSzPts val="1600"/>
                        <a:buFont typeface="Arial"/>
                        <a:buNone/>
                      </a:pPr>
                      <a:r>
                        <a:rPr b="1" lang="de-CH" sz="1600" u="none" cap="none" strike="noStrike">
                          <a:latin typeface="Roboto"/>
                          <a:ea typeface="Roboto"/>
                          <a:cs typeface="Roboto"/>
                          <a:sym typeface="Roboto"/>
                        </a:rPr>
                        <a:t>E</a:t>
                      </a:r>
                      <a:r>
                        <a:rPr b="1" lang="de-CH" sz="1600">
                          <a:latin typeface="Roboto"/>
                          <a:ea typeface="Roboto"/>
                          <a:cs typeface="Roboto"/>
                          <a:sym typeface="Roboto"/>
                        </a:rPr>
                        <a:t>sempio</a:t>
                      </a:r>
                      <a:endParaRPr sz="16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b="1" lang="de-CH" sz="1600" u="none" cap="none" strike="noStrike">
                          <a:latin typeface="Roboto"/>
                          <a:ea typeface="Roboto"/>
                          <a:cs typeface="Roboto"/>
                          <a:sym typeface="Roboto"/>
                        </a:rPr>
                        <a:t>P</a:t>
                      </a:r>
                      <a:r>
                        <a:rPr b="1" lang="de-CH" sz="1600">
                          <a:latin typeface="Roboto"/>
                          <a:ea typeface="Roboto"/>
                          <a:cs typeface="Roboto"/>
                          <a:sym typeface="Roboto"/>
                        </a:rPr>
                        <a:t>assword tipo</a:t>
                      </a:r>
                      <a:endParaRPr sz="1600" u="none" cap="none" strike="noStrike">
                        <a:latin typeface="Roboto"/>
                        <a:ea typeface="Roboto"/>
                        <a:cs typeface="Roboto"/>
                        <a:sym typeface="Roboto"/>
                      </a:endParaRPr>
                    </a:p>
                  </a:txBody>
                  <a:tcPr marT="45725" marB="45725" marR="91450" marL="91450"/>
                </a:tc>
              </a:tr>
              <a:tr h="299675">
                <a:tc>
                  <a:txBody>
                    <a:bodyPr/>
                    <a:lstStyle/>
                    <a:p>
                      <a:pPr indent="0" lvl="0" marL="0" marR="0" rtl="0" algn="l">
                        <a:lnSpc>
                          <a:spcPct val="100000"/>
                        </a:lnSpc>
                        <a:spcBef>
                          <a:spcPts val="0"/>
                        </a:spcBef>
                        <a:spcAft>
                          <a:spcPts val="0"/>
                        </a:spcAft>
                        <a:buClr>
                          <a:srgbClr val="000000"/>
                        </a:buClr>
                        <a:buSzPts val="1600"/>
                        <a:buFont typeface="Arial"/>
                        <a:buNone/>
                      </a:pPr>
                      <a:r>
                        <a:rPr lang="de-CH" sz="1600">
                          <a:latin typeface="Roboto"/>
                          <a:ea typeface="Roboto"/>
                          <a:cs typeface="Roboto"/>
                          <a:sym typeface="Roboto"/>
                        </a:rPr>
                        <a:t>Amo le password sicure da quando sono nato.</a:t>
                      </a:r>
                      <a:endParaRPr sz="14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1L§P$1w8.</a:t>
                      </a:r>
                      <a:endParaRPr sz="1600" u="none" cap="none" strike="noStrike">
                        <a:latin typeface="Roboto"/>
                        <a:ea typeface="Roboto"/>
                        <a:cs typeface="Roboto"/>
                        <a:sym typeface="Roboto"/>
                      </a:endParaRPr>
                    </a:p>
                  </a:txBody>
                  <a:tcPr marT="45725" marB="45725" marR="91450" marL="91450"/>
                </a:tc>
              </a:tr>
              <a:tr h="299675">
                <a:tc>
                  <a:txBody>
                    <a:bodyPr/>
                    <a:lstStyle/>
                    <a:p>
                      <a:pPr indent="0" lvl="0" marL="0" marR="0" rtl="0" algn="l">
                        <a:lnSpc>
                          <a:spcPct val="100000"/>
                        </a:lnSpc>
                        <a:spcBef>
                          <a:spcPts val="0"/>
                        </a:spcBef>
                        <a:spcAft>
                          <a:spcPts val="0"/>
                        </a:spcAft>
                        <a:buClr>
                          <a:srgbClr val="000000"/>
                        </a:buClr>
                        <a:buSzPts val="1600"/>
                        <a:buFont typeface="Arial"/>
                        <a:buNone/>
                      </a:pPr>
                      <a:r>
                        <a:rPr lang="de-CH" sz="1600">
                          <a:latin typeface="Roboto"/>
                          <a:ea typeface="Roboto"/>
                          <a:cs typeface="Roboto"/>
                          <a:sym typeface="Roboto"/>
                        </a:rPr>
                        <a:t>Ho dieci anni, e tu?</a:t>
                      </a:r>
                      <a:endParaRPr sz="1400" u="none" cap="none" strike="noStrike">
                        <a:latin typeface="Roboto"/>
                        <a:ea typeface="Roboto"/>
                        <a:cs typeface="Roboto"/>
                        <a:sym typeface="Roboto"/>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de-CH" sz="1600" u="none" cap="none" strike="noStrike">
                          <a:latin typeface="Roboto"/>
                          <a:ea typeface="Roboto"/>
                          <a:cs typeface="Roboto"/>
                          <a:sym typeface="Roboto"/>
                        </a:rPr>
                        <a:t>1A10YO&amp;way?</a:t>
                      </a:r>
                      <a:endParaRPr sz="1600" u="none" cap="none" strike="noStrike">
                        <a:latin typeface="Roboto"/>
                        <a:ea typeface="Roboto"/>
                        <a:cs typeface="Roboto"/>
                        <a:sym typeface="Roboto"/>
                      </a:endParaRPr>
                    </a:p>
                  </a:txBody>
                  <a:tcPr marT="45725" marB="45725" marR="91450" marL="91450"/>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38"/>
          <p:cNvSpPr txBox="1"/>
          <p:nvPr/>
        </p:nvSpPr>
        <p:spPr>
          <a:xfrm>
            <a:off x="1164850" y="2091225"/>
            <a:ext cx="28086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600"/>
              <a:buFont typeface="Roboto"/>
              <a:buNone/>
            </a:pPr>
            <a:r>
              <a:rPr b="0" i="0" lang="de-CH" sz="1500" u="none" cap="none" strike="noStrike">
                <a:solidFill>
                  <a:schemeClr val="dk1"/>
                </a:solidFill>
                <a:latin typeface="Roboto"/>
                <a:ea typeface="Roboto"/>
                <a:cs typeface="Roboto"/>
                <a:sym typeface="Roboto"/>
              </a:rPr>
              <a:t>🔐 </a:t>
            </a:r>
            <a:r>
              <a:rPr b="1" lang="de-CH" sz="1700">
                <a:solidFill>
                  <a:schemeClr val="dk1"/>
                </a:solidFill>
                <a:latin typeface="Roboto"/>
                <a:ea typeface="Roboto"/>
                <a:cs typeface="Roboto"/>
                <a:sym typeface="Roboto"/>
              </a:rPr>
              <a:t>Qualcosa che conosci</a:t>
            </a:r>
            <a:endParaRPr b="1" i="0" sz="1000" u="none" cap="none" strike="noStrike">
              <a:solidFill>
                <a:schemeClr val="dk1"/>
              </a:solidFill>
              <a:latin typeface="Roboto"/>
              <a:ea typeface="Roboto"/>
              <a:cs typeface="Roboto"/>
              <a:sym typeface="Roboto"/>
            </a:endParaRPr>
          </a:p>
        </p:txBody>
      </p:sp>
      <p:sp>
        <p:nvSpPr>
          <p:cNvPr id="120" name="Google Shape;120;p38"/>
          <p:cNvSpPr txBox="1"/>
          <p:nvPr/>
        </p:nvSpPr>
        <p:spPr>
          <a:xfrm>
            <a:off x="4536650" y="2091213"/>
            <a:ext cx="28086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2"/>
              </a:buClr>
              <a:buSzPts val="1800"/>
              <a:buFont typeface="Roboto"/>
              <a:buNone/>
            </a:pPr>
            <a:r>
              <a:rPr b="1" i="0" lang="de-CH" sz="1800" u="none" cap="none" strike="noStrike">
                <a:solidFill>
                  <a:schemeClr val="dk1"/>
                </a:solidFill>
                <a:latin typeface="Roboto"/>
                <a:ea typeface="Roboto"/>
                <a:cs typeface="Roboto"/>
                <a:sym typeface="Roboto"/>
              </a:rPr>
              <a:t>📱</a:t>
            </a:r>
            <a:r>
              <a:rPr b="1" lang="de-CH" sz="1800">
                <a:solidFill>
                  <a:schemeClr val="dk1"/>
                </a:solidFill>
                <a:latin typeface="Roboto"/>
                <a:ea typeface="Roboto"/>
                <a:cs typeface="Roboto"/>
                <a:sym typeface="Roboto"/>
              </a:rPr>
              <a:t>Qualcosa da istallare</a:t>
            </a:r>
            <a:endParaRPr b="0" i="0" sz="1400" u="none" cap="none" strike="noStrike">
              <a:solidFill>
                <a:schemeClr val="dk1"/>
              </a:solidFill>
              <a:latin typeface="Roboto"/>
              <a:ea typeface="Roboto"/>
              <a:cs typeface="Roboto"/>
              <a:sym typeface="Roboto"/>
            </a:endParaRPr>
          </a:p>
        </p:txBody>
      </p:sp>
      <p:sp>
        <p:nvSpPr>
          <p:cNvPr id="121" name="Google Shape;121;p38"/>
          <p:cNvSpPr txBox="1"/>
          <p:nvPr/>
        </p:nvSpPr>
        <p:spPr>
          <a:xfrm>
            <a:off x="8192625" y="2091225"/>
            <a:ext cx="28977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de-CH" sz="1800" u="none" cap="none" strike="noStrike">
                <a:solidFill>
                  <a:schemeClr val="dk1"/>
                </a:solidFill>
                <a:latin typeface="Roboto"/>
                <a:ea typeface="Roboto"/>
                <a:cs typeface="Roboto"/>
                <a:sym typeface="Roboto"/>
              </a:rPr>
              <a:t>🧬 </a:t>
            </a:r>
            <a:r>
              <a:rPr b="1" lang="de-CH" sz="1800">
                <a:solidFill>
                  <a:schemeClr val="dk1"/>
                </a:solidFill>
                <a:latin typeface="Roboto"/>
                <a:ea typeface="Roboto"/>
                <a:cs typeface="Roboto"/>
                <a:sym typeface="Roboto"/>
              </a:rPr>
              <a:t>Qualcosa su di te</a:t>
            </a:r>
            <a:endParaRPr b="0" i="0" sz="1400" u="none" cap="none" strike="noStrike">
              <a:solidFill>
                <a:schemeClr val="dk1"/>
              </a:solidFill>
              <a:latin typeface="Roboto"/>
              <a:ea typeface="Roboto"/>
              <a:cs typeface="Roboto"/>
              <a:sym typeface="Roboto"/>
            </a:endParaRPr>
          </a:p>
        </p:txBody>
      </p:sp>
      <p:sp>
        <p:nvSpPr>
          <p:cNvPr id="122" name="Google Shape;122;p38"/>
          <p:cNvSpPr txBox="1"/>
          <p:nvPr/>
        </p:nvSpPr>
        <p:spPr>
          <a:xfrm>
            <a:off x="665633" y="705617"/>
            <a:ext cx="75270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lang="de-CH" sz="3000"/>
              <a:t>Autenticazione a due fattori</a:t>
            </a:r>
            <a:endParaRPr b="1" i="0" sz="3000" u="none" cap="none" strike="noStrike">
              <a:solidFill>
                <a:schemeClr val="dk1"/>
              </a:solidFill>
              <a:latin typeface="Roboto"/>
              <a:ea typeface="Roboto"/>
              <a:cs typeface="Roboto"/>
              <a:sym typeface="Roboto"/>
            </a:endParaRPr>
          </a:p>
        </p:txBody>
      </p:sp>
      <p:sp>
        <p:nvSpPr>
          <p:cNvPr id="123" name="Google Shape;123;p38"/>
          <p:cNvSpPr/>
          <p:nvPr/>
        </p:nvSpPr>
        <p:spPr>
          <a:xfrm>
            <a:off x="1164843" y="2523868"/>
            <a:ext cx="2619600" cy="2242800"/>
          </a:xfrm>
          <a:prstGeom prst="foldedCorner">
            <a:avLst>
              <a:gd fmla="val 16667" name="adj"/>
            </a:avLst>
          </a:prstGeom>
          <a:solidFill>
            <a:srgbClr val="FEFEFE"/>
          </a:solidFill>
          <a:ln cap="flat" cmpd="sng" w="19050">
            <a:solidFill>
              <a:srgbClr val="80B979"/>
            </a:solidFill>
            <a:prstDash val="solid"/>
            <a:miter lim="0"/>
            <a:headEnd len="sm" w="sm" type="none"/>
            <a:tailEnd len="sm" w="sm" type="none"/>
          </a:ln>
        </p:spPr>
        <p:txBody>
          <a:bodyPr anchorCtr="0" anchor="ctr" bIns="45700" lIns="91425" spcFirstLastPara="1" rIns="91425" wrap="square" tIns="45700">
            <a:noAutofit/>
          </a:bodyPr>
          <a:lstStyle/>
          <a:p>
            <a:pPr indent="-152394" lvl="0" marL="228594" marR="0" rtl="0" algn="l">
              <a:lnSpc>
                <a:spcPct val="100000"/>
              </a:lnSpc>
              <a:spcBef>
                <a:spcPts val="0"/>
              </a:spcBef>
              <a:spcAft>
                <a:spcPts val="0"/>
              </a:spcAft>
              <a:buClr>
                <a:schemeClr val="dk1"/>
              </a:buClr>
              <a:buSzPts val="1200"/>
              <a:buFont typeface="Arial"/>
              <a:buNone/>
            </a:pPr>
            <a:r>
              <a:t/>
            </a:r>
            <a:endParaRPr b="1" i="0" sz="1300" u="none" cap="none" strike="noStrike">
              <a:solidFill>
                <a:schemeClr val="dk1"/>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1"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Domande di sicurezza</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lang="de-CH" sz="1300">
                <a:solidFill>
                  <a:schemeClr val="dk1"/>
                </a:solidFill>
                <a:latin typeface="Roboto"/>
                <a:ea typeface="Roboto"/>
                <a:cs typeface="Roboto"/>
                <a:sym typeface="Roboto"/>
              </a:rPr>
              <a:t>Selezione immagini</a:t>
            </a:r>
            <a:r>
              <a:rPr b="1" i="0" lang="de-CH" sz="1300" u="none" cap="none" strike="noStrike">
                <a:solidFill>
                  <a:schemeClr val="dk1"/>
                </a:solidFill>
                <a:latin typeface="Roboto"/>
                <a:ea typeface="Roboto"/>
                <a:cs typeface="Roboto"/>
                <a:sym typeface="Roboto"/>
              </a:rPr>
              <a:t> </a:t>
            </a:r>
            <a:r>
              <a:rPr b="0" i="0" lang="de-CH" sz="1300" u="none" cap="none" strike="noStrike">
                <a:solidFill>
                  <a:schemeClr val="dk1"/>
                </a:solidFill>
                <a:latin typeface="Roboto"/>
                <a:ea typeface="Roboto"/>
                <a:cs typeface="Roboto"/>
                <a:sym typeface="Roboto"/>
              </a:rPr>
              <a:t>(Captchas)</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lang="de-CH" sz="1300">
                <a:solidFill>
                  <a:schemeClr val="dk1"/>
                </a:solidFill>
                <a:latin typeface="Roboto"/>
                <a:ea typeface="Roboto"/>
                <a:cs typeface="Roboto"/>
                <a:sym typeface="Roboto"/>
              </a:rPr>
              <a:t>C</a:t>
            </a:r>
            <a:r>
              <a:rPr b="1" i="0" lang="de-CH" sz="1300" u="none" cap="none" strike="noStrike">
                <a:solidFill>
                  <a:schemeClr val="dk1"/>
                </a:solidFill>
                <a:latin typeface="Roboto"/>
                <a:ea typeface="Roboto"/>
                <a:cs typeface="Roboto"/>
                <a:sym typeface="Roboto"/>
              </a:rPr>
              <a:t>lic</a:t>
            </a:r>
            <a:r>
              <a:rPr b="1" lang="de-CH" sz="1300">
                <a:solidFill>
                  <a:schemeClr val="dk1"/>
                </a:solidFill>
                <a:latin typeface="Roboto"/>
                <a:ea typeface="Roboto"/>
                <a:cs typeface="Roboto"/>
                <a:sym typeface="Roboto"/>
              </a:rPr>
              <a:t>ca e c</a:t>
            </a:r>
            <a:r>
              <a:rPr b="1" i="0" lang="de-CH" sz="1300" u="none" cap="none" strike="noStrike">
                <a:solidFill>
                  <a:schemeClr val="dk1"/>
                </a:solidFill>
                <a:latin typeface="Roboto"/>
                <a:ea typeface="Roboto"/>
                <a:cs typeface="Roboto"/>
                <a:sym typeface="Roboto"/>
              </a:rPr>
              <a:t>onf</a:t>
            </a:r>
            <a:r>
              <a:rPr b="1" lang="de-CH" sz="1300">
                <a:solidFill>
                  <a:schemeClr val="dk1"/>
                </a:solidFill>
                <a:latin typeface="Roboto"/>
                <a:ea typeface="Roboto"/>
                <a:cs typeface="Roboto"/>
                <a:sym typeface="Roboto"/>
              </a:rPr>
              <a:t>erma; Non sono un robot</a:t>
            </a:r>
            <a:endParaRPr b="1" i="0" sz="1500" u="none" cap="none" strike="noStrike">
              <a:solidFill>
                <a:srgbClr val="000000"/>
              </a:solidFill>
              <a:latin typeface="Roboto"/>
              <a:ea typeface="Roboto"/>
              <a:cs typeface="Roboto"/>
              <a:sym typeface="Roboto"/>
            </a:endParaRPr>
          </a:p>
        </p:txBody>
      </p:sp>
      <p:sp>
        <p:nvSpPr>
          <p:cNvPr id="124" name="Google Shape;124;p38"/>
          <p:cNvSpPr/>
          <p:nvPr/>
        </p:nvSpPr>
        <p:spPr>
          <a:xfrm>
            <a:off x="4694900" y="2523868"/>
            <a:ext cx="2650200" cy="2242800"/>
          </a:xfrm>
          <a:prstGeom prst="foldedCorner">
            <a:avLst>
              <a:gd fmla="val 16667" name="adj"/>
            </a:avLst>
          </a:prstGeom>
          <a:solidFill>
            <a:srgbClr val="FEFEFE"/>
          </a:solidFill>
          <a:ln cap="flat" cmpd="sng" w="19050">
            <a:solidFill>
              <a:srgbClr val="80B979"/>
            </a:solidFill>
            <a:prstDash val="solid"/>
            <a:miter lim="0"/>
            <a:headEnd len="sm" w="sm" type="none"/>
            <a:tailEnd len="sm" w="sm" type="none"/>
          </a:ln>
        </p:spPr>
        <p:txBody>
          <a:bodyPr anchorCtr="0" anchor="ctr" bIns="45700" lIns="91425" spcFirstLastPara="1" rIns="91425" wrap="square" tIns="45700">
            <a:noAutofit/>
          </a:bodyPr>
          <a:lstStyle/>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Applicazioni di autenticazione</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Arial"/>
              <a:buChar char="•"/>
            </a:pPr>
            <a:r>
              <a:rPr b="1" lang="de-CH" sz="1300">
                <a:solidFill>
                  <a:schemeClr val="dk1"/>
                </a:solidFill>
                <a:latin typeface="Roboto"/>
                <a:ea typeface="Roboto"/>
                <a:cs typeface="Roboto"/>
                <a:sym typeface="Roboto"/>
              </a:rPr>
              <a:t>Codici inviati tramite messaggi di testo</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Dispositivi di autenticazione</a:t>
            </a:r>
            <a:endParaRPr b="0" i="0" sz="1300" u="none" cap="none" strike="noStrike">
              <a:solidFill>
                <a:schemeClr val="dk1"/>
              </a:solidFill>
              <a:latin typeface="Roboto"/>
              <a:ea typeface="Roboto"/>
              <a:cs typeface="Roboto"/>
              <a:sym typeface="Roboto"/>
            </a:endParaRPr>
          </a:p>
        </p:txBody>
      </p:sp>
      <p:sp>
        <p:nvSpPr>
          <p:cNvPr id="125" name="Google Shape;125;p38"/>
          <p:cNvSpPr/>
          <p:nvPr/>
        </p:nvSpPr>
        <p:spPr>
          <a:xfrm>
            <a:off x="8255549" y="2445218"/>
            <a:ext cx="2650200" cy="2242800"/>
          </a:xfrm>
          <a:prstGeom prst="foldedCorner">
            <a:avLst>
              <a:gd fmla="val 16667" name="adj"/>
            </a:avLst>
          </a:prstGeom>
          <a:solidFill>
            <a:srgbClr val="FEFEFE"/>
          </a:solidFill>
          <a:ln cap="flat" cmpd="sng" w="19050">
            <a:solidFill>
              <a:srgbClr val="80B979"/>
            </a:solidFill>
            <a:prstDash val="solid"/>
            <a:miter lim="0"/>
            <a:headEnd len="sm" w="sm" type="none"/>
            <a:tailEnd len="sm" w="sm" type="none"/>
          </a:ln>
        </p:spPr>
        <p:txBody>
          <a:bodyPr anchorCtr="0" anchor="ctr" bIns="45700" lIns="91425" spcFirstLastPara="1" rIns="91425" wrap="square" tIns="45700">
            <a:noAutofit/>
          </a:bodyPr>
          <a:lstStyle/>
          <a:p>
            <a:pPr indent="-152394" lvl="0" marL="228594" marR="0" rtl="0" algn="l">
              <a:lnSpc>
                <a:spcPct val="100000"/>
              </a:lnSpc>
              <a:spcBef>
                <a:spcPts val="0"/>
              </a:spcBef>
              <a:spcAft>
                <a:spcPts val="0"/>
              </a:spcAft>
              <a:buClr>
                <a:schemeClr val="dk1"/>
              </a:buClr>
              <a:buSzPts val="1200"/>
              <a:buFont typeface="Noto Sans Symbols"/>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Dati biometrici</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Riconoscimento dell’iride</a:t>
            </a:r>
            <a:endParaRPr b="0" i="0" sz="1500" u="none" cap="none" strike="noStrike">
              <a:solidFill>
                <a:srgbClr val="000000"/>
              </a:solidFill>
              <a:latin typeface="Roboto"/>
              <a:ea typeface="Roboto"/>
              <a:cs typeface="Roboto"/>
              <a:sym typeface="Roboto"/>
            </a:endParaRPr>
          </a:p>
          <a:p>
            <a:pPr indent="-152394" lvl="0" marL="228594" marR="0" rtl="0" algn="l">
              <a:lnSpc>
                <a:spcPct val="100000"/>
              </a:lnSpc>
              <a:spcBef>
                <a:spcPts val="0"/>
              </a:spcBef>
              <a:spcAft>
                <a:spcPts val="0"/>
              </a:spcAft>
              <a:buClr>
                <a:schemeClr val="dk1"/>
              </a:buClr>
              <a:buSzPts val="1200"/>
              <a:buFont typeface="Arial"/>
              <a:buNone/>
            </a:pPr>
            <a:r>
              <a:t/>
            </a:r>
            <a:endParaRPr b="0" i="0" sz="1300" u="none" cap="none" strike="noStrike">
              <a:solidFill>
                <a:schemeClr val="dk1"/>
              </a:solidFill>
              <a:latin typeface="Roboto"/>
              <a:ea typeface="Roboto"/>
              <a:cs typeface="Roboto"/>
              <a:sym typeface="Roboto"/>
            </a:endParaRPr>
          </a:p>
          <a:p>
            <a:pPr indent="-228594" lvl="0" marL="228594" marR="0" rtl="0" algn="l">
              <a:lnSpc>
                <a:spcPct val="100000"/>
              </a:lnSpc>
              <a:spcBef>
                <a:spcPts val="0"/>
              </a:spcBef>
              <a:spcAft>
                <a:spcPts val="0"/>
              </a:spcAft>
              <a:buClr>
                <a:schemeClr val="dk1"/>
              </a:buClr>
              <a:buSzPts val="1300"/>
              <a:buFont typeface="Roboto"/>
              <a:buChar char="•"/>
            </a:pPr>
            <a:r>
              <a:rPr b="1" lang="de-CH" sz="1300">
                <a:solidFill>
                  <a:schemeClr val="dk1"/>
                </a:solidFill>
                <a:latin typeface="Roboto"/>
                <a:ea typeface="Roboto"/>
                <a:cs typeface="Roboto"/>
                <a:sym typeface="Roboto"/>
              </a:rPr>
              <a:t>Impronta digitale</a:t>
            </a:r>
            <a:endParaRPr b="0" i="0" sz="1300" u="none" cap="none" strike="noStrike">
              <a:solidFill>
                <a:schemeClr val="dk1"/>
              </a:solidFill>
              <a:latin typeface="Roboto"/>
              <a:ea typeface="Roboto"/>
              <a:cs typeface="Roboto"/>
              <a:sym typeface="Roboto"/>
            </a:endParaRPr>
          </a:p>
        </p:txBody>
      </p:sp>
      <p:grpSp>
        <p:nvGrpSpPr>
          <p:cNvPr id="126" name="Google Shape;126;p38"/>
          <p:cNvGrpSpPr/>
          <p:nvPr/>
        </p:nvGrpSpPr>
        <p:grpSpPr>
          <a:xfrm>
            <a:off x="0" y="6401227"/>
            <a:ext cx="12192000" cy="456773"/>
            <a:chOff x="0" y="6400799"/>
            <a:chExt cx="12192000" cy="456773"/>
          </a:xfrm>
        </p:grpSpPr>
        <p:sp>
          <p:nvSpPr>
            <p:cNvPr id="127" name="Google Shape;127;p38"/>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8" name="Google Shape;128;p38"/>
            <p:cNvSpPr/>
            <p:nvPr/>
          </p:nvSpPr>
          <p:spPr>
            <a:xfrm flipH="1">
              <a:off x="4038600" y="6400799"/>
              <a:ext cx="8153398" cy="456772"/>
            </a:xfrm>
            <a:prstGeom prst="rect">
              <a:avLst/>
            </a:prstGeom>
            <a:gradFill>
              <a:gsLst>
                <a:gs pos="0">
                  <a:srgbClr val="9AB5A6">
                    <a:alpha val="34902"/>
                  </a:srgbClr>
                </a:gs>
                <a:gs pos="9000">
                  <a:srgbClr val="9AB5A6">
                    <a:alpha val="3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500"/>
                                        <p:tgtEl>
                                          <p:spTgt spid="12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4"/>
                                        </p:tgtEl>
                                        <p:attrNameLst>
                                          <p:attrName>style.visibility</p:attrName>
                                        </p:attrNameLst>
                                      </p:cBhvr>
                                      <p:to>
                                        <p:strVal val="visible"/>
                                      </p:to>
                                    </p:set>
                                    <p:anim calcmode="lin" valueType="num">
                                      <p:cBhvr additive="base">
                                        <p:cTn dur="500"/>
                                        <p:tgtEl>
                                          <p:spTgt spid="12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500"/>
                                        <p:tgtEl>
                                          <p:spTgt spid="125"/>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44"/>
          <p:cNvSpPr/>
          <p:nvPr/>
        </p:nvSpPr>
        <p:spPr>
          <a:xfrm>
            <a:off x="597550" y="2157375"/>
            <a:ext cx="5118600" cy="4062900"/>
          </a:xfrm>
          <a:prstGeom prst="wedgeRectCallout">
            <a:avLst>
              <a:gd fmla="val 20250" name="adj1"/>
              <a:gd fmla="val -60700" name="adj2"/>
            </a:avLst>
          </a:prstGeom>
          <a:noFill/>
          <a:ln cap="flat" cmpd="sng" w="9525">
            <a:solidFill>
              <a:srgbClr val="88B739"/>
            </a:solidFill>
            <a:prstDash val="solid"/>
            <a:round/>
            <a:headEnd len="sm" w="sm" type="none"/>
            <a:tailEnd len="sm" w="sm" type="none"/>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967"/>
              <a:buFont typeface="Arial"/>
              <a:buNone/>
            </a:pPr>
            <a:r>
              <a:t/>
            </a:r>
            <a:endParaRPr b="0" i="0" sz="967" u="none" cap="none" strike="noStrike">
              <a:solidFill>
                <a:schemeClr val="lt1"/>
              </a:solidFill>
              <a:latin typeface="Roboto"/>
              <a:ea typeface="Roboto"/>
              <a:cs typeface="Roboto"/>
              <a:sym typeface="Roboto"/>
            </a:endParaRPr>
          </a:p>
        </p:txBody>
      </p:sp>
      <p:sp>
        <p:nvSpPr>
          <p:cNvPr id="134" name="Google Shape;134;p44"/>
          <p:cNvSpPr txBox="1"/>
          <p:nvPr>
            <p:ph type="title"/>
          </p:nvPr>
        </p:nvSpPr>
        <p:spPr>
          <a:xfrm>
            <a:off x="1000725" y="233375"/>
            <a:ext cx="10345200" cy="10251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Phishing e Ingegneria Sociale 	</a:t>
            </a:r>
            <a:r>
              <a:rPr lang="de-CH" sz="2800">
                <a:solidFill>
                  <a:srgbClr val="FF0000"/>
                </a:solidFill>
                <a:latin typeface="Roboto"/>
                <a:ea typeface="Roboto"/>
                <a:cs typeface="Roboto"/>
                <a:sym typeface="Roboto"/>
              </a:rPr>
              <a:t>*Scheda di lavoro disponibile</a:t>
            </a:r>
            <a:endParaRPr sz="2800">
              <a:solidFill>
                <a:srgbClr val="FF0000"/>
              </a:solidFill>
              <a:latin typeface="Roboto"/>
              <a:ea typeface="Roboto"/>
              <a:cs typeface="Roboto"/>
              <a:sym typeface="Roboto"/>
            </a:endParaRPr>
          </a:p>
        </p:txBody>
      </p:sp>
      <p:sp>
        <p:nvSpPr>
          <p:cNvPr id="135" name="Google Shape;135;p44"/>
          <p:cNvSpPr txBox="1"/>
          <p:nvPr/>
        </p:nvSpPr>
        <p:spPr>
          <a:xfrm>
            <a:off x="689950" y="2288875"/>
            <a:ext cx="4933800" cy="397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de-CH" sz="1400" u="none" cap="none" strike="noStrike">
                <a:solidFill>
                  <a:schemeClr val="dk1"/>
                </a:solidFill>
                <a:latin typeface="Roboto"/>
                <a:ea typeface="Roboto"/>
                <a:cs typeface="Roboto"/>
                <a:sym typeface="Roboto"/>
              </a:rPr>
              <a:t>📩 </a:t>
            </a:r>
            <a:r>
              <a:rPr b="1" lang="de-CH">
                <a:solidFill>
                  <a:schemeClr val="dk1"/>
                </a:solidFill>
                <a:latin typeface="Roboto"/>
                <a:ea typeface="Roboto"/>
                <a:cs typeface="Roboto"/>
                <a:sym typeface="Roboto"/>
              </a:rPr>
              <a:t>Tipi di phishing più comuni:</a:t>
            </a:r>
            <a:endParaRPr b="1"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rPr b="0" i="0" lang="de-CH" sz="1400" u="none" cap="none" strike="noStrike">
                <a:solidFill>
                  <a:schemeClr val="dk1"/>
                </a:solidFill>
                <a:latin typeface="Roboto"/>
                <a:ea typeface="Roboto"/>
                <a:cs typeface="Roboto"/>
                <a:sym typeface="Roboto"/>
              </a:rPr>
              <a:t>📧 </a:t>
            </a:r>
            <a:r>
              <a:rPr lang="de-CH">
                <a:solidFill>
                  <a:schemeClr val="dk1"/>
                </a:solidFill>
                <a:latin typeface="Roboto"/>
                <a:ea typeface="Roboto"/>
                <a:cs typeface="Roboto"/>
                <a:sym typeface="Roboto"/>
              </a:rPr>
              <a:t>E-mail fasulle: sembrano provenire dalla tua banca o da un negozio famoso e ti chiedono di cliccare su un link o di «aggiornare i tuoi dati».</a:t>
            </a:r>
            <a:endParaRPr>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rPr b="0" i="0" lang="de-CH" sz="1400" u="none" cap="none" strike="noStrike">
                <a:solidFill>
                  <a:schemeClr val="dk1"/>
                </a:solidFill>
                <a:latin typeface="Roboto"/>
                <a:ea typeface="Roboto"/>
                <a:cs typeface="Roboto"/>
                <a:sym typeface="Roboto"/>
              </a:rPr>
              <a:t>📲 </a:t>
            </a:r>
            <a:r>
              <a:rPr lang="de-CH">
                <a:solidFill>
                  <a:schemeClr val="dk1"/>
                </a:solidFill>
                <a:latin typeface="Roboto"/>
                <a:ea typeface="Roboto"/>
                <a:cs typeface="Roboto"/>
                <a:sym typeface="Roboto"/>
              </a:rPr>
              <a:t>Messaggi di testo o messaggi WhatsApp falsi: contengono link sospetti accompagnati da avvisi del tipo «c'è un problema con il tuo account o con la consegna».</a:t>
            </a:r>
            <a:endParaRPr>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rPr b="0" i="0" lang="de-CH" sz="1400" u="none" cap="none" strike="noStrike">
                <a:solidFill>
                  <a:schemeClr val="dk1"/>
                </a:solidFill>
                <a:latin typeface="Roboto"/>
                <a:ea typeface="Roboto"/>
                <a:cs typeface="Roboto"/>
                <a:sym typeface="Roboto"/>
              </a:rPr>
              <a:t>🌐 </a:t>
            </a:r>
            <a:r>
              <a:rPr lang="de-CH">
                <a:solidFill>
                  <a:schemeClr val="dk1"/>
                </a:solidFill>
                <a:latin typeface="Roboto"/>
                <a:ea typeface="Roboto"/>
                <a:cs typeface="Roboto"/>
                <a:sym typeface="Roboto"/>
              </a:rPr>
              <a:t>Siti web fasulli: questi siti imitano quelli reali delle banche o dei social media, ma in realtà sono copie create appositamente per rubare i tuoi dati.</a:t>
            </a:r>
            <a:endParaRPr>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None/>
            </a:pPr>
            <a:r>
              <a:rPr b="0" i="0" lang="de-CH" sz="1400" u="none" cap="none" strike="noStrike">
                <a:solidFill>
                  <a:schemeClr val="dk1"/>
                </a:solidFill>
                <a:latin typeface="Roboto"/>
                <a:ea typeface="Roboto"/>
                <a:cs typeface="Roboto"/>
                <a:sym typeface="Roboto"/>
              </a:rPr>
              <a:t>📞 </a:t>
            </a:r>
            <a:r>
              <a:rPr lang="de-CH">
                <a:solidFill>
                  <a:schemeClr val="dk1"/>
                </a:solidFill>
                <a:latin typeface="Roboto"/>
                <a:ea typeface="Roboto"/>
                <a:cs typeface="Roboto"/>
                <a:sym typeface="Roboto"/>
              </a:rPr>
              <a:t>Telefonate fraudolente: qualcuno chiama fingendo di essere un operatore dell'assistenza clienti o della tua banca per indurti con l'inganno a rivelare password o codici.</a:t>
            </a:r>
            <a:endParaRPr>
              <a:solidFill>
                <a:schemeClr val="dk1"/>
              </a:solidFill>
              <a:latin typeface="Roboto"/>
              <a:ea typeface="Roboto"/>
              <a:cs typeface="Roboto"/>
              <a:sym typeface="Roboto"/>
            </a:endParaRPr>
          </a:p>
        </p:txBody>
      </p:sp>
      <p:sp>
        <p:nvSpPr>
          <p:cNvPr id="136" name="Google Shape;136;p44"/>
          <p:cNvSpPr/>
          <p:nvPr/>
        </p:nvSpPr>
        <p:spPr>
          <a:xfrm>
            <a:off x="6222025" y="2157375"/>
            <a:ext cx="5445900" cy="3732000"/>
          </a:xfrm>
          <a:prstGeom prst="wedgeRectCallout">
            <a:avLst>
              <a:gd fmla="val 20250" name="adj1"/>
              <a:gd fmla="val -60700" name="adj2"/>
            </a:avLst>
          </a:prstGeom>
          <a:noFill/>
          <a:ln cap="flat" cmpd="sng" w="9525">
            <a:solidFill>
              <a:srgbClr val="88B739"/>
            </a:solidFill>
            <a:prstDash val="solid"/>
            <a:round/>
            <a:headEnd len="sm" w="sm" type="none"/>
            <a:tailEnd len="sm" w="sm" type="none"/>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rgbClr val="000000"/>
              </a:buClr>
              <a:buSzPts val="867"/>
              <a:buFont typeface="Arial"/>
              <a:buNone/>
            </a:pPr>
            <a:r>
              <a:t/>
            </a:r>
            <a:endParaRPr b="0" i="0" sz="867" u="none" cap="none" strike="noStrike">
              <a:solidFill>
                <a:schemeClr val="lt1"/>
              </a:solidFill>
              <a:latin typeface="Roboto"/>
              <a:ea typeface="Roboto"/>
              <a:cs typeface="Roboto"/>
              <a:sym typeface="Roboto"/>
            </a:endParaRPr>
          </a:p>
        </p:txBody>
      </p:sp>
      <p:sp>
        <p:nvSpPr>
          <p:cNvPr id="137" name="Google Shape;137;p44"/>
          <p:cNvSpPr txBox="1"/>
          <p:nvPr/>
        </p:nvSpPr>
        <p:spPr>
          <a:xfrm>
            <a:off x="6412146" y="2288878"/>
            <a:ext cx="24966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67"/>
              <a:buFont typeface="Arial"/>
              <a:buNone/>
            </a:pPr>
            <a:r>
              <a:rPr b="0" i="0" lang="de-CH" sz="1367" u="none" cap="none" strike="noStrike">
                <a:solidFill>
                  <a:schemeClr val="dk1"/>
                </a:solidFill>
                <a:latin typeface="Roboto"/>
                <a:ea typeface="Roboto"/>
                <a:cs typeface="Roboto"/>
                <a:sym typeface="Roboto"/>
              </a:rPr>
              <a:t>🎭 </a:t>
            </a:r>
            <a:r>
              <a:rPr b="1" lang="de-CH" sz="1333">
                <a:solidFill>
                  <a:schemeClr val="dk1"/>
                </a:solidFill>
                <a:latin typeface="Roboto"/>
                <a:ea typeface="Roboto"/>
                <a:cs typeface="Roboto"/>
                <a:sym typeface="Roboto"/>
              </a:rPr>
              <a:t>Strategie</a:t>
            </a:r>
            <a:r>
              <a:rPr b="1" lang="de-CH" sz="1333">
                <a:solidFill>
                  <a:schemeClr val="dk1"/>
                </a:solidFill>
                <a:latin typeface="Roboto"/>
                <a:ea typeface="Roboto"/>
                <a:cs typeface="Roboto"/>
                <a:sym typeface="Roboto"/>
              </a:rPr>
              <a:t> comuni:</a:t>
            </a:r>
            <a:br>
              <a:rPr b="0" i="0" lang="de-CH" sz="1233" u="none" cap="none" strike="noStrike">
                <a:solidFill>
                  <a:schemeClr val="dk1"/>
                </a:solidFill>
                <a:latin typeface="Roboto"/>
                <a:ea typeface="Roboto"/>
                <a:cs typeface="Roboto"/>
                <a:sym typeface="Roboto"/>
              </a:rPr>
            </a:br>
            <a:endParaRPr b="0" i="0" sz="1233" u="none" cap="none" strike="noStrike">
              <a:solidFill>
                <a:schemeClr val="dk1"/>
              </a:solidFill>
              <a:latin typeface="Roboto"/>
              <a:ea typeface="Roboto"/>
              <a:cs typeface="Roboto"/>
              <a:sym typeface="Roboto"/>
            </a:endParaRPr>
          </a:p>
        </p:txBody>
      </p:sp>
      <p:sp>
        <p:nvSpPr>
          <p:cNvPr id="138" name="Google Shape;138;p44"/>
          <p:cNvSpPr txBox="1"/>
          <p:nvPr/>
        </p:nvSpPr>
        <p:spPr>
          <a:xfrm>
            <a:off x="6478078" y="2914186"/>
            <a:ext cx="4933800" cy="2441100"/>
          </a:xfrm>
          <a:prstGeom prst="rect">
            <a:avLst/>
          </a:prstGeom>
          <a:noFill/>
          <a:ln>
            <a:noFill/>
          </a:ln>
        </p:spPr>
        <p:txBody>
          <a:bodyPr anchorCtr="0" anchor="t" bIns="45700" lIns="91425" spcFirstLastPara="1" rIns="91425" wrap="square" tIns="45700">
            <a:spAutoFit/>
          </a:bodyPr>
          <a:lstStyle/>
          <a:p>
            <a:pPr indent="-317500" lvl="0" marL="457200" rtl="0" algn="l">
              <a:lnSpc>
                <a:spcPct val="115000"/>
              </a:lnSpc>
              <a:spcBef>
                <a:spcPts val="0"/>
              </a:spcBef>
              <a:spcAft>
                <a:spcPts val="0"/>
              </a:spcAft>
              <a:buClr>
                <a:schemeClr val="dk1"/>
              </a:buClr>
              <a:buSzPts val="1400"/>
              <a:buFont typeface="Roboto"/>
              <a:buChar char="●"/>
            </a:pPr>
            <a:r>
              <a:rPr lang="de-CH">
                <a:solidFill>
                  <a:schemeClr val="dk1"/>
                </a:solidFill>
                <a:latin typeface="Roboto"/>
                <a:ea typeface="Roboto"/>
                <a:cs typeface="Roboto"/>
                <a:sym typeface="Roboto"/>
              </a:rPr>
              <a:t>Creare un senso di urgenza (“Il tuo account verrà bloccato se non agisci subito!”)</a:t>
            </a:r>
            <a:endParaRPr>
              <a:solidFill>
                <a:schemeClr val="dk1"/>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de-CH">
                <a:solidFill>
                  <a:schemeClr val="dk1"/>
                </a:solidFill>
                <a:latin typeface="Roboto"/>
                <a:ea typeface="Roboto"/>
                <a:cs typeface="Roboto"/>
                <a:sym typeface="Roboto"/>
              </a:rPr>
              <a:t>Suscitare paura o curiosità</a:t>
            </a:r>
            <a:endParaRPr>
              <a:solidFill>
                <a:schemeClr val="dk1"/>
              </a:solidFill>
              <a:latin typeface="Roboto"/>
              <a:ea typeface="Roboto"/>
              <a:cs typeface="Roboto"/>
              <a:sym typeface="Roboto"/>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a:ea typeface="Roboto"/>
              <a:cs typeface="Roboto"/>
              <a:sym typeface="Roboto"/>
            </a:endParaRPr>
          </a:p>
          <a:p>
            <a:pPr indent="-317500" lvl="0" marL="457200" rtl="0" algn="l">
              <a:lnSpc>
                <a:spcPct val="115000"/>
              </a:lnSpc>
              <a:spcBef>
                <a:spcPts val="0"/>
              </a:spcBef>
              <a:spcAft>
                <a:spcPts val="0"/>
              </a:spcAft>
              <a:buClr>
                <a:schemeClr val="dk1"/>
              </a:buClr>
              <a:buSzPts val="1400"/>
              <a:buFont typeface="Roboto"/>
              <a:buChar char="●"/>
            </a:pPr>
            <a:r>
              <a:rPr lang="de-CH">
                <a:solidFill>
                  <a:schemeClr val="dk1"/>
                </a:solidFill>
                <a:latin typeface="Roboto"/>
                <a:ea typeface="Roboto"/>
                <a:cs typeface="Roboto"/>
                <a:sym typeface="Roboto"/>
              </a:rPr>
              <a:t>Fingere di essere una persona affidabile (un collega, una banca o un'azienda)</a:t>
            </a:r>
            <a:endParaRPr>
              <a:solidFill>
                <a:schemeClr val="dk1"/>
              </a:solidFill>
              <a:latin typeface="Roboto"/>
              <a:ea typeface="Roboto"/>
              <a:cs typeface="Roboto"/>
              <a:sym typeface="Roboto"/>
            </a:endParaRPr>
          </a:p>
          <a:p>
            <a:pPr indent="0" lvl="0" marL="0" marR="0" rtl="0" algn="l">
              <a:lnSpc>
                <a:spcPct val="100000"/>
              </a:lnSpc>
              <a:spcBef>
                <a:spcPts val="0"/>
              </a:spcBef>
              <a:spcAft>
                <a:spcPts val="0"/>
              </a:spcAft>
              <a:buClr>
                <a:schemeClr val="dk1"/>
              </a:buClr>
              <a:buSzPts val="1100"/>
              <a:buFont typeface="Arial"/>
              <a:buNone/>
            </a:pPr>
            <a:r>
              <a:t/>
            </a:r>
            <a:endParaRPr b="1" i="0" sz="1400" u="none" cap="none" strike="noStrike">
              <a:solidFill>
                <a:schemeClr val="dk1"/>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1" i="0" lang="de-CH" sz="1400" u="none" cap="none" strike="noStrike">
                <a:solidFill>
                  <a:schemeClr val="dk1"/>
                </a:solidFill>
                <a:latin typeface="Roboto"/>
                <a:ea typeface="Roboto"/>
                <a:cs typeface="Roboto"/>
                <a:sym typeface="Roboto"/>
              </a:rPr>
              <a:t>👉 </a:t>
            </a:r>
            <a:r>
              <a:rPr b="1" lang="de-CH">
                <a:solidFill>
                  <a:schemeClr val="dk1"/>
                </a:solidFill>
                <a:latin typeface="Roboto"/>
                <a:ea typeface="Roboto"/>
                <a:cs typeface="Roboto"/>
                <a:sym typeface="Roboto"/>
              </a:rPr>
              <a:t>In altre parole: l'ingegneria sociale è l'inganno; il phishing è la trappola.</a:t>
            </a:r>
            <a:endParaRPr b="1">
              <a:solidFill>
                <a:schemeClr val="dk1"/>
              </a:solidFill>
              <a:latin typeface="Roboto"/>
              <a:ea typeface="Roboto"/>
              <a:cs typeface="Roboto"/>
              <a:sym typeface="Roboto"/>
            </a:endParaRPr>
          </a:p>
        </p:txBody>
      </p:sp>
      <p:grpSp>
        <p:nvGrpSpPr>
          <p:cNvPr id="139" name="Google Shape;139;p44"/>
          <p:cNvGrpSpPr/>
          <p:nvPr/>
        </p:nvGrpSpPr>
        <p:grpSpPr>
          <a:xfrm>
            <a:off x="0" y="6396238"/>
            <a:ext cx="12192000" cy="456773"/>
            <a:chOff x="0" y="6400799"/>
            <a:chExt cx="12192000" cy="456773"/>
          </a:xfrm>
        </p:grpSpPr>
        <p:sp>
          <p:nvSpPr>
            <p:cNvPr id="140" name="Google Shape;140;p44"/>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2000" u="none" cap="none" strike="noStrike">
                <a:solidFill>
                  <a:schemeClr val="lt1"/>
                </a:solidFill>
                <a:latin typeface="Avenir"/>
                <a:ea typeface="Avenir"/>
                <a:cs typeface="Avenir"/>
                <a:sym typeface="Avenir"/>
              </a:endParaRPr>
            </a:p>
          </p:txBody>
        </p:sp>
        <p:sp>
          <p:nvSpPr>
            <p:cNvPr id="141" name="Google Shape;141;p44"/>
            <p:cNvSpPr/>
            <p:nvPr/>
          </p:nvSpPr>
          <p:spPr>
            <a:xfrm flipH="1">
              <a:off x="4038600" y="6400799"/>
              <a:ext cx="8153398" cy="456772"/>
            </a:xfrm>
            <a:prstGeom prst="rect">
              <a:avLst/>
            </a:prstGeom>
            <a:gradFill>
              <a:gsLst>
                <a:gs pos="0">
                  <a:srgbClr val="9AB5A6">
                    <a:alpha val="34902"/>
                  </a:srgbClr>
                </a:gs>
                <a:gs pos="9000">
                  <a:srgbClr val="9AB5A6">
                    <a:alpha val="3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2000" u="none" cap="none" strike="noStrike">
                <a:solidFill>
                  <a:schemeClr val="lt1"/>
                </a:solidFill>
                <a:latin typeface="Avenir"/>
                <a:ea typeface="Avenir"/>
                <a:cs typeface="Avenir"/>
                <a:sym typeface="Avenir"/>
              </a:endParaRPr>
            </a:p>
          </p:txBody>
        </p:sp>
      </p:grpSp>
      <p:pic>
        <p:nvPicPr>
          <p:cNvPr descr="phishing mail icon vector. Isolated contour symbol illustration (von Getty Images)" id="142" name="Google Shape;142;p44"/>
          <p:cNvPicPr preferRelativeResize="0"/>
          <p:nvPr/>
        </p:nvPicPr>
        <p:blipFill rotWithShape="1">
          <a:blip r:embed="rId3">
            <a:alphaModFix/>
          </a:blip>
          <a:srcRect b="0" l="0" r="0" t="0"/>
          <a:stretch/>
        </p:blipFill>
        <p:spPr>
          <a:xfrm>
            <a:off x="286996" y="883217"/>
            <a:ext cx="1207890" cy="1207890"/>
          </a:xfrm>
          <a:prstGeom prst="rect">
            <a:avLst/>
          </a:prstGeom>
          <a:noFill/>
          <a:ln>
            <a:noFill/>
          </a:ln>
        </p:spPr>
      </p:pic>
      <p:pic>
        <p:nvPicPr>
          <p:cNvPr descr="target target arrow line icon vector illustration (von Getty Images)" id="143" name="Google Shape;143;p44"/>
          <p:cNvPicPr preferRelativeResize="0"/>
          <p:nvPr/>
        </p:nvPicPr>
        <p:blipFill rotWithShape="1">
          <a:blip r:embed="rId4">
            <a:alphaModFix/>
          </a:blip>
          <a:srcRect b="0" l="0" r="0" t="0"/>
          <a:stretch/>
        </p:blipFill>
        <p:spPr>
          <a:xfrm>
            <a:off x="10336846" y="883215"/>
            <a:ext cx="1207900" cy="1207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descr="Ein Bild, das Text enthält.&#10;&#10;Automatisch generierte Beschreibung" id="148" name="Google Shape;148;p45"/>
          <p:cNvPicPr preferRelativeResize="0"/>
          <p:nvPr/>
        </p:nvPicPr>
        <p:blipFill rotWithShape="1">
          <a:blip r:embed="rId3">
            <a:alphaModFix/>
          </a:blip>
          <a:srcRect b="0" l="0" r="0" t="0"/>
          <a:stretch/>
        </p:blipFill>
        <p:spPr>
          <a:xfrm>
            <a:off x="1524750" y="1408850"/>
            <a:ext cx="9746750" cy="1595075"/>
          </a:xfrm>
          <a:prstGeom prst="rect">
            <a:avLst/>
          </a:prstGeom>
          <a:noFill/>
          <a:ln>
            <a:noFill/>
          </a:ln>
        </p:spPr>
      </p:pic>
      <p:sp>
        <p:nvSpPr>
          <p:cNvPr id="149" name="Google Shape;149;p45"/>
          <p:cNvSpPr txBox="1"/>
          <p:nvPr>
            <p:ph type="title"/>
          </p:nvPr>
        </p:nvSpPr>
        <p:spPr>
          <a:xfrm>
            <a:off x="1000716" y="233375"/>
            <a:ext cx="3251617" cy="92254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800"/>
              <a:buFont typeface="Roboto"/>
              <a:buNone/>
            </a:pPr>
            <a:r>
              <a:rPr lang="de-CH" sz="2800">
                <a:latin typeface="Roboto"/>
                <a:ea typeface="Roboto"/>
                <a:cs typeface="Roboto"/>
                <a:sym typeface="Roboto"/>
              </a:rPr>
              <a:t>Esempi</a:t>
            </a:r>
            <a:endParaRPr/>
          </a:p>
        </p:txBody>
      </p:sp>
      <p:sp>
        <p:nvSpPr>
          <p:cNvPr id="150" name="Google Shape;150;p45"/>
          <p:cNvSpPr/>
          <p:nvPr/>
        </p:nvSpPr>
        <p:spPr>
          <a:xfrm>
            <a:off x="1667066" y="1421844"/>
            <a:ext cx="2681400" cy="460200"/>
          </a:xfrm>
          <a:prstGeom prst="ellipse">
            <a:avLst/>
          </a:prstGeom>
          <a:noFill/>
          <a:ln cap="flat" cmpd="sng" w="19050">
            <a:solidFill>
              <a:srgbClr val="0A3041"/>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sp>
        <p:nvSpPr>
          <p:cNvPr id="151" name="Google Shape;151;p45"/>
          <p:cNvSpPr/>
          <p:nvPr/>
        </p:nvSpPr>
        <p:spPr>
          <a:xfrm>
            <a:off x="2306799" y="2701299"/>
            <a:ext cx="1776900" cy="456900"/>
          </a:xfrm>
          <a:prstGeom prst="ellipse">
            <a:avLst/>
          </a:prstGeom>
          <a:noFill/>
          <a:ln cap="flat" cmpd="sng" w="19050">
            <a:solidFill>
              <a:srgbClr val="0A3041"/>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sp>
        <p:nvSpPr>
          <p:cNvPr id="152" name="Google Shape;152;p45"/>
          <p:cNvSpPr txBox="1"/>
          <p:nvPr/>
        </p:nvSpPr>
        <p:spPr>
          <a:xfrm>
            <a:off x="1139775" y="4672579"/>
            <a:ext cx="5251500" cy="710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de-CH" sz="1867">
                <a:solidFill>
                  <a:schemeClr val="accent3"/>
                </a:solidFill>
                <a:latin typeface="Roboto"/>
                <a:ea typeface="Roboto"/>
                <a:cs typeface="Roboto"/>
                <a:sym typeface="Roboto"/>
              </a:rPr>
              <a:t>Discutiamo: come facciamo a sapere che potrebbe trattarsi di un tentativo di phishing?</a:t>
            </a:r>
            <a:endParaRPr sz="1867">
              <a:solidFill>
                <a:schemeClr val="accent3"/>
              </a:solidFill>
              <a:latin typeface="Roboto"/>
              <a:ea typeface="Roboto"/>
              <a:cs typeface="Roboto"/>
              <a:sym typeface="Roboto"/>
            </a:endParaRPr>
          </a:p>
        </p:txBody>
      </p:sp>
      <p:pic>
        <p:nvPicPr>
          <p:cNvPr id="153" name="Google Shape;153;p45"/>
          <p:cNvPicPr preferRelativeResize="0"/>
          <p:nvPr/>
        </p:nvPicPr>
        <p:blipFill rotWithShape="1">
          <a:blip r:embed="rId4">
            <a:alphaModFix/>
          </a:blip>
          <a:srcRect b="0" l="0" r="0" t="0"/>
          <a:stretch/>
        </p:blipFill>
        <p:spPr>
          <a:xfrm>
            <a:off x="7448730" y="3619994"/>
            <a:ext cx="4011064" cy="2409325"/>
          </a:xfrm>
          <a:prstGeom prst="rect">
            <a:avLst/>
          </a:prstGeom>
          <a:noFill/>
          <a:ln>
            <a:noFill/>
          </a:ln>
        </p:spPr>
      </p:pic>
      <p:sp>
        <p:nvSpPr>
          <p:cNvPr id="154" name="Google Shape;154;p45"/>
          <p:cNvSpPr/>
          <p:nvPr/>
        </p:nvSpPr>
        <p:spPr>
          <a:xfrm>
            <a:off x="8565828" y="4873586"/>
            <a:ext cx="1776900" cy="476400"/>
          </a:xfrm>
          <a:prstGeom prst="ellipse">
            <a:avLst/>
          </a:prstGeom>
          <a:noFill/>
          <a:ln cap="flat" cmpd="sng" w="19050">
            <a:solidFill>
              <a:srgbClr val="0A3041"/>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chemeClr val="lt1"/>
              </a:solidFill>
              <a:latin typeface="Roboto"/>
              <a:ea typeface="Roboto"/>
              <a:cs typeface="Roboto"/>
              <a:sym typeface="Roboto"/>
            </a:endParaRPr>
          </a:p>
        </p:txBody>
      </p:sp>
      <p:grpSp>
        <p:nvGrpSpPr>
          <p:cNvPr id="155" name="Google Shape;155;p45"/>
          <p:cNvGrpSpPr/>
          <p:nvPr/>
        </p:nvGrpSpPr>
        <p:grpSpPr>
          <a:xfrm>
            <a:off x="0" y="6411087"/>
            <a:ext cx="12192000" cy="456773"/>
            <a:chOff x="0" y="6400799"/>
            <a:chExt cx="12192000" cy="456773"/>
          </a:xfrm>
        </p:grpSpPr>
        <p:sp>
          <p:nvSpPr>
            <p:cNvPr id="156" name="Google Shape;156;p45"/>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57" name="Google Shape;157;p45"/>
            <p:cNvSpPr/>
            <p:nvPr/>
          </p:nvSpPr>
          <p:spPr>
            <a:xfrm flipH="1">
              <a:off x="4038600" y="6400799"/>
              <a:ext cx="8153398" cy="456772"/>
            </a:xfrm>
            <a:prstGeom prst="rect">
              <a:avLst/>
            </a:prstGeom>
            <a:gradFill>
              <a:gsLst>
                <a:gs pos="0">
                  <a:srgbClr val="9AB5A6">
                    <a:alpha val="34902"/>
                  </a:srgbClr>
                </a:gs>
                <a:gs pos="9000">
                  <a:srgbClr val="9AB5A6">
                    <a:alpha val="3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42"/>
          <p:cNvSpPr/>
          <p:nvPr/>
        </p:nvSpPr>
        <p:spPr>
          <a:xfrm flipH="1">
            <a:off x="4038600" y="6400799"/>
            <a:ext cx="8153398" cy="456772"/>
          </a:xfrm>
          <a:prstGeom prst="rect">
            <a:avLst/>
          </a:prstGeom>
          <a:gradFill>
            <a:gsLst>
              <a:gs pos="0">
                <a:srgbClr val="BADB7C">
                  <a:alpha val="54902"/>
                </a:srgbClr>
              </a:gs>
              <a:gs pos="9000">
                <a:srgbClr val="BADB7C">
                  <a:alpha val="5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nvGrpSpPr>
          <p:cNvPr id="165" name="Google Shape;165;p42"/>
          <p:cNvGrpSpPr/>
          <p:nvPr/>
        </p:nvGrpSpPr>
        <p:grpSpPr>
          <a:xfrm>
            <a:off x="3491090" y="2753378"/>
            <a:ext cx="3491041" cy="1826982"/>
            <a:chOff x="5473065" y="1897576"/>
            <a:chExt cx="1436347" cy="633072"/>
          </a:xfrm>
        </p:grpSpPr>
        <p:sp>
          <p:nvSpPr>
            <p:cNvPr id="166" name="Google Shape;166;p42"/>
            <p:cNvSpPr/>
            <p:nvPr/>
          </p:nvSpPr>
          <p:spPr>
            <a:xfrm>
              <a:off x="5473065" y="1899903"/>
              <a:ext cx="1436347" cy="630745"/>
            </a:xfrm>
            <a:prstGeom prst="wedgeRectCallout">
              <a:avLst>
                <a:gd fmla="val 20250" name="adj1"/>
                <a:gd fmla="val -60700" name="adj2"/>
              </a:avLst>
            </a:pr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
          <p:nvSpPr>
            <p:cNvPr id="167" name="Google Shape;167;p42"/>
            <p:cNvSpPr txBox="1"/>
            <p:nvPr/>
          </p:nvSpPr>
          <p:spPr>
            <a:xfrm>
              <a:off x="5495652" y="1897576"/>
              <a:ext cx="1391173" cy="630745"/>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Roboto"/>
                <a:ea typeface="Roboto"/>
                <a:cs typeface="Roboto"/>
                <a:sym typeface="Roboto"/>
              </a:endParaRPr>
            </a:p>
          </p:txBody>
        </p:sp>
      </p:grpSp>
      <p:sp>
        <p:nvSpPr>
          <p:cNvPr id="168" name="Google Shape;168;p42"/>
          <p:cNvSpPr txBox="1"/>
          <p:nvPr/>
        </p:nvSpPr>
        <p:spPr>
          <a:xfrm>
            <a:off x="2138966" y="1283975"/>
            <a:ext cx="6195300" cy="4973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de-CH" sz="1800">
                <a:solidFill>
                  <a:schemeClr val="dk1"/>
                </a:solidFill>
                <a:latin typeface="Roboto"/>
                <a:ea typeface="Roboto"/>
                <a:cs typeface="Roboto"/>
                <a:sym typeface="Roboto"/>
              </a:rPr>
              <a:t>Pensa a ciò che hai imparato sulla protezione dei dati. Scegli una misura di protezione dei dati e prepara un quiz per il tuo compagno di gruppo in classe.</a:t>
            </a:r>
            <a:br>
              <a:rPr b="0" i="0" lang="de-CH" sz="1800" u="none" cap="none" strike="noStrike">
                <a:solidFill>
                  <a:schemeClr val="dk1"/>
                </a:solidFill>
                <a:latin typeface="Roboto"/>
                <a:ea typeface="Roboto"/>
                <a:cs typeface="Roboto"/>
                <a:sym typeface="Roboto"/>
              </a:rPr>
            </a:br>
            <a:endParaRPr b="0" i="0" sz="1800" u="none" cap="none" strike="noStrike">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de-CH" sz="1800">
                <a:solidFill>
                  <a:schemeClr val="dk1"/>
                </a:solidFill>
                <a:latin typeface="Roboto"/>
                <a:ea typeface="Roboto"/>
                <a:cs typeface="Roboto"/>
                <a:sym typeface="Roboto"/>
              </a:rPr>
              <a:t>Suggerimento - chiedi al chatbot di:</a:t>
            </a:r>
            <a:endParaRPr b="0" i="0" sz="1800" u="none" cap="none" strike="noStrike">
              <a:solidFill>
                <a:schemeClr val="dk1"/>
              </a:solidFill>
              <a:latin typeface="Roboto"/>
              <a:ea typeface="Roboto"/>
              <a:cs typeface="Roboto"/>
              <a:sym typeface="Roboto"/>
            </a:endParaRPr>
          </a:p>
          <a:p>
            <a:pPr indent="-342900" lvl="0" marL="457200" rtl="0" algn="l">
              <a:lnSpc>
                <a:spcPct val="115000"/>
              </a:lnSpc>
              <a:spcBef>
                <a:spcPts val="1200"/>
              </a:spcBef>
              <a:spcAft>
                <a:spcPts val="0"/>
              </a:spcAft>
              <a:buClr>
                <a:schemeClr val="dk1"/>
              </a:buClr>
              <a:buSzPts val="1800"/>
              <a:buFont typeface="Roboto"/>
              <a:buAutoNum type="arabicPeriod"/>
            </a:pPr>
            <a:r>
              <a:rPr lang="de-CH" sz="1800">
                <a:solidFill>
                  <a:schemeClr val="dk1"/>
                </a:solidFill>
                <a:latin typeface="Roboto"/>
                <a:ea typeface="Roboto"/>
                <a:cs typeface="Roboto"/>
                <a:sym typeface="Roboto"/>
              </a:rPr>
              <a:t>Generare un quiz a scelta multipla sulla misura di protezione dei dati da te scelta</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de-CH" sz="1800">
                <a:solidFill>
                  <a:schemeClr val="dk1"/>
                </a:solidFill>
                <a:latin typeface="Roboto"/>
                <a:ea typeface="Roboto"/>
                <a:cs typeface="Roboto"/>
                <a:sym typeface="Roboto"/>
              </a:rPr>
              <a:t>A</a:t>
            </a:r>
            <a:r>
              <a:rPr lang="de-CH" sz="1800">
                <a:solidFill>
                  <a:schemeClr val="dk1"/>
                </a:solidFill>
                <a:latin typeface="Roboto"/>
                <a:ea typeface="Roboto"/>
                <a:cs typeface="Roboto"/>
                <a:sym typeface="Roboto"/>
              </a:rPr>
              <a:t>pprofondire</a:t>
            </a:r>
            <a:r>
              <a:rPr lang="de-CH" sz="1800">
                <a:solidFill>
                  <a:schemeClr val="dk1"/>
                </a:solidFill>
                <a:latin typeface="Roboto"/>
                <a:ea typeface="Roboto"/>
                <a:cs typeface="Roboto"/>
                <a:sym typeface="Roboto"/>
              </a:rPr>
              <a:t> la misura e metterla in pratica con cinque domande</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de-CH" sz="1800">
                <a:solidFill>
                  <a:schemeClr val="dk1"/>
                </a:solidFill>
                <a:latin typeface="Roboto"/>
                <a:ea typeface="Roboto"/>
                <a:cs typeface="Roboto"/>
                <a:sym typeface="Roboto"/>
              </a:rPr>
              <a:t>Ciascuna domanda avrà quattro diverse risposte</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de-CH" sz="1800">
                <a:solidFill>
                  <a:schemeClr val="dk1"/>
                </a:solidFill>
                <a:latin typeface="Roboto"/>
                <a:ea typeface="Roboto"/>
                <a:cs typeface="Roboto"/>
                <a:sym typeface="Roboto"/>
              </a:rPr>
              <a:t>Inviare le soluzioni/risposte corrette separatamente</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t/>
            </a:r>
            <a:endParaRPr sz="1800">
              <a:solidFill>
                <a:schemeClr val="dk1"/>
              </a:solidFill>
              <a:latin typeface="Roboto"/>
              <a:ea typeface="Roboto"/>
              <a:cs typeface="Roboto"/>
              <a:sym typeface="Roboto"/>
            </a:endParaRPr>
          </a:p>
          <a:p>
            <a:pPr indent="0" lvl="0" marL="0" rtl="0" algn="l">
              <a:lnSpc>
                <a:spcPct val="115000"/>
              </a:lnSpc>
              <a:spcBef>
                <a:spcPts val="1200"/>
              </a:spcBef>
              <a:spcAft>
                <a:spcPts val="1200"/>
              </a:spcAft>
              <a:buClr>
                <a:schemeClr val="dk1"/>
              </a:buClr>
              <a:buSzPts val="1100"/>
              <a:buFont typeface="Arial"/>
              <a:buNone/>
            </a:pPr>
            <a:r>
              <a:rPr lang="de-CH" sz="1800">
                <a:solidFill>
                  <a:schemeClr val="dk1"/>
                </a:solidFill>
                <a:latin typeface="Roboto"/>
                <a:ea typeface="Roboto"/>
                <a:cs typeface="Roboto"/>
                <a:sym typeface="Roboto"/>
              </a:rPr>
              <a:t>Scambia i quiz con il tuo compagno di gruppo. Conta quante risposte hai indovinato e confrontatele.</a:t>
            </a:r>
            <a:endParaRPr sz="1800">
              <a:solidFill>
                <a:schemeClr val="dk1"/>
              </a:solidFill>
              <a:latin typeface="Roboto"/>
              <a:ea typeface="Roboto"/>
              <a:cs typeface="Roboto"/>
              <a:sym typeface="Roboto"/>
            </a:endParaRPr>
          </a:p>
        </p:txBody>
      </p:sp>
      <p:sp>
        <p:nvSpPr>
          <p:cNvPr id="169" name="Google Shape;169;p42"/>
          <p:cNvSpPr txBox="1"/>
          <p:nvPr/>
        </p:nvSpPr>
        <p:spPr>
          <a:xfrm>
            <a:off x="540576" y="481825"/>
            <a:ext cx="5880900" cy="400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b="1" lang="de-CH" sz="2000">
                <a:solidFill>
                  <a:schemeClr val="dk1"/>
                </a:solidFill>
                <a:latin typeface="Roboto"/>
                <a:ea typeface="Roboto"/>
                <a:cs typeface="Roboto"/>
                <a:sym typeface="Roboto"/>
              </a:rPr>
              <a:t>Crea un quiz con DataPro Assistant</a:t>
            </a:r>
            <a:endParaRPr b="1" sz="2000">
              <a:solidFill>
                <a:schemeClr val="dk1"/>
              </a:solidFill>
              <a:latin typeface="Roboto"/>
              <a:ea typeface="Roboto"/>
              <a:cs typeface="Roboto"/>
              <a:sym typeface="Roboto"/>
            </a:endParaRPr>
          </a:p>
        </p:txBody>
      </p:sp>
      <p:pic>
        <p:nvPicPr>
          <p:cNvPr descr="Ein Bild, das Symbol, Logo enthält.&#10;&#10;KI-generierte Inhalte können fehlerhaft sein." id="170" name="Google Shape;170;p42"/>
          <p:cNvPicPr preferRelativeResize="0"/>
          <p:nvPr/>
        </p:nvPicPr>
        <p:blipFill rotWithShape="1">
          <a:blip r:embed="rId3">
            <a:alphaModFix/>
          </a:blip>
          <a:srcRect b="0" l="0" r="0" t="0"/>
          <a:stretch/>
        </p:blipFill>
        <p:spPr>
          <a:xfrm>
            <a:off x="8849904" y="4224746"/>
            <a:ext cx="577426" cy="577426"/>
          </a:xfrm>
          <a:prstGeom prst="rect">
            <a:avLst/>
          </a:prstGeom>
          <a:noFill/>
          <a:ln>
            <a:noFill/>
          </a:ln>
        </p:spPr>
      </p:pic>
      <p:pic>
        <p:nvPicPr>
          <p:cNvPr descr="Ein Bild, das Kreis, Grafiken, Farbigkeit, Screenshot enthält.&#10;&#10;KI-generierte Inhalte können fehlerhaft sein." id="171" name="Google Shape;171;p42"/>
          <p:cNvPicPr preferRelativeResize="0"/>
          <p:nvPr/>
        </p:nvPicPr>
        <p:blipFill rotWithShape="1">
          <a:blip r:embed="rId4">
            <a:alphaModFix/>
          </a:blip>
          <a:srcRect b="0" l="0" r="0" t="0"/>
          <a:stretch/>
        </p:blipFill>
        <p:spPr>
          <a:xfrm>
            <a:off x="8792635" y="1780874"/>
            <a:ext cx="671946" cy="671946"/>
          </a:xfrm>
          <a:prstGeom prst="rect">
            <a:avLst/>
          </a:prstGeom>
          <a:noFill/>
          <a:ln>
            <a:noFill/>
          </a:ln>
        </p:spPr>
      </p:pic>
      <p:pic>
        <p:nvPicPr>
          <p:cNvPr descr="Ein Bild, das Clipart, Cartoon, Darstellung, Design enthält.&#10;&#10;KI-generierte Inhalte können fehlerhaft sein." id="172" name="Google Shape;172;p42"/>
          <p:cNvPicPr preferRelativeResize="0"/>
          <p:nvPr/>
        </p:nvPicPr>
        <p:blipFill rotWithShape="1">
          <a:blip r:embed="rId5">
            <a:alphaModFix/>
          </a:blip>
          <a:srcRect b="0" l="0" r="0" t="0"/>
          <a:stretch/>
        </p:blipFill>
        <p:spPr>
          <a:xfrm>
            <a:off x="8840202" y="3473133"/>
            <a:ext cx="576805" cy="577428"/>
          </a:xfrm>
          <a:prstGeom prst="rect">
            <a:avLst/>
          </a:prstGeom>
          <a:noFill/>
          <a:ln>
            <a:noFill/>
          </a:ln>
        </p:spPr>
      </p:pic>
      <p:pic>
        <p:nvPicPr>
          <p:cNvPr descr="Ein Bild, das Grafiken, Logo, Symbol, Schrift enthält.&#10;&#10;KI-generierte Inhalte können fehlerhaft sein." id="173" name="Google Shape;173;p42"/>
          <p:cNvPicPr preferRelativeResize="0"/>
          <p:nvPr/>
        </p:nvPicPr>
        <p:blipFill rotWithShape="1">
          <a:blip r:embed="rId6">
            <a:alphaModFix/>
          </a:blip>
          <a:srcRect b="0" l="0" r="0" t="0"/>
          <a:stretch/>
        </p:blipFill>
        <p:spPr>
          <a:xfrm>
            <a:off x="8797743" y="2627004"/>
            <a:ext cx="671944" cy="671944"/>
          </a:xfrm>
          <a:prstGeom prst="rect">
            <a:avLst/>
          </a:prstGeom>
          <a:noFill/>
          <a:ln>
            <a:noFill/>
          </a:ln>
        </p:spPr>
      </p:pic>
      <p:sp>
        <p:nvSpPr>
          <p:cNvPr id="174" name="Google Shape;174;p42"/>
          <p:cNvSpPr txBox="1"/>
          <p:nvPr/>
        </p:nvSpPr>
        <p:spPr>
          <a:xfrm>
            <a:off x="11574118" y="6542435"/>
            <a:ext cx="1978468" cy="1231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
              <a:buFont typeface="Arial"/>
              <a:buNone/>
            </a:pPr>
            <a:r>
              <a:rPr b="0" i="0" lang="de-CH" sz="200" u="none" cap="none" strike="noStrike">
                <a:solidFill>
                  <a:srgbClr val="0A3041"/>
                </a:solidFill>
                <a:latin typeface="Arial"/>
                <a:ea typeface="Arial"/>
                <a:cs typeface="Arial"/>
                <a:sym typeface="Arial"/>
              </a:rPr>
              <a:t>www.vecteezy.com</a:t>
            </a:r>
            <a:endParaRPr b="0" i="0" sz="200" u="none" cap="none" strike="noStrike">
              <a:solidFill>
                <a:srgbClr val="0A3041"/>
              </a:solidFill>
              <a:latin typeface="Arial"/>
              <a:ea typeface="Arial"/>
              <a:cs typeface="Arial"/>
              <a:sym typeface="Arial"/>
            </a:endParaRPr>
          </a:p>
        </p:txBody>
      </p:sp>
      <p:pic>
        <p:nvPicPr>
          <p:cNvPr descr="Ein Bild, das Grafiken, Grün, Logo, Symbol enthält.&#10;&#10;KI-generierte Inhalte können fehlerhaft sein." id="175" name="Google Shape;175;p42"/>
          <p:cNvPicPr preferRelativeResize="0"/>
          <p:nvPr/>
        </p:nvPicPr>
        <p:blipFill rotWithShape="1">
          <a:blip r:embed="rId7">
            <a:alphaModFix/>
          </a:blip>
          <a:srcRect b="15241" l="54946" r="12323" t="16385"/>
          <a:stretch/>
        </p:blipFill>
        <p:spPr>
          <a:xfrm>
            <a:off x="8816929" y="4879667"/>
            <a:ext cx="672000" cy="676800"/>
          </a:xfrm>
          <a:prstGeom prst="ellipse">
            <a:avLst/>
          </a:prstGeom>
          <a:noFill/>
          <a:ln>
            <a:noFill/>
          </a:ln>
        </p:spPr>
      </p:pic>
      <p:grpSp>
        <p:nvGrpSpPr>
          <p:cNvPr id="176" name="Google Shape;176;p42"/>
          <p:cNvGrpSpPr/>
          <p:nvPr/>
        </p:nvGrpSpPr>
        <p:grpSpPr>
          <a:xfrm>
            <a:off x="0" y="6401227"/>
            <a:ext cx="12192000" cy="456773"/>
            <a:chOff x="0" y="6400799"/>
            <a:chExt cx="12192000" cy="456773"/>
          </a:xfrm>
        </p:grpSpPr>
        <p:sp>
          <p:nvSpPr>
            <p:cNvPr id="177" name="Google Shape;177;p42"/>
            <p:cNvSpPr/>
            <p:nvPr/>
          </p:nvSpPr>
          <p:spPr>
            <a:xfrm flipH="1" rot="10800000">
              <a:off x="0" y="6400799"/>
              <a:ext cx="12192000" cy="456773"/>
            </a:xfrm>
            <a:prstGeom prst="rect">
              <a:avLst/>
            </a:prstGeom>
            <a:gradFill>
              <a:gsLst>
                <a:gs pos="0">
                  <a:srgbClr val="029676">
                    <a:alpha val="27843"/>
                  </a:srgbClr>
                </a:gs>
                <a:gs pos="14000">
                  <a:srgbClr val="029676">
                    <a:alpha val="27843"/>
                  </a:srgbClr>
                </a:gs>
                <a:gs pos="100000">
                  <a:srgbClr val="4AB5C4">
                    <a:alpha val="84706"/>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42"/>
            <p:cNvSpPr/>
            <p:nvPr/>
          </p:nvSpPr>
          <p:spPr>
            <a:xfrm flipH="1">
              <a:off x="4038600" y="6400799"/>
              <a:ext cx="8153398" cy="456772"/>
            </a:xfrm>
            <a:prstGeom prst="rect">
              <a:avLst/>
            </a:prstGeom>
            <a:gradFill>
              <a:gsLst>
                <a:gs pos="0">
                  <a:srgbClr val="9AB5A6">
                    <a:alpha val="34902"/>
                  </a:srgbClr>
                </a:gs>
                <a:gs pos="9000">
                  <a:srgbClr val="9AB5A6">
                    <a:alpha val="34902"/>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sp>
        <p:nvSpPr>
          <p:cNvPr id="179" name="Google Shape;179;p42"/>
          <p:cNvSpPr txBox="1"/>
          <p:nvPr/>
        </p:nvSpPr>
        <p:spPr>
          <a:xfrm>
            <a:off x="9697295" y="800648"/>
            <a:ext cx="2270700" cy="64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de-CH" sz="1800" u="none" cap="none" strike="noStrike">
                <a:solidFill>
                  <a:srgbClr val="FF0000"/>
                </a:solidFill>
                <a:latin typeface="Arial"/>
                <a:ea typeface="Arial"/>
                <a:cs typeface="Arial"/>
                <a:sym typeface="Arial"/>
              </a:rPr>
              <a:t>*</a:t>
            </a:r>
            <a:r>
              <a:rPr b="1" lang="de-CH" sz="1800">
                <a:solidFill>
                  <a:srgbClr val="FF0000"/>
                </a:solidFill>
              </a:rPr>
              <a:t>Chiedi al ChatBot DataPro!</a:t>
            </a:r>
            <a:endParaRPr b="0" i="0" sz="1400" u="none" cap="none" strike="noStrike">
              <a:solidFill>
                <a:srgbClr val="000000"/>
              </a:solidFill>
              <a:latin typeface="Arial"/>
              <a:ea typeface="Arial"/>
              <a:cs typeface="Arial"/>
              <a:sym typeface="Arial"/>
            </a:endParaRPr>
          </a:p>
        </p:txBody>
      </p:sp>
      <p:pic>
        <p:nvPicPr>
          <p:cNvPr id="180" name="Google Shape;180;p42"/>
          <p:cNvPicPr preferRelativeResize="0"/>
          <p:nvPr/>
        </p:nvPicPr>
        <p:blipFill rotWithShape="1">
          <a:blip r:embed="rId8">
            <a:alphaModFix/>
          </a:blip>
          <a:srcRect b="0" l="0" r="0" t="0"/>
          <a:stretch/>
        </p:blipFill>
        <p:spPr>
          <a:xfrm>
            <a:off x="695875" y="1283975"/>
            <a:ext cx="1371600" cy="1343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3e5ece86e43_0_0"/>
          <p:cNvSpPr txBox="1"/>
          <p:nvPr/>
        </p:nvSpPr>
        <p:spPr>
          <a:xfrm>
            <a:off x="943500" y="1475850"/>
            <a:ext cx="10300500" cy="908100"/>
          </a:xfrm>
          <a:prstGeom prst="rect">
            <a:avLst/>
          </a:prstGeom>
          <a:noFill/>
          <a:ln>
            <a:noFill/>
          </a:ln>
        </p:spPr>
        <p:txBody>
          <a:bodyPr anchorCtr="0" anchor="t" bIns="45700" lIns="91425" spcFirstLastPara="1" rIns="91425" wrap="square" tIns="45700">
            <a:spAutoFit/>
          </a:bodyPr>
          <a:lstStyle/>
          <a:p>
            <a:pPr indent="0" lvl="0" marL="457200" marR="0" rtl="0" algn="l">
              <a:lnSpc>
                <a:spcPct val="150000"/>
              </a:lnSpc>
              <a:spcBef>
                <a:spcPts val="0"/>
              </a:spcBef>
              <a:spcAft>
                <a:spcPts val="0"/>
              </a:spcAft>
              <a:buClr>
                <a:srgbClr val="000000"/>
              </a:buClr>
              <a:buSzPts val="2600"/>
              <a:buFont typeface="Arial"/>
              <a:buNone/>
            </a:pPr>
            <a:r>
              <a:t/>
            </a:r>
            <a:endParaRPr b="0" i="0" sz="2600" u="none" cap="none" strike="noStrike">
              <a:solidFill>
                <a:srgbClr val="000000"/>
              </a:solidFill>
              <a:latin typeface="Roboto"/>
              <a:ea typeface="Roboto"/>
              <a:cs typeface="Roboto"/>
              <a:sym typeface="Roboto"/>
            </a:endParaRPr>
          </a:p>
          <a:p>
            <a:pPr indent="0" lvl="0" marL="0" marR="0" rtl="0" algn="l">
              <a:lnSpc>
                <a:spcPct val="15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sp>
        <p:nvSpPr>
          <p:cNvPr id="187" name="Google Shape;187;g3e5ece86e43_0_0"/>
          <p:cNvSpPr txBox="1"/>
          <p:nvPr/>
        </p:nvSpPr>
        <p:spPr>
          <a:xfrm>
            <a:off x="868025" y="505975"/>
            <a:ext cx="9946200" cy="3517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3600"/>
              <a:buFont typeface="Arial"/>
              <a:buNone/>
            </a:pPr>
            <a:r>
              <a:t/>
            </a:r>
            <a:endParaRPr b="0" i="1" sz="1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chemeClr val="dk1"/>
              </a:buClr>
              <a:buSzPts val="3600"/>
              <a:buFont typeface="Arial"/>
              <a:buNone/>
            </a:pPr>
            <a:r>
              <a:t/>
            </a:r>
            <a:endParaRPr b="0" i="1" sz="1400" u="none" cap="none" strike="noStrike">
              <a:solidFill>
                <a:srgbClr val="000000"/>
              </a:solidFill>
              <a:latin typeface="Roboto"/>
              <a:ea typeface="Roboto"/>
              <a:cs typeface="Roboto"/>
              <a:sym typeface="Roboto"/>
            </a:endParaRPr>
          </a:p>
        </p:txBody>
      </p:sp>
      <p:sp>
        <p:nvSpPr>
          <p:cNvPr id="188" name="Google Shape;188;g3e5ece86e43_0_0"/>
          <p:cNvSpPr txBox="1"/>
          <p:nvPr/>
        </p:nvSpPr>
        <p:spPr>
          <a:xfrm>
            <a:off x="6718950" y="1475850"/>
            <a:ext cx="5104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t/>
            </a:r>
            <a:endParaRPr b="0" i="0" sz="1400" u="none" cap="none" strike="noStrike">
              <a:solidFill>
                <a:srgbClr val="000000"/>
              </a:solidFill>
              <a:latin typeface="Roboto"/>
              <a:ea typeface="Roboto"/>
              <a:cs typeface="Roboto"/>
              <a:sym typeface="Roboto"/>
            </a:endParaRPr>
          </a:p>
        </p:txBody>
      </p:sp>
      <p:grpSp>
        <p:nvGrpSpPr>
          <p:cNvPr id="189" name="Google Shape;189;g3e5ece86e43_0_0"/>
          <p:cNvGrpSpPr/>
          <p:nvPr/>
        </p:nvGrpSpPr>
        <p:grpSpPr>
          <a:xfrm>
            <a:off x="0" y="6401100"/>
            <a:ext cx="12192000" cy="457027"/>
            <a:chOff x="0" y="6400672"/>
            <a:chExt cx="12192000" cy="457027"/>
          </a:xfrm>
        </p:grpSpPr>
        <p:sp>
          <p:nvSpPr>
            <p:cNvPr id="190" name="Google Shape;190;g3e5ece86e43_0_0"/>
            <p:cNvSpPr/>
            <p:nvPr/>
          </p:nvSpPr>
          <p:spPr>
            <a:xfrm flipH="1" rot="10800000">
              <a:off x="0" y="6400672"/>
              <a:ext cx="12192000" cy="456900"/>
            </a:xfrm>
            <a:prstGeom prst="rect">
              <a:avLst/>
            </a:prstGeom>
            <a:gradFill>
              <a:gsLst>
                <a:gs pos="0">
                  <a:srgbClr val="029676">
                    <a:alpha val="27843"/>
                  </a:srgbClr>
                </a:gs>
                <a:gs pos="14000">
                  <a:srgbClr val="029676">
                    <a:alpha val="27843"/>
                  </a:srgbClr>
                </a:gs>
                <a:gs pos="100000">
                  <a:srgbClr val="4AB5C4">
                    <a:alpha val="84706"/>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1" name="Google Shape;191;g3e5ece86e43_0_0"/>
            <p:cNvSpPr/>
            <p:nvPr/>
          </p:nvSpPr>
          <p:spPr>
            <a:xfrm flipH="1">
              <a:off x="4038598" y="6400799"/>
              <a:ext cx="8153400" cy="456900"/>
            </a:xfrm>
            <a:prstGeom prst="rect">
              <a:avLst/>
            </a:prstGeom>
            <a:gradFill>
              <a:gsLst>
                <a:gs pos="0">
                  <a:srgbClr val="9AB5A6">
                    <a:alpha val="34902"/>
                  </a:srgbClr>
                </a:gs>
                <a:gs pos="9000">
                  <a:srgbClr val="9AB5A6">
                    <a:alpha val="34902"/>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lt1"/>
                </a:solidFill>
                <a:latin typeface="Avenir"/>
                <a:ea typeface="Avenir"/>
                <a:cs typeface="Avenir"/>
                <a:sym typeface="Avenir"/>
              </a:endParaRPr>
            </a:p>
          </p:txBody>
        </p:sp>
      </p:grpSp>
      <p:pic>
        <p:nvPicPr>
          <p:cNvPr id="192" name="Google Shape;192;g3e5ece86e43_0_0"/>
          <p:cNvPicPr preferRelativeResize="0"/>
          <p:nvPr/>
        </p:nvPicPr>
        <p:blipFill rotWithShape="1">
          <a:blip r:embed="rId3">
            <a:alphaModFix/>
          </a:blip>
          <a:srcRect b="0" l="0" r="0" t="0"/>
          <a:stretch/>
        </p:blipFill>
        <p:spPr>
          <a:xfrm>
            <a:off x="183525" y="250125"/>
            <a:ext cx="11883799" cy="5371650"/>
          </a:xfrm>
          <a:prstGeom prst="rect">
            <a:avLst/>
          </a:prstGeom>
          <a:noFill/>
          <a:ln>
            <a:noFill/>
          </a:ln>
        </p:spPr>
      </p:pic>
      <p:sp>
        <p:nvSpPr>
          <p:cNvPr id="193" name="Google Shape;193;g3e5ece86e43_0_0"/>
          <p:cNvSpPr txBox="1"/>
          <p:nvPr/>
        </p:nvSpPr>
        <p:spPr>
          <a:xfrm>
            <a:off x="183525" y="5788238"/>
            <a:ext cx="58011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700"/>
              <a:buFont typeface="Arial"/>
              <a:buNone/>
            </a:pPr>
            <a:r>
              <a:rPr b="0" i="1" lang="de-CH" sz="1700" u="none" cap="none" strike="noStrike">
                <a:solidFill>
                  <a:schemeClr val="dk1"/>
                </a:solidFill>
                <a:latin typeface="Roboto"/>
                <a:ea typeface="Roboto"/>
                <a:cs typeface="Roboto"/>
                <a:sym typeface="Roboto"/>
              </a:rPr>
              <a:t>https://dataprogames.ph-freiburg.de/nothing-to-hide/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2026-03-24T16:09:25Z</dcterms:created>
  <dc:creator>Renata Barbiero Säuberli (s)</dc:creator>
</cp:coreProperties>
</file>