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12192000"/>
  <p:notesSz cx="6858000" cy="9144000"/>
  <p:embeddedFontLst>
    <p:embeddedFont>
      <p:font typeface="Play"/>
      <p:regular r:id="rId18"/>
      <p:bold r:id="rId19"/>
    </p:embeddedFont>
    <p:embeddedFont>
      <p:font typeface="Roboto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4" roundtripDataSignature="AMtx7mh893PXp9IRW7GGNpGnrUGKDGUX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F08CD43-0AFA-4589-8C9C-F3DE5927B54A}">
  <a:tblStyle styleId="{EF08CD43-0AFA-4589-8C9C-F3DE5927B54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11" Type="http://schemas.openxmlformats.org/officeDocument/2006/relationships/slide" Target="slides/slide6.xml"/><Relationship Id="rId22" Type="http://schemas.openxmlformats.org/officeDocument/2006/relationships/font" Target="fonts/Roboto-italic.fntdata"/><Relationship Id="rId10" Type="http://schemas.openxmlformats.org/officeDocument/2006/relationships/slide" Target="slides/slide5.xml"/><Relationship Id="rId21" Type="http://schemas.openxmlformats.org/officeDocument/2006/relationships/font" Target="fonts/Roboto-bold.fntdata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font" Target="fonts/Roboto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Play-bold.fntdata"/><Relationship Id="rId6" Type="http://schemas.openxmlformats.org/officeDocument/2006/relationships/slide" Target="slides/slide1.xml"/><Relationship Id="rId18" Type="http://schemas.openxmlformats.org/officeDocument/2006/relationships/font" Target="fonts/Play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gdpr-info.eu/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 sz="1400">
                <a:solidFill>
                  <a:srgbClr val="000000"/>
                </a:solidFill>
              </a:rPr>
              <a:t>Teachers may collect examples on the black board - start with knowledge, extract information, then convert to data in class.</a:t>
            </a:r>
            <a:endParaRPr b="1" i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de-CH">
                <a:solidFill>
                  <a:srgbClr val="000000"/>
                </a:solidFill>
              </a:rPr>
              <a:t>Discuss categories of data with class. Which kind of data pupils share with a) friends b) parents c) teachers d) public ?</a:t>
            </a:r>
            <a:endParaRPr b="1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de-CH">
                <a:solidFill>
                  <a:srgbClr val="000000"/>
                </a:solidFill>
              </a:rPr>
              <a:t>Shown data categories are based on the GDPR </a:t>
            </a:r>
            <a:r>
              <a:rPr b="1" lang="de-CH" u="sng">
                <a:solidFill>
                  <a:schemeClr val="hlink"/>
                </a:solidFill>
                <a:hlinkClick r:id="rId2"/>
              </a:rPr>
              <a:t>https://gdpr-info.eu/</a:t>
            </a:r>
            <a:endParaRPr b="1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60" name="Google Shape;160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Discuss in class &amp; introduce work sheet. The corresponding worksheet is available on our website. Go to the ‘For teachers’ section and choose ‘Training material’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de-CH"/>
              <a:t>https://www.datapro.education/training-material/</a:t>
            </a:r>
            <a:endParaRPr b="1"/>
          </a:p>
        </p:txBody>
      </p:sp>
      <p:sp>
        <p:nvSpPr>
          <p:cNvPr id="168" name="Google Shape;16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81" name="Google Shape;181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4" name="Google Shape;20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2" name="Google Shape;22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6" name="Google Shape;246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1" name="Google Shape;271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🎮 </a:t>
            </a:r>
            <a:r>
              <a:rPr b="1" lang="de-CH"/>
              <a:t>Nothing to hide Game:</a:t>
            </a:r>
            <a:r>
              <a:rPr lang="de-CH"/>
              <a:t> Play Cookie-Game</a:t>
            </a:r>
            <a:endParaRPr/>
          </a:p>
        </p:txBody>
      </p:sp>
      <p:sp>
        <p:nvSpPr>
          <p:cNvPr id="272" name="Google Shape;272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6" name="Google Shape;286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de-CH"/>
              <a:t>Explain why personalization leads to more platform interaction and screen time → money. Eg: regular ads = cost a lot of money to create, non specific, lower probability users will click nor buy products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de-CH"/>
              <a:t>Use Task 2 from our worksheet “Worksheet DataPro Webgames” available on our website in “for teachers” &gt; ”training material” https://www.datapro.education/training-material/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de-CH"/>
            </a:br>
            <a:r>
              <a:rPr lang="de-CH"/>
              <a:t>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personalized ads = costs money to create, higher probability of reaching the right customers → more effective</a:t>
            </a:r>
            <a:br>
              <a:rPr lang="de-CH"/>
            </a:br>
            <a:endParaRPr/>
          </a:p>
        </p:txBody>
      </p:sp>
      <p:sp>
        <p:nvSpPr>
          <p:cNvPr id="287" name="Google Shape;287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e5def6c87d_1_4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7" name="Google Shape;297;g3e5def6c87d_1_4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de-CH" sz="1400"/>
              <a:t>Teachers: Please read the Game Guide first! </a:t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de-CH" sz="1400">
                <a:latin typeface="Roboto"/>
                <a:ea typeface="Roboto"/>
                <a:cs typeface="Roboto"/>
                <a:sym typeface="Roboto"/>
              </a:rPr>
              <a:t>Play Nothing To Hide: 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i="1" lang="de-CH" sz="1400">
                <a:latin typeface="Roboto"/>
                <a:ea typeface="Roboto"/>
                <a:cs typeface="Roboto"/>
                <a:sym typeface="Roboto"/>
              </a:rPr>
              <a:t>https://dataprogames.ph-freiburg.de/nothing-to-hide/</a:t>
            </a:r>
            <a:br>
              <a:rPr lang="de-CH" sz="1400"/>
            </a:br>
            <a:endParaRPr sz="1400"/>
          </a:p>
        </p:txBody>
      </p:sp>
      <p:sp>
        <p:nvSpPr>
          <p:cNvPr id="298" name="Google Shape;298;g3e5def6c87d_1_41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5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foli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5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 2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9"/>
          <p:cNvSpPr txBox="1"/>
          <p:nvPr>
            <p:ph type="title"/>
          </p:nvPr>
        </p:nvSpPr>
        <p:spPr>
          <a:xfrm>
            <a:off x="3130560" y="903360"/>
            <a:ext cx="5930400" cy="14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9"/>
          <p:cNvSpPr txBox="1"/>
          <p:nvPr>
            <p:ph idx="1" type="subTitle"/>
          </p:nvPr>
        </p:nvSpPr>
        <p:spPr>
          <a:xfrm>
            <a:off x="609600" y="1604640"/>
            <a:ext cx="1097232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schnitts-&#10;überschrift" type="secHead">
  <p:cSld name="SECTION_HEADER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42" name="Google Shape;42;p6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 type="twoObj">
  <p:cSld name="TWO_OBJECT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6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6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6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6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6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6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6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6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6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mit Überschrift" type="objTx">
  <p:cSld name="OBJECT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6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4" name="Google Shape;64;p6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6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6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6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 type="picTx">
  <p:cSld name="PICTURE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6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2" name="Google Shape;72;p6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6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6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vertikaler Text" type="vertTx">
  <p:cSld name="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6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6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6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6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ler Titel und Text" type="vertTitleAndTx">
  <p:cSld name="VERTICAL_TITLE_AND_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6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6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6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6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6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5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5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5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5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22.png"/><Relationship Id="rId5" Type="http://schemas.openxmlformats.org/officeDocument/2006/relationships/image" Target="../media/image8.png"/><Relationship Id="rId6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openxmlformats.org/officeDocument/2006/relationships/image" Target="../media/image13.png"/><Relationship Id="rId7" Type="http://schemas.openxmlformats.org/officeDocument/2006/relationships/image" Target="../media/image11.png"/><Relationship Id="rId8" Type="http://schemas.openxmlformats.org/officeDocument/2006/relationships/image" Target="../media/image1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21.png"/><Relationship Id="rId7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Relationship Id="rId4" Type="http://schemas.openxmlformats.org/officeDocument/2006/relationships/image" Target="../media/image16.png"/><Relationship Id="rId5" Type="http://schemas.openxmlformats.org/officeDocument/2006/relationships/image" Target="../media/image3.png"/><Relationship Id="rId6" Type="http://schemas.openxmlformats.org/officeDocument/2006/relationships/image" Target="../media/image2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5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3" name="Google Shape;93;p2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1"/>
                </a:srgbClr>
              </a:gs>
              <a:gs pos="9000">
                <a:srgbClr val="BADB7C">
                  <a:alpha val="54901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4" name="Google Shape;94;p2"/>
          <p:cNvSpPr/>
          <p:nvPr/>
        </p:nvSpPr>
        <p:spPr>
          <a:xfrm>
            <a:off x="0" y="-429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5" name="Google Shape;95;p2"/>
          <p:cNvGrpSpPr/>
          <p:nvPr/>
        </p:nvGrpSpPr>
        <p:grpSpPr>
          <a:xfrm>
            <a:off x="-830247" y="-1"/>
            <a:ext cx="4974086" cy="6858001"/>
            <a:chOff x="-830247" y="-1"/>
            <a:chExt cx="4974086" cy="6858001"/>
          </a:xfrm>
        </p:grpSpPr>
        <p:sp>
          <p:nvSpPr>
            <p:cNvPr id="96" name="Google Shape;96;p2"/>
            <p:cNvSpPr/>
            <p:nvPr/>
          </p:nvSpPr>
          <p:spPr>
            <a:xfrm flipH="1" rot="5400000">
              <a:off x="-1409318" y="1410082"/>
              <a:ext cx="6858000" cy="4037835"/>
            </a:xfrm>
            <a:prstGeom prst="rect">
              <a:avLst/>
            </a:prstGeom>
            <a:gradFill>
              <a:gsLst>
                <a:gs pos="0">
                  <a:schemeClr val="accent6"/>
                </a:gs>
                <a:gs pos="8000">
                  <a:schemeClr val="accent6"/>
                </a:gs>
                <a:gs pos="100000">
                  <a:srgbClr val="4AB5C4">
                    <a:alpha val="88627"/>
                  </a:srgbClr>
                </a:gs>
              </a:gsLst>
              <a:lin ang="3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7" name="Google Shape;97;p2"/>
            <p:cNvSpPr/>
            <p:nvPr/>
          </p:nvSpPr>
          <p:spPr>
            <a:xfrm flipH="1" rot="5400000">
              <a:off x="-1153806" y="1153804"/>
              <a:ext cx="6346209" cy="4038601"/>
            </a:xfrm>
            <a:prstGeom prst="rect">
              <a:avLst/>
            </a:prstGeom>
            <a:gradFill>
              <a:gsLst>
                <a:gs pos="0">
                  <a:srgbClr val="91D2DB">
                    <a:alpha val="0"/>
                  </a:srgbClr>
                </a:gs>
                <a:gs pos="99000">
                  <a:srgbClr val="8AB833">
                    <a:alpha val="91764"/>
                  </a:srgbClr>
                </a:gs>
                <a:gs pos="100000">
                  <a:srgbClr val="8AB833">
                    <a:alpha val="91764"/>
                  </a:srgbClr>
                </a:gs>
              </a:gsLst>
              <a:lin ang="1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8" name="Google Shape;98;p2"/>
            <p:cNvSpPr/>
            <p:nvPr/>
          </p:nvSpPr>
          <p:spPr>
            <a:xfrm flipH="1" rot="5400000">
              <a:off x="759574" y="3578975"/>
              <a:ext cx="2502407" cy="4055644"/>
            </a:xfrm>
            <a:prstGeom prst="rect">
              <a:avLst/>
            </a:prstGeom>
            <a:gradFill>
              <a:gsLst>
                <a:gs pos="0">
                  <a:srgbClr val="4AB5C4">
                    <a:alpha val="27843"/>
                  </a:srgbClr>
                </a:gs>
                <a:gs pos="2000">
                  <a:srgbClr val="4AB5C4">
                    <a:alpha val="27843"/>
                  </a:srgbClr>
                </a:gs>
                <a:gs pos="100000">
                  <a:srgbClr val="029676">
                    <a:alpha val="0"/>
                  </a:srgbClr>
                </a:gs>
              </a:gsLst>
              <a:lin ang="7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9" name="Google Shape;99;p2"/>
            <p:cNvSpPr/>
            <p:nvPr/>
          </p:nvSpPr>
          <p:spPr>
            <a:xfrm rot="6097846">
              <a:off x="-747355" y="1201312"/>
              <a:ext cx="4808302" cy="4088666"/>
            </a:xfrm>
            <a:custGeom>
              <a:rect b="b" l="l" r="r" t="t"/>
              <a:pathLst>
                <a:path extrusionOk="0" h="4088666" w="4808302">
                  <a:moveTo>
                    <a:pt x="48844" y="2888671"/>
                  </a:moveTo>
                  <a:cubicBezTo>
                    <a:pt x="16818" y="2732167"/>
                    <a:pt x="0" y="2570123"/>
                    <a:pt x="0" y="2404151"/>
                  </a:cubicBezTo>
                  <a:cubicBezTo>
                    <a:pt x="0" y="1076375"/>
                    <a:pt x="1076375" y="0"/>
                    <a:pt x="2404151" y="0"/>
                  </a:cubicBezTo>
                  <a:cubicBezTo>
                    <a:pt x="3731927" y="0"/>
                    <a:pt x="4808302" y="1076375"/>
                    <a:pt x="4808302" y="2404151"/>
                  </a:cubicBezTo>
                  <a:cubicBezTo>
                    <a:pt x="4808302" y="2653109"/>
                    <a:pt x="4770461" y="2893229"/>
                    <a:pt x="4700216" y="3119072"/>
                  </a:cubicBezTo>
                  <a:lnTo>
                    <a:pt x="4643143" y="3275009"/>
                  </a:lnTo>
                  <a:lnTo>
                    <a:pt x="690093" y="4088666"/>
                  </a:lnTo>
                  <a:lnTo>
                    <a:pt x="548991" y="3933414"/>
                  </a:lnTo>
                  <a:cubicBezTo>
                    <a:pt x="304015" y="3636572"/>
                    <a:pt x="128908" y="3279932"/>
                    <a:pt x="48844" y="2888671"/>
                  </a:cubicBezTo>
                  <a:close/>
                </a:path>
              </a:pathLst>
            </a:custGeom>
            <a:gradFill>
              <a:gsLst>
                <a:gs pos="0">
                  <a:srgbClr val="B7FFEE">
                    <a:alpha val="1960"/>
                  </a:srgbClr>
                </a:gs>
                <a:gs pos="13000">
                  <a:srgbClr val="B7FFEE">
                    <a:alpha val="1960"/>
                  </a:srgbClr>
                </a:gs>
                <a:gs pos="100000">
                  <a:srgbClr val="0989B1">
                    <a:alpha val="28627"/>
                  </a:srgbClr>
                </a:gs>
              </a:gsLst>
              <a:lin ang="16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00" name="Google Shape;100;p2"/>
          <p:cNvSpPr txBox="1"/>
          <p:nvPr>
            <p:ph type="title"/>
          </p:nvPr>
        </p:nvSpPr>
        <p:spPr>
          <a:xfrm>
            <a:off x="129925" y="519750"/>
            <a:ext cx="3761700" cy="4683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de-CH"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Preparazione al gioco web</a:t>
            </a:r>
            <a:r>
              <a:rPr lang="de-CH"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br>
              <a:rPr lang="de-CH"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de-CH"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Nothing to Hide</a:t>
            </a: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r>
              <a:rPr lang="de-CH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 Dati come Bene di Valore</a:t>
            </a:r>
            <a:endParaRPr sz="3200">
              <a:solidFill>
                <a:schemeClr val="lt1"/>
              </a:solidFill>
            </a:endParaRPr>
          </a:p>
        </p:txBody>
      </p:sp>
      <p:sp>
        <p:nvSpPr>
          <p:cNvPr id="101" name="Google Shape;101;p2"/>
          <p:cNvSpPr/>
          <p:nvPr/>
        </p:nvSpPr>
        <p:spPr>
          <a:xfrm>
            <a:off x="10700505" y="5384801"/>
            <a:ext cx="1284073" cy="1274424"/>
          </a:xfrm>
          <a:custGeom>
            <a:rect b="b" l="l" r="r" t="t"/>
            <a:pathLst>
              <a:path extrusionOk="0" h="2653067" w="2613271">
                <a:moveTo>
                  <a:pt x="0" y="0"/>
                </a:moveTo>
                <a:lnTo>
                  <a:pt x="2613271" y="0"/>
                </a:lnTo>
                <a:lnTo>
                  <a:pt x="2613271" y="2653067"/>
                </a:lnTo>
                <a:lnTo>
                  <a:pt x="0" y="26530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descr="Ein Bild, das Grafiken, Schrift, Grafikdesign, Text enthält.&#10;&#10;Automatisch generierte Beschreibung" id="102" name="Google Shape;102;p2"/>
          <p:cNvPicPr preferRelativeResize="0"/>
          <p:nvPr/>
        </p:nvPicPr>
        <p:blipFill rotWithShape="1">
          <a:blip r:embed="rId4">
            <a:alphaModFix/>
          </a:blip>
          <a:srcRect b="1616" l="0" r="-2" t="1477"/>
          <a:stretch/>
        </p:blipFill>
        <p:spPr>
          <a:xfrm>
            <a:off x="9771321" y="873031"/>
            <a:ext cx="2566983" cy="248753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>
            <a:off x="4266325" y="4279750"/>
            <a:ext cx="6308100" cy="6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800">
                <a:solidFill>
                  <a:schemeClr val="dk1"/>
                </a:solidFill>
              </a:rPr>
              <a:t>Comprendere il valore economico dei dati e il modo in cui questi vengono utilizzati nei modelli di business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9AB5A6">
                  <a:alpha val="34901"/>
                </a:srgbClr>
              </a:gs>
              <a:gs pos="9000">
                <a:srgbClr val="9AB5A6">
                  <a:alpha val="34901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10" name="Google Shape;110;p3"/>
          <p:cNvSpPr txBox="1"/>
          <p:nvPr>
            <p:ph type="title"/>
          </p:nvPr>
        </p:nvSpPr>
        <p:spPr>
          <a:xfrm>
            <a:off x="797777" y="126608"/>
            <a:ext cx="10241280" cy="8608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de-CH">
                <a:latin typeface="Roboto"/>
                <a:ea typeface="Roboto"/>
                <a:cs typeface="Roboto"/>
                <a:sym typeface="Roboto"/>
              </a:rPr>
              <a:t>Cosa sono i dati</a:t>
            </a:r>
            <a:r>
              <a:rPr lang="de-CH">
                <a:latin typeface="Roboto"/>
                <a:ea typeface="Roboto"/>
                <a:cs typeface="Roboto"/>
                <a:sym typeface="Roboto"/>
              </a:rPr>
              <a:t>?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111" name="Google Shape;111;p3"/>
          <p:cNvGraphicFramePr/>
          <p:nvPr/>
        </p:nvGraphicFramePr>
        <p:xfrm>
          <a:off x="797777" y="203477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{EF08CD43-0AFA-4589-8C9C-F3DE5927B54A}</a:tableStyleId>
              </a:tblPr>
              <a:tblGrid>
                <a:gridCol w="9268450"/>
              </a:tblGrid>
              <a:tr h="346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Dat</a:t>
                      </a:r>
                      <a:r>
                        <a:rPr b="1" lang="de-CH">
                          <a:latin typeface="Roboto"/>
                          <a:ea typeface="Roboto"/>
                          <a:cs typeface="Roboto"/>
                          <a:sym typeface="Roboto"/>
                        </a:rPr>
                        <a:t>i</a:t>
                      </a:r>
                      <a:r>
                        <a:rPr lang="de-CH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: 01 0 1 2 0 1 1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5075" marB="35075" marR="70175" marL="70175" anchor="ctr">
                    <a:solidFill>
                      <a:srgbClr val="D3E7D0"/>
                    </a:solidFill>
                  </a:tcPr>
                </a:tc>
              </a:tr>
              <a:tr h="340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Informa</a:t>
                      </a:r>
                      <a:r>
                        <a:rPr b="1" lang="de-CH">
                          <a:latin typeface="Roboto"/>
                          <a:ea typeface="Roboto"/>
                          <a:cs typeface="Roboto"/>
                          <a:sym typeface="Roboto"/>
                        </a:rPr>
                        <a:t>zione</a:t>
                      </a:r>
                      <a:r>
                        <a:rPr lang="de-CH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: 01</a:t>
                      </a:r>
                      <a:r>
                        <a:rPr lang="de-CH">
                          <a:latin typeface="Roboto"/>
                          <a:ea typeface="Roboto"/>
                          <a:cs typeface="Roboto"/>
                          <a:sym typeface="Roboto"/>
                        </a:rPr>
                        <a:t> Gennaio </a:t>
                      </a:r>
                      <a:r>
                        <a:rPr lang="de-CH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2011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5075" marB="35075" marR="70175" marL="70175" anchor="ctr">
                    <a:solidFill>
                      <a:srgbClr val="D3E7D0"/>
                    </a:solidFill>
                  </a:tcPr>
                </a:tc>
              </a:tr>
              <a:tr h="460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>
                          <a:latin typeface="Roboto"/>
                          <a:ea typeface="Roboto"/>
                          <a:cs typeface="Roboto"/>
                          <a:sym typeface="Roboto"/>
                        </a:rPr>
                        <a:t>Conoscenza</a:t>
                      </a:r>
                      <a:r>
                        <a:rPr lang="de-CH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: </a:t>
                      </a:r>
                      <a:r>
                        <a:rPr lang="de-CH">
                          <a:latin typeface="Roboto"/>
                          <a:ea typeface="Roboto"/>
                          <a:cs typeface="Roboto"/>
                          <a:sym typeface="Roboto"/>
                        </a:rPr>
                        <a:t>Anna è nata il 1° gennaio 2011 e ogni anno festeggia il suo compleanno in riva al suo lago preferito.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5075" marB="35075" marR="70175" marL="70175" anchor="ctr">
                    <a:solidFill>
                      <a:srgbClr val="D3E7D0"/>
                    </a:solidFill>
                  </a:tcPr>
                </a:tc>
              </a:tr>
            </a:tbl>
          </a:graphicData>
        </a:graphic>
      </p:graphicFrame>
      <p:grpSp>
        <p:nvGrpSpPr>
          <p:cNvPr id="112" name="Google Shape;112;p3"/>
          <p:cNvGrpSpPr/>
          <p:nvPr/>
        </p:nvGrpSpPr>
        <p:grpSpPr>
          <a:xfrm>
            <a:off x="0" y="6400798"/>
            <a:ext cx="12192000" cy="456773"/>
            <a:chOff x="0" y="6400799"/>
            <a:chExt cx="12192000" cy="456773"/>
          </a:xfrm>
        </p:grpSpPr>
        <p:sp>
          <p:nvSpPr>
            <p:cNvPr id="113" name="Google Shape;113;p3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14" name="Google Shape;114;p3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grpSp>
        <p:nvGrpSpPr>
          <p:cNvPr id="115" name="Google Shape;115;p3"/>
          <p:cNvGrpSpPr/>
          <p:nvPr/>
        </p:nvGrpSpPr>
        <p:grpSpPr>
          <a:xfrm>
            <a:off x="3310948" y="4069400"/>
            <a:ext cx="2592735" cy="2092748"/>
            <a:chOff x="3071457" y="2013875"/>
            <a:chExt cx="1944600" cy="1569600"/>
          </a:xfrm>
        </p:grpSpPr>
        <p:sp>
          <p:nvSpPr>
            <p:cNvPr id="116" name="Google Shape;116;p3"/>
            <p:cNvSpPr/>
            <p:nvPr/>
          </p:nvSpPr>
          <p:spPr>
            <a:xfrm flipH="1" rot="10800000">
              <a:off x="3071457" y="2013875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3"/>
            <p:cNvSpPr txBox="1"/>
            <p:nvPr/>
          </p:nvSpPr>
          <p:spPr>
            <a:xfrm>
              <a:off x="3316102" y="2256385"/>
              <a:ext cx="1451700" cy="459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1" i="0" lang="de-CH" sz="19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INFORMAZIONI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8" name="Google Shape;118;p3"/>
            <p:cNvSpPr txBox="1"/>
            <p:nvPr/>
          </p:nvSpPr>
          <p:spPr>
            <a:xfrm>
              <a:off x="3316100" y="2716352"/>
              <a:ext cx="1451700" cy="5124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lang="de-CH" sz="1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DATI STRUTTURATU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9" name="Google Shape;119;p3"/>
          <p:cNvGrpSpPr/>
          <p:nvPr/>
        </p:nvGrpSpPr>
        <p:grpSpPr>
          <a:xfrm>
            <a:off x="721396" y="4069400"/>
            <a:ext cx="2592735" cy="2092748"/>
            <a:chOff x="1126863" y="2013875"/>
            <a:chExt cx="1944600" cy="1569600"/>
          </a:xfrm>
        </p:grpSpPr>
        <p:sp>
          <p:nvSpPr>
            <p:cNvPr id="120" name="Google Shape;120;p3"/>
            <p:cNvSpPr/>
            <p:nvPr/>
          </p:nvSpPr>
          <p:spPr>
            <a:xfrm>
              <a:off x="1126863" y="2013875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3"/>
            <p:cNvSpPr txBox="1"/>
            <p:nvPr/>
          </p:nvSpPr>
          <p:spPr>
            <a:xfrm>
              <a:off x="1351627" y="2256385"/>
              <a:ext cx="1451700" cy="459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1" i="0" lang="de-CH" sz="19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DAT</a:t>
              </a:r>
              <a:r>
                <a:rPr b="1" lang="de-CH" sz="1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2" name="Google Shape;122;p3"/>
            <p:cNvSpPr txBox="1"/>
            <p:nvPr/>
          </p:nvSpPr>
          <p:spPr>
            <a:xfrm>
              <a:off x="1351625" y="2716352"/>
              <a:ext cx="1451700" cy="5124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lang="de-CH" sz="1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INFORMAZIONE BASICA, PURA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3" name="Google Shape;123;p3"/>
          <p:cNvGrpSpPr/>
          <p:nvPr/>
        </p:nvGrpSpPr>
        <p:grpSpPr>
          <a:xfrm>
            <a:off x="5900349" y="4069400"/>
            <a:ext cx="4001500" cy="2092748"/>
            <a:chOff x="5015938" y="2013875"/>
            <a:chExt cx="3001200" cy="1569600"/>
          </a:xfrm>
        </p:grpSpPr>
        <p:sp>
          <p:nvSpPr>
            <p:cNvPr id="124" name="Google Shape;124;p3"/>
            <p:cNvSpPr/>
            <p:nvPr/>
          </p:nvSpPr>
          <p:spPr>
            <a:xfrm>
              <a:off x="5015938" y="2013875"/>
              <a:ext cx="30012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t/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t/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t/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t/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3"/>
            <p:cNvSpPr txBox="1"/>
            <p:nvPr/>
          </p:nvSpPr>
          <p:spPr>
            <a:xfrm>
              <a:off x="5360226" y="2256387"/>
              <a:ext cx="2417100" cy="459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1" lang="de-CH" sz="1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CONOSCENZA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6" name="Google Shape;126;p3"/>
            <p:cNvSpPr txBox="1"/>
            <p:nvPr/>
          </p:nvSpPr>
          <p:spPr>
            <a:xfrm>
              <a:off x="5360216" y="2716361"/>
              <a:ext cx="2417100" cy="7056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de-CH" sz="1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INFORMAZIONI INTERCONNESSE IN UN SISTEMA/RETE INTELLIGENTE</a:t>
              </a:r>
              <a:endParaRPr b="1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l">
                <a:lnSpc>
                  <a:spcPct val="115000"/>
                </a:lnSpc>
                <a:spcBef>
                  <a:spcPts val="2100"/>
                </a:spcBef>
                <a:spcAft>
                  <a:spcPts val="21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1" i="0" sz="15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7" name="Google Shape;127;p3"/>
          <p:cNvGrpSpPr/>
          <p:nvPr/>
        </p:nvGrpSpPr>
        <p:grpSpPr>
          <a:xfrm>
            <a:off x="5726417" y="4985905"/>
            <a:ext cx="348750" cy="347162"/>
            <a:chOff x="4858109" y="2631368"/>
            <a:chExt cx="316442" cy="315000"/>
          </a:xfrm>
        </p:grpSpPr>
        <p:sp>
          <p:nvSpPr>
            <p:cNvPr id="128" name="Google Shape;128;p3"/>
            <p:cNvSpPr/>
            <p:nvPr/>
          </p:nvSpPr>
          <p:spPr>
            <a:xfrm>
              <a:off x="4859551" y="2631368"/>
              <a:ext cx="315000" cy="315000"/>
            </a:xfrm>
            <a:prstGeom prst="ellipse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4858109" y="2739300"/>
              <a:ext cx="239100" cy="99000"/>
            </a:xfrm>
            <a:prstGeom prst="rightArrow">
              <a:avLst>
                <a:gd fmla="val 32020" name="adj1"/>
                <a:gd fmla="val 66970" name="adj2"/>
              </a:avLst>
            </a:prstGeom>
            <a:solidFill>
              <a:srgbClr val="80B979">
                <a:alpha val="34901"/>
              </a:srgbClr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br>
                <a:rPr b="1" i="0" lang="de-CH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0" name="Google Shape;130;p3"/>
          <p:cNvSpPr/>
          <p:nvPr/>
        </p:nvSpPr>
        <p:spPr>
          <a:xfrm>
            <a:off x="3143637" y="4985994"/>
            <a:ext cx="347155" cy="347155"/>
          </a:xfrm>
          <a:prstGeom prst="ellipse">
            <a:avLst/>
          </a:prstGeom>
          <a:solidFill>
            <a:srgbClr val="80B979">
              <a:alpha val="34901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br>
              <a:rPr b="1" i="0" lang="de-CH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3"/>
          <p:cNvSpPr/>
          <p:nvPr/>
        </p:nvSpPr>
        <p:spPr>
          <a:xfrm>
            <a:off x="3185504" y="5104983"/>
            <a:ext cx="263400" cy="109200"/>
          </a:xfrm>
          <a:prstGeom prst="rightArrow">
            <a:avLst>
              <a:gd fmla="val 32020" name="adj1"/>
              <a:gd fmla="val 28358" name="adj2"/>
            </a:avLst>
          </a:prstGeom>
          <a:solidFill>
            <a:srgbClr val="80B979">
              <a:alpha val="34901"/>
            </a:srgbClr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br>
              <a:rPr b="1" i="0" lang="de-CH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"/>
          <p:cNvSpPr txBox="1"/>
          <p:nvPr>
            <p:ph idx="1" type="body"/>
          </p:nvPr>
        </p:nvSpPr>
        <p:spPr>
          <a:xfrm>
            <a:off x="838200" y="2959573"/>
            <a:ext cx="10515600" cy="13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de-CH">
                <a:latin typeface="Roboto"/>
                <a:ea typeface="Roboto"/>
                <a:cs typeface="Roboto"/>
                <a:sym typeface="Roboto"/>
              </a:rPr>
              <a:t>👉 </a:t>
            </a:r>
            <a:r>
              <a:rPr b="1" lang="de-CH">
                <a:solidFill>
                  <a:srgbClr val="88B739"/>
                </a:solidFill>
                <a:latin typeface="Roboto"/>
                <a:ea typeface="Roboto"/>
                <a:cs typeface="Roboto"/>
                <a:sym typeface="Roboto"/>
              </a:rPr>
              <a:t>Protect your data</a:t>
            </a:r>
            <a:r>
              <a:rPr lang="de-CH">
                <a:latin typeface="Roboto"/>
                <a:ea typeface="Roboto"/>
                <a:cs typeface="Roboto"/>
                <a:sym typeface="Roboto"/>
              </a:rPr>
              <a:t>: even a small amount of data can reveal a lot of information about you and your personal life.</a:t>
            </a:r>
            <a:br>
              <a:rPr lang="de-CH">
                <a:latin typeface="Roboto"/>
                <a:ea typeface="Roboto"/>
                <a:cs typeface="Roboto"/>
                <a:sym typeface="Roboto"/>
              </a:rPr>
            </a:br>
            <a:r>
              <a:rPr lang="de-CH">
                <a:latin typeface="Roboto"/>
                <a:ea typeface="Roboto"/>
                <a:cs typeface="Roboto"/>
                <a:sym typeface="Roboto"/>
              </a:rPr>
              <a:t> </a:t>
            </a:r>
            <a:br>
              <a:rPr lang="de-CH">
                <a:latin typeface="Roboto"/>
                <a:ea typeface="Roboto"/>
                <a:cs typeface="Roboto"/>
                <a:sym typeface="Roboto"/>
              </a:rPr>
            </a:b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37" name="Google Shape;137;p5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138" name="Google Shape;138;p5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39" name="Google Shape;139;p5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grpSp>
        <p:nvGrpSpPr>
          <p:cNvPr id="140" name="Google Shape;140;p5"/>
          <p:cNvGrpSpPr/>
          <p:nvPr/>
        </p:nvGrpSpPr>
        <p:grpSpPr>
          <a:xfrm>
            <a:off x="3310948" y="4069400"/>
            <a:ext cx="2592735" cy="2092748"/>
            <a:chOff x="3071457" y="2013875"/>
            <a:chExt cx="1944600" cy="1569600"/>
          </a:xfrm>
        </p:grpSpPr>
        <p:sp>
          <p:nvSpPr>
            <p:cNvPr id="141" name="Google Shape;141;p5"/>
            <p:cNvSpPr/>
            <p:nvPr/>
          </p:nvSpPr>
          <p:spPr>
            <a:xfrm flipH="1" rot="10800000">
              <a:off x="3071457" y="2013875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5"/>
            <p:cNvSpPr txBox="1"/>
            <p:nvPr/>
          </p:nvSpPr>
          <p:spPr>
            <a:xfrm>
              <a:off x="3316102" y="2256385"/>
              <a:ext cx="1451700" cy="459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1" i="0" lang="de-CH" sz="19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INFORMATION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3" name="Google Shape;143;p5"/>
            <p:cNvSpPr txBox="1"/>
            <p:nvPr/>
          </p:nvSpPr>
          <p:spPr>
            <a:xfrm>
              <a:off x="3316100" y="2716352"/>
              <a:ext cx="1451700" cy="5124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de-CH" sz="15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STRUCTURED DATA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4" name="Google Shape;144;p5"/>
          <p:cNvGrpSpPr/>
          <p:nvPr/>
        </p:nvGrpSpPr>
        <p:grpSpPr>
          <a:xfrm>
            <a:off x="721396" y="4069400"/>
            <a:ext cx="2592735" cy="2092748"/>
            <a:chOff x="1126863" y="2013875"/>
            <a:chExt cx="1944600" cy="1569600"/>
          </a:xfrm>
        </p:grpSpPr>
        <p:sp>
          <p:nvSpPr>
            <p:cNvPr id="145" name="Google Shape;145;p5"/>
            <p:cNvSpPr/>
            <p:nvPr/>
          </p:nvSpPr>
          <p:spPr>
            <a:xfrm>
              <a:off x="1126863" y="2013875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5"/>
            <p:cNvSpPr txBox="1"/>
            <p:nvPr/>
          </p:nvSpPr>
          <p:spPr>
            <a:xfrm>
              <a:off x="1351627" y="2256385"/>
              <a:ext cx="1451700" cy="459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1" i="0" lang="de-CH" sz="19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DATA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7" name="Google Shape;147;p5"/>
            <p:cNvSpPr txBox="1"/>
            <p:nvPr/>
          </p:nvSpPr>
          <p:spPr>
            <a:xfrm>
              <a:off x="1351625" y="2716352"/>
              <a:ext cx="1451700" cy="5124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de-CH" sz="15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RAW MATERIAL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8" name="Google Shape;148;p5"/>
          <p:cNvGrpSpPr/>
          <p:nvPr/>
        </p:nvGrpSpPr>
        <p:grpSpPr>
          <a:xfrm>
            <a:off x="5900349" y="4069400"/>
            <a:ext cx="4001500" cy="2092748"/>
            <a:chOff x="5015938" y="2013875"/>
            <a:chExt cx="3001200" cy="1569600"/>
          </a:xfrm>
        </p:grpSpPr>
        <p:sp>
          <p:nvSpPr>
            <p:cNvPr id="149" name="Google Shape;149;p5"/>
            <p:cNvSpPr/>
            <p:nvPr/>
          </p:nvSpPr>
          <p:spPr>
            <a:xfrm>
              <a:off x="5015938" y="2013875"/>
              <a:ext cx="30012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t/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t/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t/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t/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5"/>
            <p:cNvSpPr txBox="1"/>
            <p:nvPr/>
          </p:nvSpPr>
          <p:spPr>
            <a:xfrm>
              <a:off x="5360226" y="2256387"/>
              <a:ext cx="2417100" cy="459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1" i="0" lang="de-CH" sz="19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KNOWLEDGE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1" name="Google Shape;151;p5"/>
            <p:cNvSpPr txBox="1"/>
            <p:nvPr/>
          </p:nvSpPr>
          <p:spPr>
            <a:xfrm>
              <a:off x="5360225" y="2716353"/>
              <a:ext cx="2417100" cy="5124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de-CH" sz="15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INFORMATION CONNECTED IN AN INTELLIGENT SYSTEM/NETWORK</a:t>
              </a:r>
              <a:endParaRPr b="1" i="0" sz="15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l">
                <a:lnSpc>
                  <a:spcPct val="115000"/>
                </a:lnSpc>
                <a:spcBef>
                  <a:spcPts val="2100"/>
                </a:spcBef>
                <a:spcAft>
                  <a:spcPts val="21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1" i="0" sz="15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2" name="Google Shape;152;p5"/>
          <p:cNvGrpSpPr/>
          <p:nvPr/>
        </p:nvGrpSpPr>
        <p:grpSpPr>
          <a:xfrm>
            <a:off x="5726542" y="4818550"/>
            <a:ext cx="516907" cy="514553"/>
            <a:chOff x="4858109" y="2631368"/>
            <a:chExt cx="316442" cy="315000"/>
          </a:xfrm>
        </p:grpSpPr>
        <p:sp>
          <p:nvSpPr>
            <p:cNvPr id="153" name="Google Shape;153;p5"/>
            <p:cNvSpPr/>
            <p:nvPr/>
          </p:nvSpPr>
          <p:spPr>
            <a:xfrm>
              <a:off x="4859551" y="2631368"/>
              <a:ext cx="315000" cy="315000"/>
            </a:xfrm>
            <a:prstGeom prst="ellipse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80675" lIns="180675" spcFirstLastPara="1" rIns="180675" wrap="square" tIns="180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68"/>
                <a:buFont typeface="Arial"/>
                <a:buNone/>
              </a:pPr>
              <a:r>
                <a:t/>
              </a:r>
              <a:endParaRPr b="1" i="0" sz="266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5"/>
            <p:cNvSpPr/>
            <p:nvPr/>
          </p:nvSpPr>
          <p:spPr>
            <a:xfrm>
              <a:off x="4858109" y="2739300"/>
              <a:ext cx="239100" cy="99000"/>
            </a:xfrm>
            <a:prstGeom prst="rightArrow">
              <a:avLst>
                <a:gd fmla="val 32020" name="adj1"/>
                <a:gd fmla="val 66970" name="adj2"/>
              </a:avLst>
            </a:prstGeom>
            <a:solidFill>
              <a:srgbClr val="80B979">
                <a:alpha val="34901"/>
              </a:srgbClr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80675" lIns="180675" spcFirstLastPara="1" rIns="180675" wrap="square" tIns="180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09"/>
                <a:buFont typeface="Arial"/>
                <a:buNone/>
              </a:pPr>
              <a:br>
                <a:rPr b="1" i="0" lang="de-CH" sz="340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 b="1" i="0" sz="340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5" name="Google Shape;155;p5"/>
          <p:cNvSpPr/>
          <p:nvPr/>
        </p:nvSpPr>
        <p:spPr>
          <a:xfrm>
            <a:off x="3143637" y="4985994"/>
            <a:ext cx="347100" cy="347100"/>
          </a:xfrm>
          <a:prstGeom prst="ellipse">
            <a:avLst/>
          </a:prstGeom>
          <a:solidFill>
            <a:srgbClr val="80B979">
              <a:alpha val="34901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br>
              <a:rPr b="1" i="0" lang="de-CH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5"/>
          <p:cNvSpPr/>
          <p:nvPr/>
        </p:nvSpPr>
        <p:spPr>
          <a:xfrm>
            <a:off x="3143624" y="5045544"/>
            <a:ext cx="347100" cy="228000"/>
          </a:xfrm>
          <a:prstGeom prst="rightArrow">
            <a:avLst>
              <a:gd fmla="val 32020" name="adj1"/>
              <a:gd fmla="val 28358" name="adj2"/>
            </a:avLst>
          </a:prstGeom>
          <a:solidFill>
            <a:srgbClr val="80B979">
              <a:alpha val="34901"/>
            </a:srgbClr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br>
              <a:rPr b="1" i="0" lang="de-CH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0B979">
            <a:alpha val="34901"/>
          </a:srgbClr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3" name="Google Shape;163;p6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aphicFrame>
        <p:nvGraphicFramePr>
          <p:cNvPr id="164" name="Google Shape;164;p6"/>
          <p:cNvGraphicFramePr/>
          <p:nvPr/>
        </p:nvGraphicFramePr>
        <p:xfrm>
          <a:off x="448500" y="1032914"/>
          <a:ext cx="3000000" cy="3000000"/>
        </p:xfrm>
        <a:graphic>
          <a:graphicData uri="http://schemas.openxmlformats.org/drawingml/2006/table">
            <a:tbl>
              <a:tblPr bandRow="1" firstRow="1">
                <a:solidFill>
                  <a:srgbClr val="80B979"/>
                </a:solidFill>
                <a:tableStyleId>{EF08CD43-0AFA-4589-8C9C-F3DE5927B54A}</a:tableStyleId>
              </a:tblPr>
              <a:tblGrid>
                <a:gridCol w="6438775"/>
                <a:gridCol w="4756550"/>
              </a:tblGrid>
              <a:tr h="6875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de-CH" sz="1700"/>
                        <a:t>Dati Personali</a:t>
                      </a:r>
                      <a:r>
                        <a:rPr b="1" lang="de-CH" sz="1700" u="none" cap="none" strike="noStrike"/>
                        <a:t> (Art. 4 GDPR)</a:t>
                      </a:r>
                      <a:endParaRPr b="1" sz="17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de-CH" sz="1700"/>
                        <a:t>Categorie Speciali di Dati Personali</a:t>
                      </a:r>
                      <a:endParaRPr b="1" sz="1700"/>
                    </a:p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de-CH" sz="1700" u="none" cap="none" strike="noStrike"/>
                        <a:t>(Art. 9 GDPR)</a:t>
                      </a:r>
                      <a:endParaRPr b="1" sz="17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359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500"/>
                        <a:t>Si tratta di qualsiasi informazione relativa a una persona fisica identificata o identificabile («interessato»):</a:t>
                      </a:r>
                      <a:endParaRPr b="1" sz="15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de-CH" sz="1500"/>
                        <a:t>Queste categorie di dati personali sono considerate particolarmente sensibili e sono soggette a una protezione rafforzata ai sensi del GDPR, a causa del rischio di discriminazione o di uso improprio:</a:t>
                      </a:r>
                      <a:endParaRPr b="1" sz="15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594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500" u="none" cap="none" strike="noStrike"/>
                        <a:t>🏠 </a:t>
                      </a:r>
                      <a:r>
                        <a:rPr b="1" lang="de-CH" sz="1500"/>
                        <a:t>Nome e recapiti: nome, indirizzo postale, indirizzo e-mail, numero di telefono.</a:t>
                      </a:r>
                      <a:endParaRPr b="1" sz="15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500" u="none" cap="none" strike="noStrike"/>
                        <a:t>🌍 </a:t>
                      </a:r>
                      <a:r>
                        <a:rPr b="1" lang="de-CH" sz="1500"/>
                        <a:t>Origine etnica o razziale</a:t>
                      </a:r>
                      <a:endParaRPr b="1" sz="15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729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500" u="none" cap="none" strike="noStrike"/>
                        <a:t>🆔 </a:t>
                      </a:r>
                      <a:r>
                        <a:rPr b="1" lang="de-CH" sz="1500"/>
                        <a:t>Numeri identificativi: numero della carta d'identità, numero della patente di guida, codice fiscale, numero di tessera sanitaria.</a:t>
                      </a:r>
                      <a:endParaRPr b="1" sz="15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500" u="none" cap="none" strike="noStrike"/>
                        <a:t>🌐 </a:t>
                      </a:r>
                      <a:r>
                        <a:rPr b="1" lang="de-CH" sz="1500"/>
                        <a:t>Opinioni politiche, convinzioni religiose o filosofiche</a:t>
                      </a:r>
                      <a:endParaRPr b="1" sz="15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594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500" u="none" cap="none" strike="noStrike"/>
                        <a:t>💰 </a:t>
                      </a:r>
                      <a:r>
                        <a:rPr b="1" lang="de-CH" sz="1500"/>
                        <a:t>Informazioni finanziarie: coordinate bancarie, dati della carta di credito, saldi dei conti.</a:t>
                      </a:r>
                      <a:endParaRPr b="1" sz="15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500" u="none" cap="none" strike="noStrike"/>
                        <a:t>🤝 </a:t>
                      </a:r>
                      <a:r>
                        <a:rPr b="1" lang="de-CH" sz="1500"/>
                        <a:t>Affiliazione sindacale</a:t>
                      </a:r>
                      <a:endParaRPr b="1" sz="15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594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500" u="none" cap="none" strike="noStrike"/>
                        <a:t>🍪 </a:t>
                      </a:r>
                      <a:r>
                        <a:rPr b="1" lang="de-CH" sz="1500"/>
                        <a:t>Identificatori online: indirizzi IP, dati di localizzazione, identificatori dei cookie.</a:t>
                      </a:r>
                      <a:endParaRPr b="1" sz="15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500" u="none" cap="none" strike="noStrike"/>
                        <a:t>🧬 </a:t>
                      </a:r>
                      <a:r>
                        <a:rPr b="1" lang="de-CH" sz="1500"/>
                        <a:t>Dati genetici e dati relativi alla salute</a:t>
                      </a:r>
                      <a:endParaRPr b="1" sz="15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80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500" u="none" cap="none" strike="noStrike"/>
                        <a:t>🚹🚺 </a:t>
                      </a:r>
                      <a:r>
                        <a:rPr b="1" lang="de-CH" sz="1500"/>
                        <a:t>Caratteristiche fisiche: sesso, colore dei capelli, colore degli occhi.</a:t>
                      </a:r>
                      <a:endParaRPr b="1" sz="15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500" u="none" cap="none" strike="noStrike"/>
                        <a:t>👆 👁️ </a:t>
                      </a:r>
                      <a:r>
                        <a:rPr b="1" lang="de-CH" sz="1500"/>
                        <a:t>Dati biometrici finalizzati all'identificazione univoca di una persona fisica (ad esempio, impronte digitali, scansioni della retina)</a:t>
                      </a:r>
                      <a:endParaRPr b="1" sz="15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65" name="Google Shape;165;p6"/>
          <p:cNvSpPr txBox="1"/>
          <p:nvPr/>
        </p:nvSpPr>
        <p:spPr>
          <a:xfrm>
            <a:off x="631195" y="253000"/>
            <a:ext cx="10929600" cy="630900"/>
          </a:xfrm>
          <a:prstGeom prst="rect">
            <a:avLst/>
          </a:prstGeom>
          <a:solidFill>
            <a:srgbClr val="80B979">
              <a:alpha val="34901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de-CH" sz="3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Categorie di Dati</a:t>
            </a:r>
            <a:endParaRPr b="0" i="0" sz="14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"/>
          <p:cNvSpPr txBox="1"/>
          <p:nvPr/>
        </p:nvSpPr>
        <p:spPr>
          <a:xfrm>
            <a:off x="1163775" y="2274848"/>
            <a:ext cx="5301900" cy="25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CH" sz="2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Esercizio di gruppo:</a:t>
            </a:r>
            <a:br>
              <a:rPr b="0" i="0" lang="de-CH" sz="23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b="0" i="0" sz="23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"/>
              <a:buChar char="•"/>
            </a:pPr>
            <a:r>
              <a:rPr lang="de-CH" sz="2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Quali categorie di dati condividi sui social media?</a:t>
            </a:r>
            <a:endParaRPr sz="2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"/>
              <a:buChar char="•"/>
            </a:pPr>
            <a:r>
              <a:rPr lang="de-CH" sz="2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Come paghi per utilizzare i social media (o piattaforme simili)?</a:t>
            </a:r>
            <a:endParaRPr sz="2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1" name="Google Shape;171;p7"/>
          <p:cNvSpPr txBox="1"/>
          <p:nvPr/>
        </p:nvSpPr>
        <p:spPr>
          <a:xfrm>
            <a:off x="3731500" y="5458700"/>
            <a:ext cx="236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r>
              <a:rPr lang="de-CH" sz="1800">
                <a:solidFill>
                  <a:srgbClr val="FF0000"/>
                </a:solidFill>
              </a:rPr>
              <a:t>Scheda di Lavoro</a:t>
            </a:r>
            <a:endParaRPr b="0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7"/>
          <p:cNvSpPr/>
          <p:nvPr/>
        </p:nvSpPr>
        <p:spPr>
          <a:xfrm>
            <a:off x="6906527" y="1953738"/>
            <a:ext cx="3749453" cy="2950523"/>
          </a:xfrm>
          <a:prstGeom prst="roundRect">
            <a:avLst>
              <a:gd fmla="val 16667" name="adj"/>
            </a:avLst>
          </a:prstGeom>
          <a:solidFill>
            <a:srgbClr val="80B979">
              <a:alpha val="34901"/>
            </a:srgbClr>
          </a:solidFill>
          <a:ln cap="flat" cmpd="sng" w="47625">
            <a:solidFill>
              <a:srgbClr val="43AFE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3" name="Google Shape;173;p7"/>
          <p:cNvSpPr txBox="1"/>
          <p:nvPr/>
        </p:nvSpPr>
        <p:spPr>
          <a:xfrm>
            <a:off x="7114089" y="2551836"/>
            <a:ext cx="3334200" cy="20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900">
                <a:solidFill>
                  <a:schemeClr val="dk1"/>
                </a:solidFill>
              </a:rPr>
              <a:t>La maggior parte delle app non è realmente gratuita: si paga con i dati che si condividono (volontariamente). I tuoi dati valgono un sacco di soldi!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nformationen Silhouette" id="174" name="Google Shape;17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79471" y="1551832"/>
            <a:ext cx="803810" cy="8038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5" name="Google Shape;175;p7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176" name="Google Shape;176;p7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77" name="Google Shape;177;p7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5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4" name="Google Shape;184;p8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1"/>
                </a:srgbClr>
              </a:gs>
              <a:gs pos="9000">
                <a:srgbClr val="BADB7C">
                  <a:alpha val="54901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5" name="Google Shape;185;p8"/>
          <p:cNvSpPr txBox="1"/>
          <p:nvPr/>
        </p:nvSpPr>
        <p:spPr>
          <a:xfrm>
            <a:off x="792751" y="450525"/>
            <a:ext cx="9107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Considerare i dati come una valuta digitale</a:t>
            </a:r>
            <a:endParaRPr sz="2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86" name="Google Shape;186;p8"/>
          <p:cNvGrpSpPr/>
          <p:nvPr/>
        </p:nvGrpSpPr>
        <p:grpSpPr>
          <a:xfrm>
            <a:off x="0" y="6397157"/>
            <a:ext cx="12192000" cy="456773"/>
            <a:chOff x="0" y="6400799"/>
            <a:chExt cx="12192000" cy="456773"/>
          </a:xfrm>
        </p:grpSpPr>
        <p:sp>
          <p:nvSpPr>
            <p:cNvPr id="187" name="Google Shape;187;p8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88" name="Google Shape;188;p8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89" name="Google Shape;189;p8"/>
          <p:cNvSpPr/>
          <p:nvPr/>
        </p:nvSpPr>
        <p:spPr>
          <a:xfrm>
            <a:off x="1457550" y="3590891"/>
            <a:ext cx="2631128" cy="1210286"/>
          </a:xfrm>
          <a:prstGeom prst="flowChartAlternateProcess">
            <a:avLst/>
          </a:prstGeom>
          <a:solidFill>
            <a:srgbClr val="80B97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Le piattaforme</a:t>
            </a:r>
            <a:r>
              <a:rPr b="0" i="0" lang="de-CH" sz="1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Offrono servizi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0" name="Google Shape;190;p8"/>
          <p:cNvSpPr/>
          <p:nvPr/>
        </p:nvSpPr>
        <p:spPr>
          <a:xfrm>
            <a:off x="4451869" y="3476546"/>
            <a:ext cx="3449610" cy="1523359"/>
          </a:xfrm>
          <a:prstGeom prst="flowChartDecision">
            <a:avLst/>
          </a:prstGeom>
          <a:solidFill>
            <a:srgbClr val="80B979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 prodotti</a:t>
            </a:r>
            <a:r>
              <a:rPr b="0" i="0" lang="de-CH" sz="16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tu e i tuoi dati</a:t>
            </a:r>
            <a:endParaRPr b="0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1" name="Google Shape;191;p8"/>
          <p:cNvSpPr/>
          <p:nvPr/>
        </p:nvSpPr>
        <p:spPr>
          <a:xfrm>
            <a:off x="8264670" y="3590891"/>
            <a:ext cx="2631128" cy="1210286"/>
          </a:xfrm>
          <a:prstGeom prst="flowChartAlternateProcess">
            <a:avLst/>
          </a:prstGeom>
          <a:solidFill>
            <a:srgbClr val="80B97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</a:t>
            </a:r>
            <a:r>
              <a:rPr lang="de-CH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lienti</a:t>
            </a:r>
            <a:r>
              <a:rPr b="0" i="0" lang="de-CH" sz="1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Marche, aziende, campagne…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2" name="Google Shape;192;p8"/>
          <p:cNvSpPr txBox="1"/>
          <p:nvPr/>
        </p:nvSpPr>
        <p:spPr>
          <a:xfrm>
            <a:off x="895625" y="1180225"/>
            <a:ext cx="10190400" cy="10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 un prodotto o un servizio è gratuito -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 tuoi dati potrebbero essere il vero prodotto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3" name="Google Shape;193;p8"/>
          <p:cNvSpPr/>
          <p:nvPr/>
        </p:nvSpPr>
        <p:spPr>
          <a:xfrm rot="5400000">
            <a:off x="5777171" y="1599337"/>
            <a:ext cx="799005" cy="7447327"/>
          </a:xfrm>
          <a:prstGeom prst="rightBracket">
            <a:avLst>
              <a:gd fmla="val 8333" name="adj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eld Silhouette" id="194" name="Google Shape;19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422497">
            <a:off x="5638799" y="5148792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8"/>
          <p:cNvSpPr/>
          <p:nvPr/>
        </p:nvSpPr>
        <p:spPr>
          <a:xfrm rot="5400000">
            <a:off x="3827068" y="1542304"/>
            <a:ext cx="523220" cy="3449611"/>
          </a:xfrm>
          <a:prstGeom prst="leftBracket">
            <a:avLst>
              <a:gd fmla="val 8333" name="adj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gistrierkasse Silhouette" id="196" name="Google Shape;19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22933" y="2761642"/>
            <a:ext cx="734890" cy="73489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8"/>
          <p:cNvSpPr/>
          <p:nvPr/>
        </p:nvSpPr>
        <p:spPr>
          <a:xfrm rot="5400000">
            <a:off x="7913925" y="1528760"/>
            <a:ext cx="523220" cy="3449611"/>
          </a:xfrm>
          <a:prstGeom prst="leftBracket">
            <a:avLst>
              <a:gd fmla="val 8333" name="adj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cherche Silhouette" id="198" name="Google Shape;198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56489" y="2761640"/>
            <a:ext cx="734890" cy="73489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8"/>
          <p:cNvSpPr txBox="1"/>
          <p:nvPr/>
        </p:nvSpPr>
        <p:spPr>
          <a:xfrm>
            <a:off x="5241861" y="6013625"/>
            <a:ext cx="18696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e-CH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Monetizzazione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" name="Google Shape;200;p8"/>
          <p:cNvSpPr txBox="1"/>
          <p:nvPr/>
        </p:nvSpPr>
        <p:spPr>
          <a:xfrm>
            <a:off x="2409325" y="2465950"/>
            <a:ext cx="3165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Trattamento dei dati e cessione a terzi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1" name="Google Shape;201;p8"/>
          <p:cNvSpPr txBox="1"/>
          <p:nvPr/>
        </p:nvSpPr>
        <p:spPr>
          <a:xfrm>
            <a:off x="6238781" y="2418132"/>
            <a:ext cx="4051800" cy="4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Proposta di prodotti in base agli interessi che hai indicato (annunci pubblicitari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"/>
          <p:cNvSpPr txBox="1"/>
          <p:nvPr/>
        </p:nvSpPr>
        <p:spPr>
          <a:xfrm>
            <a:off x="1334214" y="2392710"/>
            <a:ext cx="5144700" cy="21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Le piattaforme possono trattare i tuoi dati per: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Prevedere il tuo comportamento online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Individuare contenuti che ti facciano rimanere sulla piattaforma più a lungo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Mostrarti annunci pubblicitari in linea con i tuoi interessi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Influenzare il tuo comportamento d'acquisto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" name="Google Shape;207;p10"/>
          <p:cNvSpPr txBox="1"/>
          <p:nvPr/>
        </p:nvSpPr>
        <p:spPr>
          <a:xfrm>
            <a:off x="942097" y="839025"/>
            <a:ext cx="8191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Perché i dati digitali sono così preziosi?</a:t>
            </a:r>
            <a:endParaRPr sz="2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Münzen Silhouette" id="208" name="Google Shape;20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76573" y="4542361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0"/>
          <p:cNvSpPr txBox="1"/>
          <p:nvPr/>
        </p:nvSpPr>
        <p:spPr>
          <a:xfrm>
            <a:off x="6866957" y="1906147"/>
            <a:ext cx="2539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La tua</a:t>
            </a: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atten</a:t>
            </a: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zione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Smartphone Silhouette" id="210" name="Google Shape;210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87618" y="251460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enutzer Silhouette" id="211" name="Google Shape;211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33088" y="2486535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adt Silhouette" id="212" name="Google Shape;212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33088" y="4542361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0"/>
          <p:cNvSpPr txBox="1"/>
          <p:nvPr/>
        </p:nvSpPr>
        <p:spPr>
          <a:xfrm>
            <a:off x="7816993" y="3505517"/>
            <a:ext cx="42511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de-CH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0"/>
          <p:cNvSpPr txBox="1"/>
          <p:nvPr/>
        </p:nvSpPr>
        <p:spPr>
          <a:xfrm>
            <a:off x="7006295" y="4166809"/>
            <a:ext cx="2127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Il loro profitto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5" name="Google Shape;215;p10"/>
          <p:cNvSpPr/>
          <p:nvPr/>
        </p:nvSpPr>
        <p:spPr>
          <a:xfrm>
            <a:off x="7647488" y="2885006"/>
            <a:ext cx="978408" cy="10953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0"/>
          <p:cNvSpPr/>
          <p:nvPr/>
        </p:nvSpPr>
        <p:spPr>
          <a:xfrm>
            <a:off x="7647488" y="4944792"/>
            <a:ext cx="978408" cy="10953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0"/>
          <p:cNvGrpSpPr/>
          <p:nvPr/>
        </p:nvGrpSpPr>
        <p:grpSpPr>
          <a:xfrm>
            <a:off x="0" y="6397157"/>
            <a:ext cx="12192000" cy="456773"/>
            <a:chOff x="0" y="6400799"/>
            <a:chExt cx="12192000" cy="456773"/>
          </a:xfrm>
        </p:grpSpPr>
        <p:sp>
          <p:nvSpPr>
            <p:cNvPr id="218" name="Google Shape;218;p10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19" name="Google Shape;219;p10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1"/>
          <p:cNvSpPr txBox="1"/>
          <p:nvPr/>
        </p:nvSpPr>
        <p:spPr>
          <a:xfrm>
            <a:off x="567425" y="1785550"/>
            <a:ext cx="8399400" cy="56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Metti “Like” a delle foto di scarpe da ginnastica</a:t>
            </a: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→ 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ti vengono mostrati annunci di scarpe da ginnastica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Guardi video sui videogiochi </a:t>
            </a: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→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ti vengono mostrati contenuti relativi ai videogiochi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Segui istruttori di fitness online</a:t>
            </a: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→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ti vengono mostrati annunci di integratori alimentari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b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5" name="Google Shape;225;p11"/>
          <p:cNvSpPr txBox="1"/>
          <p:nvPr/>
        </p:nvSpPr>
        <p:spPr>
          <a:xfrm>
            <a:off x="932875" y="711500"/>
            <a:ext cx="8240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 che modo i tuoi dati si trasformano in denaro?</a:t>
            </a:r>
            <a:endParaRPr sz="2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Stiefel Silhouette" id="226" name="Google Shape;22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62305" y="3686149"/>
            <a:ext cx="745122" cy="745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renkorb Silhouette" id="227" name="Google Shape;227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49874" y="4793375"/>
            <a:ext cx="1005721" cy="10057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amecontroller Silhouette" id="228" name="Google Shape;228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38871" y="3686149"/>
            <a:ext cx="745122" cy="745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urzhantel Silhouette" id="229" name="Google Shape;229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885739" y="3687799"/>
            <a:ext cx="745122" cy="745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ld Silhouette" id="230" name="Google Shape;230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1684570">
            <a:off x="5286670" y="3241864"/>
            <a:ext cx="1245454" cy="12454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ommentar Like Silhouette" id="231" name="Google Shape;231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549874" y="2643461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enutzer Silhouette" id="232" name="Google Shape;232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549874" y="1447138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1"/>
          <p:cNvSpPr/>
          <p:nvPr/>
        </p:nvSpPr>
        <p:spPr>
          <a:xfrm rot="-5400000">
            <a:off x="8584276" y="352629"/>
            <a:ext cx="812607" cy="4017817"/>
          </a:xfrm>
          <a:prstGeom prst="leftBrace">
            <a:avLst>
              <a:gd fmla="val 8333" name="adj1"/>
              <a:gd fmla="val 50000" name="adj2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1"/>
          <p:cNvSpPr/>
          <p:nvPr/>
        </p:nvSpPr>
        <p:spPr>
          <a:xfrm rot="-3949093">
            <a:off x="7330599" y="3595152"/>
            <a:ext cx="1753738" cy="538871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1"/>
          <p:cNvSpPr/>
          <p:nvPr/>
        </p:nvSpPr>
        <p:spPr>
          <a:xfrm>
            <a:off x="8982277" y="3314502"/>
            <a:ext cx="105179" cy="1292325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1"/>
          <p:cNvSpPr/>
          <p:nvPr/>
        </p:nvSpPr>
        <p:spPr>
          <a:xfrm flipH="1" rot="3918516">
            <a:off x="8919208" y="3323616"/>
            <a:ext cx="1436131" cy="815547"/>
          </a:xfrm>
          <a:prstGeom prst="arc">
            <a:avLst>
              <a:gd fmla="val 13936240" name="adj1"/>
              <a:gd fmla="val 0" name="adj2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1"/>
          <p:cNvSpPr/>
          <p:nvPr/>
        </p:nvSpPr>
        <p:spPr>
          <a:xfrm rot="-5400000">
            <a:off x="8688498" y="3487396"/>
            <a:ext cx="604162" cy="2229279"/>
          </a:xfrm>
          <a:prstGeom prst="leftBrace">
            <a:avLst>
              <a:gd fmla="val 8333" name="adj1"/>
              <a:gd fmla="val 50413" name="adj2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1"/>
          <p:cNvSpPr txBox="1"/>
          <p:nvPr/>
        </p:nvSpPr>
        <p:spPr>
          <a:xfrm>
            <a:off x="7785388" y="1234700"/>
            <a:ext cx="2534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Utente di Tik Tok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39" name="Google Shape;239;p11"/>
          <p:cNvCxnSpPr/>
          <p:nvPr/>
        </p:nvCxnSpPr>
        <p:spPr>
          <a:xfrm rot="10800000">
            <a:off x="6738884" y="4115964"/>
            <a:ext cx="1958400" cy="1509000"/>
          </a:xfrm>
          <a:prstGeom prst="curvedConnector3">
            <a:avLst>
              <a:gd fmla="val 50000" name="adj1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med" w="med" type="triangle"/>
          </a:ln>
        </p:spPr>
      </p:cxnSp>
      <p:grpSp>
        <p:nvGrpSpPr>
          <p:cNvPr id="240" name="Google Shape;240;p11"/>
          <p:cNvGrpSpPr/>
          <p:nvPr/>
        </p:nvGrpSpPr>
        <p:grpSpPr>
          <a:xfrm>
            <a:off x="0" y="6397157"/>
            <a:ext cx="12192000" cy="456773"/>
            <a:chOff x="0" y="6400799"/>
            <a:chExt cx="12192000" cy="456773"/>
          </a:xfrm>
        </p:grpSpPr>
        <p:sp>
          <p:nvSpPr>
            <p:cNvPr id="241" name="Google Shape;241;p11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42" name="Google Shape;242;p11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43" name="Google Shape;243;p11"/>
          <p:cNvSpPr txBox="1"/>
          <p:nvPr/>
        </p:nvSpPr>
        <p:spPr>
          <a:xfrm>
            <a:off x="730825" y="4432925"/>
            <a:ext cx="4654500" cy="1820700"/>
          </a:xfrm>
          <a:prstGeom prst="rect">
            <a:avLst/>
          </a:prstGeom>
          <a:solidFill>
            <a:srgbClr val="80B979">
              <a:alpha val="34901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→ Le aziende pagano per ottenere informazioni dettagliate su di te e sui tuoi interessi. In questo modo, possono raggiungerti online con i loro prodotti: a casa, a scuola, mentre vai al lavoro, tramite il tuo tablet, il tuo portatile o il tuo smartphone.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2"/>
          <p:cNvSpPr txBox="1"/>
          <p:nvPr/>
        </p:nvSpPr>
        <p:spPr>
          <a:xfrm>
            <a:off x="676125" y="718575"/>
            <a:ext cx="10897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3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Questo fenomeno è noto come: monetizzazione dei dati</a:t>
            </a:r>
            <a:endParaRPr sz="3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49" name="Google Shape;249;p12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250" name="Google Shape;250;p12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51" name="Google Shape;251;p12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52" name="Google Shape;252;p12"/>
          <p:cNvSpPr txBox="1"/>
          <p:nvPr/>
        </p:nvSpPr>
        <p:spPr>
          <a:xfrm>
            <a:off x="846648" y="1452350"/>
            <a:ext cx="9159600" cy="6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800">
                <a:solidFill>
                  <a:schemeClr val="dk1"/>
                </a:solidFill>
              </a:rPr>
              <a:t>Molte app sono gratuite, ma chi si occupa dello sviluppo e della manutenzione deve comunque essere retribuito.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53" name="Google Shape;253;p12"/>
          <p:cNvSpPr txBox="1"/>
          <p:nvPr/>
        </p:nvSpPr>
        <p:spPr>
          <a:xfrm>
            <a:off x="846650" y="2419200"/>
            <a:ext cx="3831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de-CH" sz="1800">
                <a:solidFill>
                  <a:schemeClr val="dk1"/>
                </a:solidFill>
              </a:rPr>
              <a:t>Come?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2"/>
          <p:cNvSpPr txBox="1"/>
          <p:nvPr/>
        </p:nvSpPr>
        <p:spPr>
          <a:xfrm>
            <a:off x="3731507" y="5253762"/>
            <a:ext cx="6097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martphone Silhouette" id="255" name="Google Shape;25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8218" y="312180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rdnersuche Silhouette" id="256" name="Google Shape;256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74524" y="3067459"/>
            <a:ext cx="1023081" cy="10230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atistiken Silhouette" id="257" name="Google Shape;257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92227" y="297180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kaufstasche Silhouette" id="258" name="Google Shape;258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772628" y="2971802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ld Silhouette" id="259" name="Google Shape;259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347117" y="297180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2"/>
          <p:cNvSpPr txBox="1"/>
          <p:nvPr/>
        </p:nvSpPr>
        <p:spPr>
          <a:xfrm>
            <a:off x="596750" y="4036200"/>
            <a:ext cx="129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>
                <a:solidFill>
                  <a:schemeClr val="dk1"/>
                </a:solidFill>
              </a:rPr>
              <a:t>Tu usi l’app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2"/>
          <p:cNvSpPr txBox="1"/>
          <p:nvPr/>
        </p:nvSpPr>
        <p:spPr>
          <a:xfrm>
            <a:off x="2253894" y="4036200"/>
            <a:ext cx="2264400" cy="12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>
                <a:solidFill>
                  <a:schemeClr val="dk1"/>
                </a:solidFill>
              </a:rPr>
              <a:t>Vengono raccolti dati che ti riguardano: come utilizzi l'app, con quale frequenza e con quali tipi di contenuti interagisci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62" name="Google Shape;262;p12"/>
          <p:cNvSpPr txBox="1"/>
          <p:nvPr/>
        </p:nvSpPr>
        <p:spPr>
          <a:xfrm>
            <a:off x="4686487" y="4036200"/>
            <a:ext cx="2437500" cy="10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>
                <a:solidFill>
                  <a:schemeClr val="dk1"/>
                </a:solidFill>
              </a:rPr>
              <a:t>I dati vengono analizzati, elaborati e collegati ai set di dati delle altre app che stai utilizzando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63" name="Google Shape;263;p12"/>
          <p:cNvSpPr txBox="1"/>
          <p:nvPr/>
        </p:nvSpPr>
        <p:spPr>
          <a:xfrm>
            <a:off x="7218210" y="4029950"/>
            <a:ext cx="26109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>
                <a:solidFill>
                  <a:schemeClr val="dk1"/>
                </a:solidFill>
              </a:rPr>
              <a:t>Gli annunci pubblicitari vengono personalizzati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2"/>
          <p:cNvSpPr txBox="1"/>
          <p:nvPr/>
        </p:nvSpPr>
        <p:spPr>
          <a:xfrm>
            <a:off x="9829111" y="4029956"/>
            <a:ext cx="1824600" cy="10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>
                <a:solidFill>
                  <a:schemeClr val="dk1"/>
                </a:solidFill>
              </a:rPr>
              <a:t>Le aziende pagano per farti vedere i loro prodotti per primi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65" name="Google Shape;265;p12"/>
          <p:cNvSpPr/>
          <p:nvPr/>
        </p:nvSpPr>
        <p:spPr>
          <a:xfrm>
            <a:off x="1674367" y="3494655"/>
            <a:ext cx="978408" cy="10953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2"/>
          <p:cNvSpPr/>
          <p:nvPr/>
        </p:nvSpPr>
        <p:spPr>
          <a:xfrm>
            <a:off x="4238445" y="3494654"/>
            <a:ext cx="978408" cy="10953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2"/>
          <p:cNvSpPr/>
          <p:nvPr/>
        </p:nvSpPr>
        <p:spPr>
          <a:xfrm>
            <a:off x="6550423" y="3494654"/>
            <a:ext cx="978408" cy="10953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2"/>
          <p:cNvSpPr/>
          <p:nvPr/>
        </p:nvSpPr>
        <p:spPr>
          <a:xfrm>
            <a:off x="9027868" y="3494653"/>
            <a:ext cx="978408" cy="10953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"/>
          <p:cNvSpPr txBox="1"/>
          <p:nvPr/>
        </p:nvSpPr>
        <p:spPr>
          <a:xfrm>
            <a:off x="372978" y="620945"/>
            <a:ext cx="8299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None/>
            </a:pPr>
            <a:r>
              <a:rPr b="1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Tra</a:t>
            </a:r>
            <a:r>
              <a:rPr b="1"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cciamento</a:t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5" name="Google Shape;275;p13"/>
          <p:cNvSpPr txBox="1"/>
          <p:nvPr/>
        </p:nvSpPr>
        <p:spPr>
          <a:xfrm>
            <a:off x="659550" y="1674413"/>
            <a:ext cx="4140900" cy="45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Cosa succede dietro le quinte?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Le app e i siti web usano: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Cookie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Tracker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Strumenti di analisi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Tracciamento in-app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Possono rilevare: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quali pagine web visiti online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quanto tempo rimani su una pagina web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 quali elementi interagisci cliccandoci sopra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76" name="Google Shape;27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65997" y="2563140"/>
            <a:ext cx="281213" cy="2831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huhabdrücke Silhouette" id="277" name="Google Shape;277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44649" y="2785409"/>
            <a:ext cx="400051" cy="4000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herche Silhouette" id="278" name="Google Shape;278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20360" y="3076713"/>
            <a:ext cx="353785" cy="353785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3"/>
          <p:cNvSpPr txBox="1"/>
          <p:nvPr/>
        </p:nvSpPr>
        <p:spPr>
          <a:xfrm>
            <a:off x="5658258" y="1682403"/>
            <a:ext cx="1685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Esempio: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80" name="Google Shape;280;p13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281" name="Google Shape;281;p13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82" name="Google Shape;282;p13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283" name="Google Shape;283;p13" title="thread-228863643-14889143579231025749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58258" y="2174295"/>
            <a:ext cx="4943967" cy="3827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4"/>
          <p:cNvSpPr txBox="1"/>
          <p:nvPr/>
        </p:nvSpPr>
        <p:spPr>
          <a:xfrm>
            <a:off x="412952" y="698077"/>
            <a:ext cx="9108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>
                <a:solidFill>
                  <a:schemeClr val="dk1"/>
                </a:solidFill>
              </a:rPr>
              <a:t>Annunci online</a:t>
            </a:r>
            <a:r>
              <a:rPr b="0" i="0" lang="de-CH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de-CH" sz="3600">
                <a:solidFill>
                  <a:schemeClr val="dk1"/>
                </a:solidFill>
              </a:rPr>
              <a:t>solo per te</a:t>
            </a:r>
            <a:endParaRPr b="1" i="0" sz="3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0" name="Google Shape;290;p14"/>
          <p:cNvSpPr txBox="1"/>
          <p:nvPr/>
        </p:nvSpPr>
        <p:spPr>
          <a:xfrm>
            <a:off x="623225" y="1842850"/>
            <a:ext cx="9732000" cy="44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🔍</a:t>
            </a:r>
            <a:r>
              <a:rPr b="1" lang="de-CH" sz="1600">
                <a:solidFill>
                  <a:schemeClr val="dk1"/>
                </a:solidFill>
              </a:rPr>
              <a:t>Discutete in classe: perché la pubblicità è così importante?</a:t>
            </a:r>
            <a:endParaRPr b="1" sz="1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i="1" lang="de-CH" sz="1600">
                <a:solidFill>
                  <a:schemeClr val="dk1"/>
                </a:solidFill>
              </a:rPr>
              <a:t>Senza i dati personali</a:t>
            </a:r>
            <a:endParaRPr b="0" i="1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</a:t>
            </a:r>
            <a:r>
              <a:rPr lang="de-CH" sz="1600">
                <a:solidFill>
                  <a:schemeClr val="dk1"/>
                </a:solidFill>
              </a:rPr>
              <a:t>Annunci</a:t>
            </a: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de-CH" sz="1600">
                <a:solidFill>
                  <a:schemeClr val="dk1"/>
                </a:solidFill>
              </a:rPr>
              <a:t>per tutti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</a:t>
            </a:r>
            <a:r>
              <a:rPr lang="de-CH" sz="1600">
                <a:solidFill>
                  <a:schemeClr val="dk1"/>
                </a:solidFill>
              </a:rPr>
              <a:t>un piccolo gruppo di persone è interessato, interagirà e acquisterà</a:t>
            </a: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i="1" lang="de-CH" sz="1600">
                <a:solidFill>
                  <a:schemeClr val="dk1"/>
                </a:solidFill>
              </a:rPr>
              <a:t>Con i dati personali</a:t>
            </a:r>
            <a:endParaRPr b="0" i="1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</a:t>
            </a:r>
            <a:r>
              <a:rPr lang="de-CH" sz="1600">
                <a:solidFill>
                  <a:schemeClr val="dk1"/>
                </a:solidFill>
              </a:rPr>
              <a:t>Annunci personalizzati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</a:t>
            </a:r>
            <a:r>
              <a:rPr lang="de-CH" sz="1600">
                <a:solidFill>
                  <a:schemeClr val="dk1"/>
                </a:solidFill>
              </a:rPr>
              <a:t>avrai maggiori probabilità di interagire con contenuti che ti piacciono</a:t>
            </a:r>
            <a:b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</a:t>
            </a:r>
            <a:r>
              <a:rPr lang="de-CH" sz="1600">
                <a:solidFill>
                  <a:schemeClr val="dk1"/>
                </a:solidFill>
              </a:rPr>
              <a:t>tasso di clic più elevato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</a:t>
            </a:r>
            <a:r>
              <a:rPr lang="de-CH" sz="1600">
                <a:solidFill>
                  <a:schemeClr val="dk1"/>
                </a:solidFill>
              </a:rPr>
              <a:t>profitto più alto</a:t>
            </a:r>
            <a:b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👉</a:t>
            </a:r>
            <a:r>
              <a:rPr lang="de-CH" sz="1600">
                <a:solidFill>
                  <a:schemeClr val="dk1"/>
                </a:solidFill>
              </a:rPr>
              <a:t>Le aziende pagano di più per gli annunci personalizzati</a:t>
            </a:r>
            <a:endParaRPr sz="1600">
              <a:solidFill>
                <a:schemeClr val="dk1"/>
              </a:solidFill>
            </a:endParaRPr>
          </a:p>
        </p:txBody>
      </p:sp>
      <p:grpSp>
        <p:nvGrpSpPr>
          <p:cNvPr id="291" name="Google Shape;291;p14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292" name="Google Shape;292;p14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93" name="Google Shape;293;p14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94" name="Google Shape;294;p14"/>
          <p:cNvSpPr txBox="1"/>
          <p:nvPr/>
        </p:nvSpPr>
        <p:spPr>
          <a:xfrm>
            <a:off x="6918950" y="1008200"/>
            <a:ext cx="3935700" cy="9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de-CH" sz="17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r>
              <a:rPr lang="de-CH" sz="1700">
                <a:solidFill>
                  <a:srgbClr val="FF0000"/>
                </a:solidFill>
              </a:rPr>
              <a:t>Scheda di lavoro disponibile: </a:t>
            </a:r>
            <a:r>
              <a:rPr b="0" i="0" lang="de-CH" sz="17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de-CH" sz="1700">
                <a:solidFill>
                  <a:srgbClr val="FF0000"/>
                </a:solidFill>
              </a:rPr>
              <a:t>Scheda di lavoro </a:t>
            </a:r>
            <a:r>
              <a:rPr b="0" i="0" lang="de-CH" sz="17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Data Pro </a:t>
            </a:r>
            <a:r>
              <a:rPr lang="de-CH" sz="1700">
                <a:solidFill>
                  <a:srgbClr val="FF0000"/>
                </a:solidFill>
              </a:rPr>
              <a:t>Giochi Web</a:t>
            </a:r>
            <a:r>
              <a:rPr b="0" i="0" lang="de-CH" sz="17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de-CH" sz="1700">
                <a:solidFill>
                  <a:srgbClr val="FF0000"/>
                </a:solidFill>
              </a:rPr>
              <a:t>Compito</a:t>
            </a:r>
            <a:r>
              <a:rPr b="0" i="0" lang="de-CH" sz="17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2) </a:t>
            </a:r>
            <a:endParaRPr b="0" i="0" sz="17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e5def6c87d_1_411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1" name="Google Shape;301;g3e5def6c87d_1_411"/>
          <p:cNvSpPr txBox="1"/>
          <p:nvPr/>
        </p:nvSpPr>
        <p:spPr>
          <a:xfrm>
            <a:off x="868025" y="505975"/>
            <a:ext cx="9946200" cy="35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2" name="Google Shape;302;g3e5def6c87d_1_411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03" name="Google Shape;303;g3e5def6c87d_1_411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04" name="Google Shape;304;g3e5def6c87d_1_411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05" name="Google Shape;305;g3e5def6c87d_1_411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06" name="Google Shape;306;g3e5def6c87d_1_4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525" y="250125"/>
            <a:ext cx="11883799" cy="537165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g3e5def6c87d_1_411"/>
          <p:cNvSpPr txBox="1"/>
          <p:nvPr/>
        </p:nvSpPr>
        <p:spPr>
          <a:xfrm>
            <a:off x="183525" y="5788238"/>
            <a:ext cx="58011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1" lang="de-CH" sz="17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https://dataprogames.ph-freiburg.de/nothing-to-hide/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2026-03-24T16:09:25Z</dcterms:created>
  <dc:creator>Renata Barbiero Säuberli (s)</dc:creator>
</cp:coreProperties>
</file>