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7102475" cy="102330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gIMMqGskGR2FJ4r4iuUrhiv8gB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A4373D0-3BA4-49B6-839E-5CE916A6E0D6}">
  <a:tblStyle styleId="{7A4373D0-3BA4-49B6-839E-5CE916A6E0D6}"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customschemas.google.com/relationships/presentationmetadata" Target="metadata"/><Relationship Id="rId16" Type="http://schemas.openxmlformats.org/officeDocument/2006/relationships/slide" Target="slides/slide10.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513428"/>
          </a:xfrm>
          <a:prstGeom prst="rect">
            <a:avLst/>
          </a:prstGeom>
          <a:noFill/>
          <a:ln>
            <a:noFill/>
          </a:ln>
        </p:spPr>
        <p:txBody>
          <a:bodyPr anchorCtr="0" anchor="t"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092" y="0"/>
            <a:ext cx="3077739" cy="513428"/>
          </a:xfrm>
          <a:prstGeom prst="rect">
            <a:avLst/>
          </a:prstGeom>
          <a:noFill/>
          <a:ln>
            <a:noFill/>
          </a:ln>
        </p:spPr>
        <p:txBody>
          <a:bodyPr anchorCtr="0" anchor="t" bIns="49500" lIns="99025" spcFirstLastPara="1" rIns="99025" wrap="square" tIns="495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19598"/>
            <a:ext cx="3077739" cy="513427"/>
          </a:xfrm>
          <a:prstGeom prst="rect">
            <a:avLst/>
          </a:prstGeom>
          <a:noFill/>
          <a:ln>
            <a:noFill/>
          </a:ln>
        </p:spPr>
        <p:txBody>
          <a:bodyPr anchorCtr="0" anchor="b"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Clr>
                <a:schemeClr val="dk1"/>
              </a:buClr>
              <a:buSzPts val="1100"/>
              <a:buFont typeface="Arial"/>
              <a:buNone/>
            </a:pPr>
            <a:r>
              <a:rPr lang="en-US"/>
              <a:t>Gli argomenti di questa unità didattica si basano sul programma didattico di DataPro. https://www.datapro.education/curriculum-datapro/e trattano il blocco tematico “Applicare metodi di protezione dei dati”, in particolare le competenze:</a:t>
            </a:r>
            <a:endParaRPr/>
          </a:p>
          <a:p>
            <a:pPr indent="0" lvl="0" marL="0" rtl="0" algn="l">
              <a:lnSpc>
                <a:spcPct val="100000"/>
              </a:lnSpc>
              <a:spcBef>
                <a:spcPts val="0"/>
              </a:spcBef>
              <a:spcAft>
                <a:spcPts val="0"/>
              </a:spcAft>
              <a:buClr>
                <a:schemeClr val="dk1"/>
              </a:buClr>
              <a:buSzPts val="1100"/>
              <a:buFont typeface="Arial"/>
              <a:buNone/>
            </a:pPr>
            <a:r>
              <a:rPr lang="en-US"/>
              <a:t>C.1 Gestione dell’identità</a:t>
            </a:r>
            <a:endParaRPr/>
          </a:p>
          <a:p>
            <a:pPr indent="0" lvl="0" marL="0" rtl="0" algn="l">
              <a:lnSpc>
                <a:spcPct val="100000"/>
              </a:lnSpc>
              <a:spcBef>
                <a:spcPts val="0"/>
              </a:spcBef>
              <a:spcAft>
                <a:spcPts val="0"/>
              </a:spcAft>
              <a:buClr>
                <a:schemeClr val="dk1"/>
              </a:buClr>
              <a:buSzPts val="1100"/>
              <a:buFont typeface="Arial"/>
              <a:buNone/>
            </a:pPr>
            <a:r>
              <a:rPr lang="en-US"/>
              <a:t>C.3 Consapevolezza delle tracce online</a:t>
            </a:r>
            <a:endParaRPr/>
          </a:p>
        </p:txBody>
      </p:sp>
      <p:sp>
        <p:nvSpPr>
          <p:cNvPr id="157" name="Google Shape;157;p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Gli argomenti di questa unità didattica si basano sul programma didattico di DataPro https://www.datapro.education/curriculum-datapro/ e affrontano il blocco tematico “Proteggere i dati”, in particolare le seguenti competenze:</a:t>
            </a:r>
            <a:endParaRPr/>
          </a:p>
          <a:p>
            <a:pPr indent="-228600" lvl="0" marL="457200" marR="0" rtl="0" algn="l">
              <a:lnSpc>
                <a:spcPct val="100000"/>
              </a:lnSpc>
              <a:spcBef>
                <a:spcPts val="0"/>
              </a:spcBef>
              <a:spcAft>
                <a:spcPts val="0"/>
              </a:spcAft>
              <a:buClr>
                <a:srgbClr val="000000"/>
              </a:buClr>
              <a:buSzPts val="1400"/>
              <a:buFont typeface="Arial"/>
              <a:buNone/>
            </a:pPr>
            <a:r>
              <a:rPr lang="en-US"/>
              <a:t>C.1 Gestione dell’identità, in particolare la sensibilizzazione sull’uso dei dati: «Interrogarsi regolarmente su come e dove vengono utilizzati e ceduti i dati personali, nonché sui rischi che ciò comporta».</a:t>
            </a:r>
            <a:endParaRPr/>
          </a:p>
          <a:p>
            <a:pPr indent="-228600" lvl="0" marL="457200" marR="0" rtl="0" algn="l">
              <a:lnSpc>
                <a:spcPct val="100000"/>
              </a:lnSpc>
              <a:spcBef>
                <a:spcPts val="0"/>
              </a:spcBef>
              <a:spcAft>
                <a:spcPts val="0"/>
              </a:spcAft>
              <a:buClr>
                <a:srgbClr val="000000"/>
              </a:buClr>
              <a:buSzPts val="1400"/>
              <a:buFont typeface="Arial"/>
              <a:buNone/>
            </a:pPr>
            <a:br>
              <a:rPr lang="en-US"/>
            </a:br>
            <a:endParaRPr/>
          </a:p>
        </p:txBody>
      </p:sp>
      <p:sp>
        <p:nvSpPr>
          <p:cNvPr id="172" name="Google Shape;172;p2: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A seconda del livello di competenza del gruppo e del fatto che la lezione si svolga in una o due sessioni, è possibile tralasciare le fasi di sviluppo.</a:t>
            </a:r>
            <a:endParaRPr/>
          </a:p>
          <a:p>
            <a:pPr indent="-228600" lvl="0" marL="457200" marR="0" rtl="0" algn="l">
              <a:lnSpc>
                <a:spcPct val="100000"/>
              </a:lnSpc>
              <a:spcBef>
                <a:spcPts val="0"/>
              </a:spcBef>
              <a:spcAft>
                <a:spcPts val="0"/>
              </a:spcAft>
              <a:buClr>
                <a:srgbClr val="000000"/>
              </a:buClr>
              <a:buSzPts val="1400"/>
              <a:buFont typeface="Arial"/>
              <a:buNone/>
            </a:pPr>
            <a:br>
              <a:rPr lang="en-US"/>
            </a:br>
            <a:endParaRPr/>
          </a:p>
        </p:txBody>
      </p:sp>
      <p:sp>
        <p:nvSpPr>
          <p:cNvPr id="183" name="Google Shape;183;p6: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5: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sz="900"/>
              <a:t>Inizio con lo strumento “digital footprint calculator” di DataPro, disponibile oltre che in inglese anche in tedesco all’indirizzo https://ppiippaa.github.io/datapro-datafootprint/it</a:t>
            </a:r>
            <a:endParaRPr/>
          </a:p>
          <a:p>
            <a:pPr indent="-228600" lvl="0" marL="457200" marR="0" rtl="0" algn="l">
              <a:lnSpc>
                <a:spcPct val="100000"/>
              </a:lnSpc>
              <a:spcBef>
                <a:spcPts val="0"/>
              </a:spcBef>
              <a:spcAft>
                <a:spcPts val="0"/>
              </a:spcAft>
              <a:buClr>
                <a:srgbClr val="000000"/>
              </a:buClr>
              <a:buSzPts val="1400"/>
              <a:buFont typeface="Arial"/>
              <a:buNone/>
            </a:pPr>
            <a:r>
              <a:rPr lang="en-US" sz="900"/>
              <a:t>Riflessione sul concetto di impronta digitale: introduzione agli argomenti trattati durante la lezione: gestione dell’identità, tracce online e interconnessione dei dati</a:t>
            </a:r>
            <a:endParaRPr sz="900"/>
          </a:p>
          <a:p>
            <a:pPr indent="-228600" lvl="0" marL="457200" marR="0" rtl="0" algn="l">
              <a:lnSpc>
                <a:spcPct val="100000"/>
              </a:lnSpc>
              <a:spcBef>
                <a:spcPts val="0"/>
              </a:spcBef>
              <a:spcAft>
                <a:spcPts val="0"/>
              </a:spcAft>
              <a:buClr>
                <a:srgbClr val="000000"/>
              </a:buClr>
              <a:buSzPts val="1400"/>
              <a:buFont typeface="Arial"/>
              <a:buNone/>
            </a:pPr>
            <a:r>
              <a:rPr lang="en-US" sz="900"/>
              <a:t>Dibattito in plenaria: come valutano gli studenti stessi il rischio, rispetto ai risultati del calcolatore?</a:t>
            </a:r>
            <a:endParaRPr/>
          </a:p>
          <a:p>
            <a:pPr indent="-228600" lvl="0" marL="457200" marR="0" rtl="0" algn="l">
              <a:lnSpc>
                <a:spcPct val="100000"/>
              </a:lnSpc>
              <a:spcBef>
                <a:spcPts val="0"/>
              </a:spcBef>
              <a:spcAft>
                <a:spcPts val="0"/>
              </a:spcAft>
              <a:buClr>
                <a:srgbClr val="000000"/>
              </a:buClr>
              <a:buSzPts val="1400"/>
              <a:buFont typeface="Arial"/>
              <a:buNone/>
            </a:pPr>
            <a:br>
              <a:rPr lang="en-US" sz="900"/>
            </a:br>
            <a:endParaRPr sz="900"/>
          </a:p>
          <a:p>
            <a:pPr indent="0" lvl="0" marL="0" rtl="0" algn="l">
              <a:lnSpc>
                <a:spcPct val="100000"/>
              </a:lnSpc>
              <a:spcBef>
                <a:spcPts val="0"/>
              </a:spcBef>
              <a:spcAft>
                <a:spcPts val="0"/>
              </a:spcAft>
              <a:buSzPts val="1400"/>
              <a:buNone/>
            </a:pPr>
            <a:r>
              <a:t/>
            </a:r>
            <a:endParaRPr sz="900">
              <a:latin typeface="Avenir"/>
              <a:ea typeface="Avenir"/>
              <a:cs typeface="Avenir"/>
              <a:sym typeface="Avenir"/>
            </a:endParaRPr>
          </a:p>
        </p:txBody>
      </p:sp>
      <p:sp>
        <p:nvSpPr>
          <p:cNvPr id="194" name="Google Shape;194;p5: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3: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Raccolta di ulteriori esempi alla lavagna con l’intera classe.</a:t>
            </a:r>
            <a:endParaRPr/>
          </a:p>
          <a:p>
            <a:pPr indent="-228600" lvl="0" marL="457200" marR="0" rtl="0" algn="l">
              <a:lnSpc>
                <a:spcPct val="100000"/>
              </a:lnSpc>
              <a:spcBef>
                <a:spcPts val="0"/>
              </a:spcBef>
              <a:spcAft>
                <a:spcPts val="0"/>
              </a:spcAft>
              <a:buClr>
                <a:srgbClr val="000000"/>
              </a:buClr>
              <a:buSzPts val="1400"/>
              <a:buFont typeface="Arial"/>
              <a:buNone/>
            </a:pPr>
            <a:r>
              <a:rPr lang="en-US"/>
              <a:t>Passaggio al tema dell’IoT:</a:t>
            </a:r>
            <a:endParaRPr/>
          </a:p>
          <a:p>
            <a:pPr indent="-228600" lvl="0" marL="457200" marR="0" rtl="0" algn="l">
              <a:lnSpc>
                <a:spcPct val="100000"/>
              </a:lnSpc>
              <a:spcBef>
                <a:spcPts val="0"/>
              </a:spcBef>
              <a:spcAft>
                <a:spcPts val="0"/>
              </a:spcAft>
              <a:buClr>
                <a:srgbClr val="000000"/>
              </a:buClr>
              <a:buSzPts val="1400"/>
              <a:buFont typeface="Arial"/>
              <a:buNone/>
            </a:pPr>
            <a:r>
              <a:rPr lang="en-US"/>
              <a:t>Gli studenti comprendono che non solo lasciano tracce digitali online e nelle applicazioni, ma che i dati vengono anche trasferiti e collegati tra dispositivi, applicazioni e cloud.</a:t>
            </a:r>
            <a:endParaRPr/>
          </a:p>
          <a:p>
            <a:pPr indent="-228600" lvl="0" marL="457200" marR="0" rtl="0" algn="l">
              <a:lnSpc>
                <a:spcPct val="100000"/>
              </a:lnSpc>
              <a:spcBef>
                <a:spcPts val="0"/>
              </a:spcBef>
              <a:spcAft>
                <a:spcPts val="0"/>
              </a:spcAft>
              <a:buClr>
                <a:srgbClr val="000000"/>
              </a:buClr>
              <a:buSzPts val="1400"/>
              <a:buFont typeface="Arial"/>
              <a:buNone/>
            </a:pPr>
            <a:r>
              <a:rPr lang="en-US"/>
              <a:t>È importante che gli studenti prendano coscienza del fatto che i dati non rimangono su un unico dispositivo, ma si interconnettono, si combinano e vengono trasferiti.</a:t>
            </a:r>
            <a:endParaRPr/>
          </a:p>
        </p:txBody>
      </p:sp>
      <p:sp>
        <p:nvSpPr>
          <p:cNvPr id="206" name="Google Shape;206;p3: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efa13f07db_0_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g3efa13f07db_0_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50000"/>
              </a:lnSpc>
              <a:spcBef>
                <a:spcPts val="600"/>
              </a:spcBef>
              <a:spcAft>
                <a:spcPts val="600"/>
              </a:spcAft>
              <a:buClr>
                <a:schemeClr val="dk1"/>
              </a:buClr>
              <a:buSzPts val="1100"/>
              <a:buFont typeface="Arial"/>
              <a:buNone/>
            </a:pPr>
            <a:r>
              <a:rPr lang="en-US">
                <a:latin typeface="Avenir"/>
                <a:ea typeface="Avenir"/>
                <a:cs typeface="Avenir"/>
                <a:sym typeface="Avenir"/>
              </a:rPr>
              <a:t>Scheda “DataPro Giochi web”, Attività 3: Interconnessione dei dati nell’Internet delle cose (scheda), disponibile sul nostro sito web https://www.datapro.education/datapro-webgames/ nella sezione “Class Material”Nota per i docenti: a seconda delle dimensioni del gruppo e del tempo a disposizione, è possibile passare direttamente al gioco web.</a:t>
            </a:r>
            <a:endParaRPr>
              <a:latin typeface="Avenir"/>
              <a:ea typeface="Avenir"/>
              <a:cs typeface="Avenir"/>
              <a:sym typeface="Avenir"/>
            </a:endParaRPr>
          </a:p>
        </p:txBody>
      </p:sp>
      <p:sp>
        <p:nvSpPr>
          <p:cNvPr id="217" name="Google Shape;217;g3efa13f07db_0_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f1041424d1_0_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g3f1041424d1_0_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Nella riflessione deve risultare chiaro che, sulla base dei dati personali, è possibile creare un profilo piuttosto preciso, compresa l’analisi dei modelli comportamentali (sonno, attività, stato di salute, posizione, …). Questo profilo creato a partire dai dati personali va ben oltre ciò che la cerchia di amici o la famiglia sa di una persona. Tra i possibili rischi figurano, ad esempio, la trasmissione a terzi tramite la sincronizzazione con altre piattaforme o applicazioni, o persino l’accesso illecito a dati sensibili in caso di attacco hacker al cloud del fornitore dell’applicazione.</a:t>
            </a:r>
            <a:endParaRPr/>
          </a:p>
          <a:p>
            <a:pPr indent="-228600" lvl="0" marL="457200" marR="0" rtl="0" algn="l">
              <a:lnSpc>
                <a:spcPct val="100000"/>
              </a:lnSpc>
              <a:spcBef>
                <a:spcPts val="0"/>
              </a:spcBef>
              <a:spcAft>
                <a:spcPts val="0"/>
              </a:spcAft>
              <a:buClr>
                <a:srgbClr val="000000"/>
              </a:buClr>
              <a:buSzPts val="1400"/>
              <a:buFont typeface="Arial"/>
              <a:buNone/>
            </a:pPr>
            <a:r>
              <a:rPr lang="en-US"/>
              <a:t>Allo stesso tempo, le funzioni dell’applicazione possono semplificare la vita quotidiana o offrire comodità; pertanto, in classe è opportuno valutare criticamente i vantaggi ottenuti rispetto ai rischi.</a:t>
            </a:r>
            <a:endParaRPr/>
          </a:p>
          <a:p>
            <a:pPr indent="-228600" lvl="0" marL="457200" marR="0" rtl="0" algn="l">
              <a:lnSpc>
                <a:spcPct val="100000"/>
              </a:lnSpc>
              <a:spcBef>
                <a:spcPts val="0"/>
              </a:spcBef>
              <a:spcAft>
                <a:spcPts val="0"/>
              </a:spcAft>
              <a:buClr>
                <a:srgbClr val="000000"/>
              </a:buClr>
              <a:buSzPts val="1400"/>
              <a:buFont typeface="Arial"/>
              <a:buNone/>
            </a:pPr>
            <a:br>
              <a:rPr lang="en-US"/>
            </a:br>
            <a:endParaRPr/>
          </a:p>
        </p:txBody>
      </p:sp>
      <p:sp>
        <p:nvSpPr>
          <p:cNvPr id="229" name="Google Shape;229;g3f1041424d1_0_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499d21f5b2_0_5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g3499d21f5b2_0_51: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Nota per i docenti: leggete la Game Guide (in inglese) prima di utilizzare il gioco in classe e verificate, se necessario, la compatibilità tecnica con i portatili/tablet della scuola (possibile blocco da parte dell'amministratore, problemi di larghezza di banda della rete Wi-Fi della scuola).</a:t>
            </a:r>
            <a:endParaRPr i="1"/>
          </a:p>
        </p:txBody>
      </p:sp>
      <p:sp>
        <p:nvSpPr>
          <p:cNvPr id="241" name="Google Shape;241;g3499d21f5b2_0_51: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f1041424d1_0_1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g3f1041424d1_0_16:notes"/>
          <p:cNvSpPr txBox="1"/>
          <p:nvPr>
            <p:ph idx="1" type="body"/>
          </p:nvPr>
        </p:nvSpPr>
        <p:spPr>
          <a:xfrm>
            <a:off x="710248" y="4924644"/>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Passaggio al gioco online “Smart Home Challenge”: https://dataprogames.ph-freiburg.de/In questa fase gli studenti devono collegare quanto appreso durante i lavori di gruppo a un nuovo argomento (dispositivi intelligenti)Nota per i docenti: leggete la Game Guide (in inglese) prima di utilizzare il gioco in classe e verificate, se necessario, la compatibilità tecnica con i portatili/tablet della scuola (possibile blocco da parte dell’amministratore, problemi di larghezza di banda nella rete Wi-Fi della scuola). Disponibile su https://www.datapro.education/datapro-webgames/</a:t>
            </a:r>
            <a:endParaRPr i="1"/>
          </a:p>
        </p:txBody>
      </p:sp>
      <p:sp>
        <p:nvSpPr>
          <p:cNvPr id="252" name="Google Shape;252;g3f1041424d1_0_16: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13: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263" name="Google Shape;263;p13: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6" name="Shape 16"/>
        <p:cNvGrpSpPr/>
        <p:nvPr/>
      </p:nvGrpSpPr>
      <p:grpSpPr>
        <a:xfrm>
          <a:off x="0" y="0"/>
          <a:ext cx="0" cy="0"/>
          <a:chOff x="0" y="0"/>
          <a:chExt cx="0" cy="0"/>
        </a:xfrm>
      </p:grpSpPr>
      <p:sp>
        <p:nvSpPr>
          <p:cNvPr id="17" name="Google Shape;17;p19"/>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9"/>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1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0" name="Google Shape;20;p1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2" name="Shape 22"/>
        <p:cNvGrpSpPr/>
        <p:nvPr/>
      </p:nvGrpSpPr>
      <p:grpSpPr>
        <a:xfrm>
          <a:off x="0" y="0"/>
          <a:ext cx="0" cy="0"/>
          <a:chOff x="0" y="0"/>
          <a:chExt cx="0" cy="0"/>
        </a:xfrm>
      </p:grpSpPr>
      <p:sp>
        <p:nvSpPr>
          <p:cNvPr id="23" name="Google Shape;23;p2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 name="Google Shape;25;p2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6" name="Google Shape;26;p2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8" name="Shape 28"/>
        <p:cNvGrpSpPr/>
        <p:nvPr/>
      </p:nvGrpSpPr>
      <p:grpSpPr>
        <a:xfrm>
          <a:off x="0" y="0"/>
          <a:ext cx="0" cy="0"/>
          <a:chOff x="0" y="0"/>
          <a:chExt cx="0" cy="0"/>
        </a:xfrm>
      </p:grpSpPr>
      <p:sp>
        <p:nvSpPr>
          <p:cNvPr id="29" name="Google Shape;29;p2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3" name="Google Shape;33;p2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35" name="Shape 35"/>
        <p:cNvGrpSpPr/>
        <p:nvPr/>
      </p:nvGrpSpPr>
      <p:grpSpPr>
        <a:xfrm>
          <a:off x="0" y="0"/>
          <a:ext cx="0" cy="0"/>
          <a:chOff x="0" y="0"/>
          <a:chExt cx="0" cy="0"/>
        </a:xfrm>
      </p:grpSpPr>
      <p:sp>
        <p:nvSpPr>
          <p:cNvPr id="36" name="Google Shape;36;p2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1" name="Google Shape;41;p2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2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4" name="Shape 44"/>
        <p:cNvGrpSpPr/>
        <p:nvPr/>
      </p:nvGrpSpPr>
      <p:grpSpPr>
        <a:xfrm>
          <a:off x="0" y="0"/>
          <a:ext cx="0" cy="0"/>
          <a:chOff x="0" y="0"/>
          <a:chExt cx="0" cy="0"/>
        </a:xfrm>
      </p:grpSpPr>
      <p:sp>
        <p:nvSpPr>
          <p:cNvPr id="45" name="Google Shape;45;p2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7" name="Google Shape;47;p2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49" name="Shape 49"/>
        <p:cNvGrpSpPr/>
        <p:nvPr/>
      </p:nvGrpSpPr>
      <p:grpSpPr>
        <a:xfrm>
          <a:off x="0" y="0"/>
          <a:ext cx="0" cy="0"/>
          <a:chOff x="0" y="0"/>
          <a:chExt cx="0" cy="0"/>
        </a:xfrm>
      </p:grpSpPr>
      <p:sp>
        <p:nvSpPr>
          <p:cNvPr id="50" name="Google Shape;50;p2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1" name="Google Shape;51;p2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3" name="Shape 53"/>
        <p:cNvGrpSpPr/>
        <p:nvPr/>
      </p:nvGrpSpPr>
      <p:grpSpPr>
        <a:xfrm>
          <a:off x="0" y="0"/>
          <a:ext cx="0" cy="0"/>
          <a:chOff x="0" y="0"/>
          <a:chExt cx="0" cy="0"/>
        </a:xfrm>
      </p:grpSpPr>
      <p:sp>
        <p:nvSpPr>
          <p:cNvPr id="54" name="Google Shape;54;p2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2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2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8" name="Google Shape;58;p2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0" name="Shape 60"/>
        <p:cNvGrpSpPr/>
        <p:nvPr/>
      </p:nvGrpSpPr>
      <p:grpSpPr>
        <a:xfrm>
          <a:off x="0" y="0"/>
          <a:ext cx="0" cy="0"/>
          <a:chOff x="0" y="0"/>
          <a:chExt cx="0" cy="0"/>
        </a:xfrm>
      </p:grpSpPr>
      <p:sp>
        <p:nvSpPr>
          <p:cNvPr id="61" name="Google Shape;61;p2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p:nvPr>
            <p:ph idx="2" type="pic"/>
          </p:nvPr>
        </p:nvSpPr>
        <p:spPr>
          <a:xfrm>
            <a:off x="5505319" y="987425"/>
            <a:ext cx="5833242" cy="4873625"/>
          </a:xfrm>
          <a:prstGeom prst="rect">
            <a:avLst/>
          </a:prstGeom>
          <a:noFill/>
          <a:ln>
            <a:noFill/>
          </a:ln>
        </p:spPr>
      </p:sp>
      <p:sp>
        <p:nvSpPr>
          <p:cNvPr id="63" name="Google Shape;63;p2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65" name="Google Shape;65;p2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7" name="Shape 67"/>
        <p:cNvGrpSpPr/>
        <p:nvPr/>
      </p:nvGrpSpPr>
      <p:grpSpPr>
        <a:xfrm>
          <a:off x="0" y="0"/>
          <a:ext cx="0" cy="0"/>
          <a:chOff x="0" y="0"/>
          <a:chExt cx="0" cy="0"/>
        </a:xfrm>
      </p:grpSpPr>
      <p:sp>
        <p:nvSpPr>
          <p:cNvPr id="68" name="Google Shape;68;p2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1" name="Google Shape;71;p2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3" name="Shape 73"/>
        <p:cNvGrpSpPr/>
        <p:nvPr/>
      </p:nvGrpSpPr>
      <p:grpSpPr>
        <a:xfrm>
          <a:off x="0" y="0"/>
          <a:ext cx="0" cy="0"/>
          <a:chOff x="0" y="0"/>
          <a:chExt cx="0" cy="0"/>
        </a:xfrm>
      </p:grpSpPr>
      <p:sp>
        <p:nvSpPr>
          <p:cNvPr id="74" name="Google Shape;74;p2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7" name="Google Shape;77;p2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6" name="Shape 86"/>
        <p:cNvGrpSpPr/>
        <p:nvPr/>
      </p:nvGrpSpPr>
      <p:grpSpPr>
        <a:xfrm>
          <a:off x="0" y="0"/>
          <a:ext cx="0" cy="0"/>
          <a:chOff x="0" y="0"/>
          <a:chExt cx="0" cy="0"/>
        </a:xfrm>
      </p:grpSpPr>
      <p:sp>
        <p:nvSpPr>
          <p:cNvPr id="87" name="Google Shape;87;p15"/>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5"/>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2" name="Shape 92"/>
        <p:cNvGrpSpPr/>
        <p:nvPr/>
      </p:nvGrpSpPr>
      <p:grpSpPr>
        <a:xfrm>
          <a:off x="0" y="0"/>
          <a:ext cx="0" cy="0"/>
          <a:chOff x="0" y="0"/>
          <a:chExt cx="0" cy="0"/>
        </a:xfrm>
      </p:grpSpPr>
      <p:sp>
        <p:nvSpPr>
          <p:cNvPr id="93" name="Google Shape;93;p30"/>
          <p:cNvSpPr txBox="1"/>
          <p:nvPr>
            <p:ph type="ctrTitle"/>
          </p:nvPr>
        </p:nvSpPr>
        <p:spPr>
          <a:xfrm>
            <a:off x="1524000" y="1033272"/>
            <a:ext cx="9144000" cy="2478024"/>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 type="subTitle"/>
          </p:nvPr>
        </p:nvSpPr>
        <p:spPr>
          <a:xfrm>
            <a:off x="1524000" y="3822192"/>
            <a:ext cx="9144000" cy="1435608"/>
          </a:xfrm>
          <a:prstGeom prst="rect">
            <a:avLst/>
          </a:prstGeom>
          <a:noFill/>
          <a:ln>
            <a:noFill/>
          </a:ln>
        </p:spPr>
        <p:txBody>
          <a:bodyPr anchorCtr="0" anchor="t" bIns="0" lIns="0" spcFirstLastPara="1" rIns="0" wrap="square" tIns="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30"/>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30"/>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8" name="Shape 98"/>
        <p:cNvGrpSpPr/>
        <p:nvPr/>
      </p:nvGrpSpPr>
      <p:grpSpPr>
        <a:xfrm>
          <a:off x="0" y="0"/>
          <a:ext cx="0" cy="0"/>
          <a:chOff x="0" y="0"/>
          <a:chExt cx="0" cy="0"/>
        </a:xfrm>
      </p:grpSpPr>
      <p:sp>
        <p:nvSpPr>
          <p:cNvPr id="99" name="Google Shape;99;p3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3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4" name="Shape 104"/>
        <p:cNvGrpSpPr/>
        <p:nvPr/>
      </p:nvGrpSpPr>
      <p:grpSpPr>
        <a:xfrm>
          <a:off x="0" y="0"/>
          <a:ext cx="0" cy="0"/>
          <a:chOff x="0" y="0"/>
          <a:chExt cx="0" cy="0"/>
        </a:xfrm>
      </p:grpSpPr>
      <p:sp>
        <p:nvSpPr>
          <p:cNvPr id="105" name="Google Shape;105;p3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3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111" name="Shape 111"/>
        <p:cNvGrpSpPr/>
        <p:nvPr/>
      </p:nvGrpSpPr>
      <p:grpSpPr>
        <a:xfrm>
          <a:off x="0" y="0"/>
          <a:ext cx="0" cy="0"/>
          <a:chOff x="0" y="0"/>
          <a:chExt cx="0" cy="0"/>
        </a:xfrm>
      </p:grpSpPr>
      <p:sp>
        <p:nvSpPr>
          <p:cNvPr id="112" name="Google Shape;112;p3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3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3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7" name="Google Shape;117;p3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3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0" name="Shape 120"/>
        <p:cNvGrpSpPr/>
        <p:nvPr/>
      </p:nvGrpSpPr>
      <p:grpSpPr>
        <a:xfrm>
          <a:off x="0" y="0"/>
          <a:ext cx="0" cy="0"/>
          <a:chOff x="0" y="0"/>
          <a:chExt cx="0" cy="0"/>
        </a:xfrm>
      </p:grpSpPr>
      <p:sp>
        <p:nvSpPr>
          <p:cNvPr id="121" name="Google Shape;121;p3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3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3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7" name="Google Shape;127;p3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4" name="Google Shape;134;p3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p:nvPr>
            <p:ph idx="2" type="pic"/>
          </p:nvPr>
        </p:nvSpPr>
        <p:spPr>
          <a:xfrm>
            <a:off x="5505319" y="987425"/>
            <a:ext cx="5833242" cy="4873625"/>
          </a:xfrm>
          <a:prstGeom prst="rect">
            <a:avLst/>
          </a:prstGeom>
          <a:noFill/>
          <a:ln>
            <a:noFill/>
          </a:ln>
        </p:spPr>
      </p:sp>
      <p:sp>
        <p:nvSpPr>
          <p:cNvPr id="139" name="Google Shape;139;p3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3" name="Shape 143"/>
        <p:cNvGrpSpPr/>
        <p:nvPr/>
      </p:nvGrpSpPr>
      <p:grpSpPr>
        <a:xfrm>
          <a:off x="0" y="0"/>
          <a:ext cx="0" cy="0"/>
          <a:chOff x="0" y="0"/>
          <a:chExt cx="0" cy="0"/>
        </a:xfrm>
      </p:grpSpPr>
      <p:sp>
        <p:nvSpPr>
          <p:cNvPr id="144" name="Google Shape;144;p3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7" name="Google Shape;147;p3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9" name="Shape 149"/>
        <p:cNvGrpSpPr/>
        <p:nvPr/>
      </p:nvGrpSpPr>
      <p:grpSpPr>
        <a:xfrm>
          <a:off x="0" y="0"/>
          <a:ext cx="0" cy="0"/>
          <a:chOff x="0" y="0"/>
          <a:chExt cx="0" cy="0"/>
        </a:xfrm>
      </p:grpSpPr>
      <p:sp>
        <p:nvSpPr>
          <p:cNvPr id="150" name="Google Shape;150;p3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3.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2.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6401226"/>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 name="Google Shape;12;p1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8"/>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4" name="Google Shape;14;p1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descr="Ein Bild, das Screenshot, Schrift, Grafiken, Grafikdesign enthält.&#10;&#10;Automatisch generierte Beschreibung" id="15" name="Google Shape;15;p18"/>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4"/>
          <p:cNvSpPr/>
          <p:nvPr/>
        </p:nvSpPr>
        <p:spPr>
          <a:xfrm flipH="1" rot="10800000">
            <a:off x="0" y="6401226"/>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8"/>
                </a:srgbClr>
              </a:gs>
              <a:gs pos="9000">
                <a:srgbClr val="BADB7C">
                  <a:alpha val="5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 name="Google Shape;82;p1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4"/>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4" name="Google Shape;84;p1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descr="Ein Bild, das Screenshot, Schrift, Grafiken, Grafikdesign enthält.&#10;&#10;Automatisch generierte Beschreibung" id="85" name="Google Shape;85;p14"/>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atapro.cyber-geiger.com/" TargetMode="External"/><Relationship Id="rId4" Type="http://schemas.openxmlformats.org/officeDocument/2006/relationships/hyperlink" Target="https://dataprogames.ph-freiburg.de/smarthome-challenge/" TargetMode="External"/><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ppiippaa.github.io/datapro-datafootprint/it" TargetMode="External"/><Relationship Id="rId4" Type="http://schemas.openxmlformats.org/officeDocument/2006/relationships/image" Target="../media/image9.jpg"/><Relationship Id="rId5"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drive.google.com/file/d/1nBGhREP1PiEVhsCo_TMiDYD8w73HHztj/view" TargetMode="Externa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2" name="Google Shape;162;p1"/>
          <p:cNvSpPr/>
          <p:nvPr/>
        </p:nvSpPr>
        <p:spPr>
          <a:xfrm flipH="1" rot="5400000">
            <a:off x="-1409318" y="1410082"/>
            <a:ext cx="6858000" cy="4037835"/>
          </a:xfrm>
          <a:prstGeom prst="rect">
            <a:avLst/>
          </a:prstGeom>
          <a:gradFill>
            <a:gsLst>
              <a:gs pos="0">
                <a:schemeClr val="accent6"/>
              </a:gs>
              <a:gs pos="8000">
                <a:schemeClr val="accent6"/>
              </a:gs>
              <a:gs pos="100000">
                <a:srgbClr val="4AB5C4">
                  <a:alpha val="87451"/>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1"/>
          <p:cNvSpPr/>
          <p:nvPr/>
        </p:nvSpPr>
        <p:spPr>
          <a:xfrm flipH="1" rot="5400000">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1"/>
          <p:cNvSpPr/>
          <p:nvPr/>
        </p:nvSpPr>
        <p:spPr>
          <a:xfrm flipH="1" rot="5400000">
            <a:off x="759600" y="3579001"/>
            <a:ext cx="2502300" cy="4055700"/>
          </a:xfrm>
          <a:prstGeom prst="rect">
            <a:avLst/>
          </a:prstGeom>
          <a:gradFill>
            <a:gsLst>
              <a:gs pos="0">
                <a:srgbClr val="4AB5C4">
                  <a:alpha val="26667"/>
                </a:srgbClr>
              </a:gs>
              <a:gs pos="2000">
                <a:srgbClr val="4AB5C4">
                  <a:alpha val="26667"/>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1"/>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1"/>
          <p:cNvSpPr txBox="1"/>
          <p:nvPr>
            <p:ph type="title"/>
          </p:nvPr>
        </p:nvSpPr>
        <p:spPr>
          <a:xfrm>
            <a:off x="235131" y="1457607"/>
            <a:ext cx="3645000" cy="5812325"/>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111"/>
              <a:buNone/>
            </a:pPr>
            <a:r>
              <a:rPr b="0" lang="en-US" sz="2800">
                <a:solidFill>
                  <a:srgbClr val="000000"/>
                </a:solidFill>
                <a:latin typeface="Arial"/>
                <a:ea typeface="Arial"/>
                <a:cs typeface="Arial"/>
                <a:sym typeface="Arial"/>
              </a:rPr>
              <a:t>Come faccio a decidere cosa possono sapere di me i dispositivi intelligenti?</a:t>
            </a:r>
            <a:br>
              <a:rPr b="0" lang="en-US" sz="3100">
                <a:solidFill>
                  <a:srgbClr val="000000"/>
                </a:solidFill>
                <a:latin typeface="Arial"/>
                <a:ea typeface="Arial"/>
                <a:cs typeface="Arial"/>
                <a:sym typeface="Arial"/>
              </a:rPr>
            </a:br>
            <a:endParaRPr b="0" sz="3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ts val="3444"/>
              <a:buFont typeface="Arial"/>
              <a:buNone/>
            </a:pPr>
            <a:br>
              <a:rPr b="0" lang="en-US" sz="3100">
                <a:solidFill>
                  <a:srgbClr val="000000"/>
                </a:solidFill>
                <a:latin typeface="Arial"/>
                <a:ea typeface="Arial"/>
                <a:cs typeface="Arial"/>
                <a:sym typeface="Arial"/>
              </a:rPr>
            </a:br>
            <a:r>
              <a:rPr b="0" lang="en-US" sz="2800">
                <a:solidFill>
                  <a:srgbClr val="000000"/>
                </a:solidFill>
                <a:latin typeface="Arial"/>
                <a:ea typeface="Arial"/>
                <a:cs typeface="Arial"/>
                <a:sym typeface="Arial"/>
              </a:rPr>
              <a:t>C: Imparare a proteggere i dati con Smart Home Challenge</a:t>
            </a:r>
            <a:endParaRPr b="0" sz="28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ts val="3444"/>
              <a:buFont typeface="Arial"/>
              <a:buNone/>
            </a:pPr>
            <a:r>
              <a:t/>
            </a:r>
            <a:endParaRPr b="0" sz="3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ctr">
              <a:lnSpc>
                <a:spcPct val="120000"/>
              </a:lnSpc>
              <a:spcBef>
                <a:spcPts val="1000"/>
              </a:spcBef>
              <a:spcAft>
                <a:spcPts val="0"/>
              </a:spcAft>
              <a:buSzPts val="1800"/>
              <a:buNone/>
            </a:pPr>
            <a:r>
              <a:t/>
            </a:r>
            <a:endParaRPr sz="900"/>
          </a:p>
        </p:txBody>
      </p:sp>
      <p:pic>
        <p:nvPicPr>
          <p:cNvPr descr="Ein Bild, das Grafiken, Schrift, Grafikdesign, Text enthält.&#10;&#10;Automatisch generierte Beschreibung" id="167" name="Google Shape;167;p1"/>
          <p:cNvPicPr preferRelativeResize="0"/>
          <p:nvPr/>
        </p:nvPicPr>
        <p:blipFill rotWithShape="1">
          <a:blip r:embed="rId3">
            <a:alphaModFix/>
          </a:blip>
          <a:srcRect b="1616" l="0" r="-2" t="1477"/>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3" name="Shape 173"/>
        <p:cNvGrpSpPr/>
        <p:nvPr/>
      </p:nvGrpSpPr>
      <p:grpSpPr>
        <a:xfrm>
          <a:off x="0" y="0"/>
          <a:ext cx="0" cy="0"/>
          <a:chOff x="0" y="0"/>
          <a:chExt cx="0" cy="0"/>
        </a:xfrm>
      </p:grpSpPr>
      <p:sp>
        <p:nvSpPr>
          <p:cNvPr id="174" name="Google Shape;174;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5" name="Google Shape;175;p2"/>
          <p:cNvSpPr txBox="1"/>
          <p:nvPr>
            <p:ph type="title"/>
          </p:nvPr>
        </p:nvSpPr>
        <p:spPr>
          <a:xfrm>
            <a:off x="625630" y="457201"/>
            <a:ext cx="9291368" cy="70658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i="0" lang="en-US" sz="3200">
                <a:solidFill>
                  <a:srgbClr val="000000"/>
                </a:solidFill>
                <a:latin typeface="Arial"/>
                <a:ea typeface="Arial"/>
                <a:cs typeface="Arial"/>
                <a:sym typeface="Arial"/>
              </a:rPr>
              <a:t>INDICAZIONI PER L’USO DELLE DIAPOSITIVE</a:t>
            </a:r>
            <a:endParaRPr sz="3200"/>
          </a:p>
        </p:txBody>
      </p:sp>
      <p:sp>
        <p:nvSpPr>
          <p:cNvPr id="176" name="Google Shape;176;p2"/>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2"/>
          <p:cNvSpPr txBox="1"/>
          <p:nvPr>
            <p:ph idx="1" type="body"/>
          </p:nvPr>
        </p:nvSpPr>
        <p:spPr>
          <a:xfrm>
            <a:off x="625631" y="2003195"/>
            <a:ext cx="10121701" cy="4193782"/>
          </a:xfrm>
          <a:prstGeom prst="rect">
            <a:avLst/>
          </a:prstGeom>
          <a:noFill/>
          <a:ln>
            <a:noFill/>
          </a:ln>
        </p:spPr>
        <p:txBody>
          <a:bodyPr anchorCtr="0" anchor="t" bIns="0" lIns="0" spcFirstLastPara="1" rIns="0" wrap="square" tIns="0">
            <a:normAutofit fontScale="55000" lnSpcReduction="20000"/>
          </a:bodyPr>
          <a:lstStyle/>
          <a:p>
            <a:pPr indent="0" lvl="0" marL="114300" rtl="0" algn="l">
              <a:lnSpc>
                <a:spcPct val="120000"/>
              </a:lnSpc>
              <a:spcBef>
                <a:spcPts val="1000"/>
              </a:spcBef>
              <a:spcAft>
                <a:spcPts val="0"/>
              </a:spcAft>
              <a:buSzPct val="130909"/>
              <a:buNone/>
            </a:pPr>
            <a:r>
              <a:rPr lang="en-US" sz="2500"/>
              <a:t>Queste diapositive possono essere adattate alle vostre esigenze.</a:t>
            </a:r>
            <a:endParaRPr/>
          </a:p>
          <a:p>
            <a:pPr indent="0" lvl="0" marL="114300" rtl="0" algn="l">
              <a:lnSpc>
                <a:spcPct val="120000"/>
              </a:lnSpc>
              <a:spcBef>
                <a:spcPts val="1000"/>
              </a:spcBef>
              <a:spcAft>
                <a:spcPts val="0"/>
              </a:spcAft>
              <a:buSzPct val="130909"/>
              <a:buNone/>
            </a:pPr>
            <a:r>
              <a:rPr lang="en-US" sz="2500"/>
              <a:t>Le seguenti diapositive contengono, tra l’altro:</a:t>
            </a:r>
            <a:endParaRPr/>
          </a:p>
          <a:p>
            <a:pPr indent="-342900" lvl="0" marL="457200" rtl="0" algn="l">
              <a:lnSpc>
                <a:spcPct val="120000"/>
              </a:lnSpc>
              <a:spcBef>
                <a:spcPts val="1000"/>
              </a:spcBef>
              <a:spcAft>
                <a:spcPts val="0"/>
              </a:spcAft>
              <a:buClr>
                <a:schemeClr val="dk1"/>
              </a:buClr>
              <a:buSzPct val="130909"/>
              <a:buChar char="•"/>
            </a:pPr>
            <a:r>
              <a:rPr lang="en-US" sz="2500"/>
              <a:t>Possibilità di utilizzo della scheda di lavoro complementare “Scheda di lavoro DataPro Webgames”</a:t>
            </a:r>
            <a:endParaRPr/>
          </a:p>
          <a:p>
            <a:pPr indent="-342900" lvl="0" marL="457200" rtl="0" algn="l">
              <a:lnSpc>
                <a:spcPct val="120000"/>
              </a:lnSpc>
              <a:spcBef>
                <a:spcPts val="1000"/>
              </a:spcBef>
              <a:spcAft>
                <a:spcPts val="0"/>
              </a:spcAft>
              <a:buClr>
                <a:schemeClr val="dk1"/>
              </a:buClr>
              <a:buSzPct val="130909"/>
              <a:buChar char="•"/>
            </a:pPr>
            <a:r>
              <a:rPr lang="en-US" sz="2500"/>
              <a:t>Suggerimenti per attività con il chatbot DataPro. È configurato in modo tale che le conversazioni non vengano utilizzate per l’addestramento dell’IA (protezione dei dati!) e risponda solo a domande relative all’argomento: </a:t>
            </a:r>
            <a:r>
              <a:rPr lang="en-US" sz="2500" u="sng">
                <a:solidFill>
                  <a:schemeClr val="hlink"/>
                </a:solidFill>
                <a:hlinkClick r:id="rId3"/>
              </a:rPr>
              <a:t>https://datapro.cyber-geiger.com/</a:t>
            </a:r>
            <a:endParaRPr sz="2500"/>
          </a:p>
          <a:p>
            <a:pPr indent="-342900" lvl="0" marL="457200" rtl="0" algn="l">
              <a:lnSpc>
                <a:spcPct val="120000"/>
              </a:lnSpc>
              <a:spcBef>
                <a:spcPts val="1000"/>
              </a:spcBef>
              <a:spcAft>
                <a:spcPts val="0"/>
              </a:spcAft>
              <a:buClr>
                <a:schemeClr val="dk1"/>
              </a:buClr>
              <a:buSzPct val="130909"/>
              <a:buChar char="•"/>
            </a:pPr>
            <a:r>
              <a:rPr lang="en-US" sz="2500"/>
              <a:t>Il nostro gioco web “Smart Home Challenge”, che, dopo l’attivazione e l’introduzione, serve a consolidare quanto appreso: </a:t>
            </a:r>
            <a:r>
              <a:rPr lang="en-US" sz="2500" u="sng">
                <a:solidFill>
                  <a:schemeClr val="hlink"/>
                </a:solidFill>
                <a:hlinkClick r:id="rId4"/>
              </a:rPr>
              <a:t>https://dataprogames.ph-freiburg.de/smarthome-challenge/</a:t>
            </a:r>
            <a:endParaRPr sz="2500"/>
          </a:p>
          <a:p>
            <a:pPr indent="0" lvl="0" marL="114300" rtl="0" algn="l">
              <a:lnSpc>
                <a:spcPct val="120000"/>
              </a:lnSpc>
              <a:spcBef>
                <a:spcPts val="1000"/>
              </a:spcBef>
              <a:spcAft>
                <a:spcPts val="0"/>
              </a:spcAft>
              <a:buSzPct val="130909"/>
              <a:buNone/>
            </a:pPr>
            <a:r>
              <a:rPr lang="en-US" sz="2500"/>
              <a:t>→ Vi consigliamo di provare in anticipo il gioco web per verificarne la compatibilità con la rete Wi-Fi dell’istituto (larghezza di banda, blocco di determinate pagine web) e di leggere la relativa guida al gioco “Game Guide”</a:t>
            </a:r>
            <a:endParaRPr/>
          </a:p>
          <a:p>
            <a:pPr indent="0" lvl="0" marL="114300" rtl="0" algn="l">
              <a:lnSpc>
                <a:spcPct val="120000"/>
              </a:lnSpc>
              <a:spcBef>
                <a:spcPts val="1000"/>
              </a:spcBef>
              <a:spcAft>
                <a:spcPts val="0"/>
              </a:spcAft>
              <a:buSzPct val="130909"/>
              <a:buNone/>
            </a:pPr>
            <a:r>
              <a:rPr lang="en-US" sz="2500"/>
              <a:t>Le riflessioni sugli obiettivi di apprendimento di questa unità si basano sul programma didattico di DataPro e mirano soprattutto a trasmettere le competenze del blocco C: imparare a proteggere i dati</a:t>
            </a:r>
            <a:endParaRPr sz="2500"/>
          </a:p>
          <a:p>
            <a:pPr indent="0" lvl="0" marL="114300" rtl="0" algn="l">
              <a:lnSpc>
                <a:spcPct val="120000"/>
              </a:lnSpc>
              <a:spcBef>
                <a:spcPts val="1000"/>
              </a:spcBef>
              <a:spcAft>
                <a:spcPts val="0"/>
              </a:spcAft>
              <a:buSzPct val="130909"/>
              <a:buNone/>
            </a:pPr>
            <a:r>
              <a:rPr lang="en-US" sz="2500"/>
              <a:t>Troverete un’ulteriore panoramica, anche sugli obiettivi di apprendimento indicati, nel relativo programma didattico (Syllabus): C - Proteggere i dati - Smart Home Challenge</a:t>
            </a:r>
            <a:endParaRPr sz="1800"/>
          </a:p>
        </p:txBody>
      </p:sp>
      <p:pic>
        <p:nvPicPr>
          <p:cNvPr descr="Ein Bild, das Grafiken, Schrift, Grafikdesign, Text enthält.&#10;&#10;Automatisch generierte Beschreibung" id="179" name="Google Shape;179;p2"/>
          <p:cNvPicPr preferRelativeResize="0"/>
          <p:nvPr/>
        </p:nvPicPr>
        <p:blipFill rotWithShape="1">
          <a:blip r:embed="rId5">
            <a:alphaModFix/>
          </a:blip>
          <a:srcRect b="1616" l="0" r="-2" t="1477"/>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84"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6" name="Google Shape;186;p6"/>
          <p:cNvSpPr txBox="1"/>
          <p:nvPr>
            <p:ph type="title"/>
          </p:nvPr>
        </p:nvSpPr>
        <p:spPr>
          <a:xfrm>
            <a:off x="625625" y="457200"/>
            <a:ext cx="9765300" cy="706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PANORAMICA DELLA LEZIONE</a:t>
            </a:r>
            <a:endParaRPr sz="3200"/>
          </a:p>
        </p:txBody>
      </p:sp>
      <p:sp>
        <p:nvSpPr>
          <p:cNvPr id="187" name="Google Shape;187;p6"/>
          <p:cNvSpPr/>
          <p:nvPr/>
        </p:nvSpPr>
        <p:spPr>
          <a:xfrm flipH="1" rot="10800000">
            <a:off x="0" y="6400799"/>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8"/>
                </a:srgbClr>
              </a:gs>
              <a:gs pos="9000">
                <a:srgbClr val="9AB5A6">
                  <a:alpha val="3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9" name="Google Shape;189;p6"/>
          <p:cNvSpPr txBox="1"/>
          <p:nvPr>
            <p:ph idx="1" type="body"/>
          </p:nvPr>
        </p:nvSpPr>
        <p:spPr>
          <a:xfrm>
            <a:off x="625629" y="1754372"/>
            <a:ext cx="10942593" cy="4442605"/>
          </a:xfrm>
          <a:prstGeom prst="rect">
            <a:avLst/>
          </a:prstGeom>
          <a:noFill/>
          <a:ln>
            <a:noFill/>
          </a:ln>
        </p:spPr>
        <p:txBody>
          <a:bodyPr anchorCtr="0" anchor="t" bIns="0" lIns="0" spcFirstLastPara="1" rIns="0" wrap="square" tIns="0">
            <a:normAutofit fontScale="92500" lnSpcReduction="20000"/>
          </a:bodyPr>
          <a:lstStyle/>
          <a:p>
            <a:pPr indent="0" lvl="0" marL="114300" rtl="0" algn="l">
              <a:lnSpc>
                <a:spcPct val="120000"/>
              </a:lnSpc>
              <a:spcBef>
                <a:spcPts val="1000"/>
              </a:spcBef>
              <a:spcAft>
                <a:spcPts val="0"/>
              </a:spcAft>
              <a:buSzPct val="97297"/>
              <a:buNone/>
            </a:pPr>
            <a:r>
              <a:rPr lang="en-US"/>
              <a:t>Proponiamo - in base alla sequenza delle diapositive - il seguente svolgimento della lezione, ovviamente modificabile:</a:t>
            </a:r>
            <a:endParaRPr/>
          </a:p>
          <a:p>
            <a:pPr indent="-342900" lvl="0" marL="457200" rtl="0" algn="l">
              <a:lnSpc>
                <a:spcPct val="120000"/>
              </a:lnSpc>
              <a:spcBef>
                <a:spcPts val="1000"/>
              </a:spcBef>
              <a:spcAft>
                <a:spcPts val="0"/>
              </a:spcAft>
              <a:buClr>
                <a:schemeClr val="dk1"/>
              </a:buClr>
              <a:buSzPct val="97297"/>
              <a:buChar char="•"/>
            </a:pPr>
            <a:r>
              <a:rPr lang="en-US"/>
              <a:t>Inizio: individuare la “impronta digitale” + condivisione in plenaria</a:t>
            </a:r>
            <a:endParaRPr/>
          </a:p>
          <a:p>
            <a:pPr indent="-342900" lvl="0" marL="457200" rtl="0" algn="l">
              <a:lnSpc>
                <a:spcPct val="120000"/>
              </a:lnSpc>
              <a:spcBef>
                <a:spcPts val="1000"/>
              </a:spcBef>
              <a:spcAft>
                <a:spcPts val="0"/>
              </a:spcAft>
              <a:buClr>
                <a:schemeClr val="dk1"/>
              </a:buClr>
              <a:buSzPct val="97297"/>
              <a:buChar char="•"/>
            </a:pPr>
            <a:r>
              <a:rPr lang="en-US"/>
              <a:t>Fase 1: variante dell’attività 3 della scheda corrispondente “DataPro Webgames”</a:t>
            </a:r>
            <a:endParaRPr/>
          </a:p>
          <a:p>
            <a:pPr indent="-342900" lvl="0" marL="457200" rtl="0" algn="l">
              <a:lnSpc>
                <a:spcPct val="120000"/>
              </a:lnSpc>
              <a:spcBef>
                <a:spcPts val="1000"/>
              </a:spcBef>
              <a:spcAft>
                <a:spcPts val="0"/>
              </a:spcAft>
              <a:buClr>
                <a:schemeClr val="dk1"/>
              </a:buClr>
              <a:buSzPct val="97297"/>
              <a:buChar char="•"/>
            </a:pPr>
            <a:r>
              <a:rPr lang="en-US"/>
              <a:t>Attività di condivisione a coppie: creare una “voce nel libro degli amici” per consolidare e contestualizzare il lavoro individuale svolto in precedenza</a:t>
            </a:r>
            <a:endParaRPr/>
          </a:p>
          <a:p>
            <a:pPr indent="-342900" lvl="0" marL="457200" rtl="0" algn="l">
              <a:lnSpc>
                <a:spcPct val="120000"/>
              </a:lnSpc>
              <a:spcBef>
                <a:spcPts val="1000"/>
              </a:spcBef>
              <a:spcAft>
                <a:spcPts val="0"/>
              </a:spcAft>
              <a:buClr>
                <a:schemeClr val="dk1"/>
              </a:buClr>
              <a:buSzPct val="97297"/>
              <a:buChar char="•"/>
            </a:pPr>
            <a:r>
              <a:rPr lang="en-US"/>
              <a:t>Discussione tra insegnanti e studenti: riflessione sui possibili rischi legati alla creazione di profili con dati personali tramite applicazioni o servizi online</a:t>
            </a:r>
            <a:endParaRPr/>
          </a:p>
          <a:p>
            <a:pPr indent="-342900" lvl="0" marL="457200" rtl="0" algn="l">
              <a:lnSpc>
                <a:spcPct val="120000"/>
              </a:lnSpc>
              <a:spcBef>
                <a:spcPts val="1000"/>
              </a:spcBef>
              <a:spcAft>
                <a:spcPts val="0"/>
              </a:spcAft>
              <a:buClr>
                <a:schemeClr val="dk1"/>
              </a:buClr>
              <a:buSzPct val="97297"/>
              <a:buChar char="•"/>
            </a:pPr>
            <a:r>
              <a:rPr lang="en-US"/>
              <a:t>Fase 2: giocare al gioco web di DataPro “Smart Home Challenge”. Si raccomanda agli insegnanti di consultare preventivamente la relativa Guida al Gioco.</a:t>
            </a:r>
            <a:endParaRPr/>
          </a:p>
          <a:p>
            <a:pPr indent="-342900" lvl="0" marL="457200" rtl="0" algn="l">
              <a:lnSpc>
                <a:spcPct val="120000"/>
              </a:lnSpc>
              <a:spcBef>
                <a:spcPts val="1000"/>
              </a:spcBef>
              <a:spcAft>
                <a:spcPts val="0"/>
              </a:spcAft>
              <a:buClr>
                <a:schemeClr val="dk1"/>
              </a:buClr>
              <a:buSzPct val="97297"/>
              <a:buChar char="•"/>
            </a:pPr>
            <a:r>
              <a:rPr lang="en-US"/>
              <a:t>Conclusione: feedback e riflessione su quanto appreso e su quanto giocato in plenaria</a:t>
            </a:r>
            <a:br>
              <a:rPr lang="en-US">
                <a:solidFill>
                  <a:srgbClr val="111111"/>
                </a:solidFill>
              </a:rPr>
            </a:br>
            <a:endParaRPr>
              <a:solidFill>
                <a:srgbClr val="111111"/>
              </a:solidFill>
            </a:endParaRPr>
          </a:p>
        </p:txBody>
      </p:sp>
      <p:pic>
        <p:nvPicPr>
          <p:cNvPr descr="Ein Bild, das Grafiken, Schrift, Grafikdesign, Text enthält.&#10;&#10;Automatisch generierte Beschreibung" id="190" name="Google Shape;190;p6"/>
          <p:cNvPicPr preferRelativeResize="0"/>
          <p:nvPr/>
        </p:nvPicPr>
        <p:blipFill rotWithShape="1">
          <a:blip r:embed="rId3">
            <a:alphaModFix/>
          </a:blip>
          <a:srcRect b="1616" l="0" r="-2" t="1477"/>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venir"/>
              <a:ea typeface="Avenir"/>
              <a:cs typeface="Avenir"/>
              <a:sym typeface="Avenir"/>
            </a:endParaRPr>
          </a:p>
        </p:txBody>
      </p:sp>
      <p:sp>
        <p:nvSpPr>
          <p:cNvPr id="197" name="Google Shape;197;p5"/>
          <p:cNvSpPr txBox="1"/>
          <p:nvPr>
            <p:ph type="title"/>
          </p:nvPr>
        </p:nvSpPr>
        <p:spPr>
          <a:xfrm>
            <a:off x="1023125" y="667075"/>
            <a:ext cx="4163100" cy="4569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rgbClr val="000000"/>
              </a:buClr>
              <a:buSzPct val="98777"/>
              <a:buFont typeface="Arial"/>
              <a:buNone/>
            </a:pPr>
            <a:r>
              <a:rPr lang="en-US">
                <a:solidFill>
                  <a:srgbClr val="000000"/>
                </a:solidFill>
                <a:latin typeface="Arial"/>
                <a:ea typeface="Arial"/>
                <a:cs typeface="Arial"/>
                <a:sym typeface="Arial"/>
              </a:rPr>
              <a:t>Impronta Digitale</a:t>
            </a:r>
            <a:endParaRPr>
              <a:solidFill>
                <a:srgbClr val="000000"/>
              </a:solidFill>
              <a:latin typeface="Arial"/>
              <a:ea typeface="Arial"/>
              <a:cs typeface="Arial"/>
              <a:sym typeface="Arial"/>
            </a:endParaRPr>
          </a:p>
        </p:txBody>
      </p:sp>
      <p:sp>
        <p:nvSpPr>
          <p:cNvPr id="198" name="Google Shape;198;p5"/>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9" name="Google Shape;199;p5"/>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0" name="Google Shape;200;p5"/>
          <p:cNvSpPr txBox="1"/>
          <p:nvPr>
            <p:ph idx="1" type="body"/>
          </p:nvPr>
        </p:nvSpPr>
        <p:spPr>
          <a:xfrm>
            <a:off x="625625" y="1917500"/>
            <a:ext cx="8153400" cy="3280801"/>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114300" rtl="0" algn="l">
              <a:lnSpc>
                <a:spcPct val="120000"/>
              </a:lnSpc>
              <a:spcBef>
                <a:spcPts val="1000"/>
              </a:spcBef>
              <a:spcAft>
                <a:spcPts val="0"/>
              </a:spcAft>
              <a:buSzPts val="1800"/>
              <a:buNone/>
            </a:pPr>
            <a:r>
              <a:rPr lang="en-US"/>
              <a:t>Provate a immaginare: se ogni clic online e nelle app fosse un passo, quanti ne avreste già fatti oggi? Confrontatevi a coppie. </a:t>
            </a:r>
            <a:endParaRPr/>
          </a:p>
          <a:p>
            <a:pPr indent="0" lvl="0" marL="114300" rtl="0" algn="l">
              <a:lnSpc>
                <a:spcPct val="120000"/>
              </a:lnSpc>
              <a:spcBef>
                <a:spcPts val="1000"/>
              </a:spcBef>
              <a:spcAft>
                <a:spcPts val="0"/>
              </a:spcAft>
              <a:buSzPts val="1800"/>
              <a:buNone/>
            </a:pPr>
            <a:r>
              <a:t/>
            </a:r>
            <a:endParaRPr/>
          </a:p>
          <a:p>
            <a:pPr indent="0" lvl="0" marL="114300" rtl="0" algn="l">
              <a:lnSpc>
                <a:spcPct val="120000"/>
              </a:lnSpc>
              <a:spcBef>
                <a:spcPts val="1000"/>
              </a:spcBef>
              <a:spcAft>
                <a:spcPts val="0"/>
              </a:spcAft>
              <a:buSzPts val="1800"/>
              <a:buNone/>
            </a:pPr>
            <a:r>
              <a:rPr lang="en-US"/>
              <a:t>Calcolate ora la vostra impronta digitale: </a:t>
            </a:r>
            <a:r>
              <a:rPr lang="en-US" u="sng">
                <a:solidFill>
                  <a:schemeClr val="hlink"/>
                </a:solidFill>
                <a:hlinkClick r:id="rId3"/>
              </a:rPr>
              <a:t>https://ppiippaa.github.io/datapro-datafootprint/it</a:t>
            </a:r>
            <a:endParaRPr/>
          </a:p>
          <a:p>
            <a:pPr indent="0" lvl="0" marL="114300" rtl="0" algn="l">
              <a:lnSpc>
                <a:spcPct val="120000"/>
              </a:lnSpc>
              <a:spcBef>
                <a:spcPts val="1000"/>
              </a:spcBef>
              <a:spcAft>
                <a:spcPts val="0"/>
              </a:spcAft>
              <a:buSzPts val="1800"/>
              <a:buNone/>
            </a:pPr>
            <a:r>
              <a:t/>
            </a:r>
            <a:endParaRPr/>
          </a:p>
          <a:p>
            <a:pPr indent="0" lvl="0" marL="114300" rtl="0" algn="l">
              <a:lnSpc>
                <a:spcPct val="120000"/>
              </a:lnSpc>
              <a:spcBef>
                <a:spcPts val="1000"/>
              </a:spcBef>
              <a:spcAft>
                <a:spcPts val="0"/>
              </a:spcAft>
              <a:buSzPts val="1800"/>
              <a:buNone/>
            </a:pPr>
            <a:r>
              <a:rPr lang="en-US"/>
              <a:t>Avreste stimato il vostro rischio digitale altrettanto alto/basso?</a:t>
            </a:r>
            <a:endParaRPr/>
          </a:p>
        </p:txBody>
      </p:sp>
      <p:pic>
        <p:nvPicPr>
          <p:cNvPr descr="foot footprint man icon vector. Isolated contour symbol illustration (von Getty Images)" id="201" name="Google Shape;201;p5"/>
          <p:cNvPicPr preferRelativeResize="0"/>
          <p:nvPr/>
        </p:nvPicPr>
        <p:blipFill rotWithShape="1">
          <a:blip r:embed="rId4">
            <a:alphaModFix/>
          </a:blip>
          <a:srcRect b="0" l="0" r="0" t="0"/>
          <a:stretch/>
        </p:blipFill>
        <p:spPr>
          <a:xfrm>
            <a:off x="9064950" y="354825"/>
            <a:ext cx="2698624" cy="2698624"/>
          </a:xfrm>
          <a:prstGeom prst="rect">
            <a:avLst/>
          </a:prstGeom>
          <a:solidFill>
            <a:schemeClr val="lt1"/>
          </a:solidFill>
          <a:ln>
            <a:noFill/>
          </a:ln>
        </p:spPr>
      </p:pic>
      <p:pic>
        <p:nvPicPr>
          <p:cNvPr id="202" name="Google Shape;202;p5"/>
          <p:cNvPicPr preferRelativeResize="0"/>
          <p:nvPr/>
        </p:nvPicPr>
        <p:blipFill rotWithShape="1">
          <a:blip r:embed="rId5">
            <a:alphaModFix/>
          </a:blip>
          <a:srcRect b="0" l="0" r="0" t="0"/>
          <a:stretch/>
        </p:blipFill>
        <p:spPr>
          <a:xfrm>
            <a:off x="9064938" y="3630075"/>
            <a:ext cx="2356625" cy="2194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p3"/>
          <p:cNvSpPr/>
          <p:nvPr/>
        </p:nvSpPr>
        <p:spPr>
          <a:xfrm>
            <a:off x="0" y="-18555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Un medio es algo que transmite o almacena información.</a:t>
            </a:r>
            <a:endParaRPr b="0" i="0" sz="1800" u="none" cap="none" strike="noStrike">
              <a:solidFill>
                <a:schemeClr val="lt1"/>
              </a:solidFill>
              <a:latin typeface="Avenir"/>
              <a:ea typeface="Avenir"/>
              <a:cs typeface="Avenir"/>
              <a:sym typeface="Avenir"/>
            </a:endParaRPr>
          </a:p>
        </p:txBody>
      </p:sp>
      <p:sp>
        <p:nvSpPr>
          <p:cNvPr id="209" name="Google Shape;209;p3"/>
          <p:cNvSpPr txBox="1"/>
          <p:nvPr>
            <p:ph type="title"/>
          </p:nvPr>
        </p:nvSpPr>
        <p:spPr>
          <a:xfrm>
            <a:off x="1077675" y="457200"/>
            <a:ext cx="883950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L’interconnessione dei dati </a:t>
            </a:r>
            <a:endParaRPr b="0" sz="3200">
              <a:solidFill>
                <a:srgbClr val="000000"/>
              </a:solidFill>
              <a:latin typeface="Arial"/>
              <a:ea typeface="Arial"/>
              <a:cs typeface="Arial"/>
              <a:sym typeface="Arial"/>
            </a:endParaRPr>
          </a:p>
        </p:txBody>
      </p:sp>
      <p:sp>
        <p:nvSpPr>
          <p:cNvPr id="210" name="Google Shape;210;p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1" name="Google Shape;211;p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2" name="Google Shape;212;p3"/>
          <p:cNvSpPr txBox="1"/>
          <p:nvPr>
            <p:ph idx="1" type="body"/>
          </p:nvPr>
        </p:nvSpPr>
        <p:spPr>
          <a:xfrm>
            <a:off x="1077686" y="1689625"/>
            <a:ext cx="10161000" cy="43680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lnSpcReduction="10000"/>
          </a:bodyPr>
          <a:lstStyle/>
          <a:p>
            <a:pPr indent="0" lvl="0" marL="114300" rtl="0" algn="l">
              <a:lnSpc>
                <a:spcPct val="120000"/>
              </a:lnSpc>
              <a:spcBef>
                <a:spcPts val="1000"/>
              </a:spcBef>
              <a:spcAft>
                <a:spcPts val="0"/>
              </a:spcAft>
              <a:buSzPts val="1800"/>
              <a:buNone/>
            </a:pPr>
            <a:r>
              <a:rPr b="1" lang="en-US" sz="1600"/>
              <a:t>Dispositivi intelligenti, app e cloud: cosa hanno in comune questi concetti?</a:t>
            </a:r>
            <a:endParaRPr/>
          </a:p>
          <a:p>
            <a:pPr indent="0" lvl="0" marL="114300" rtl="0" algn="l">
              <a:lnSpc>
                <a:spcPct val="120000"/>
              </a:lnSpc>
              <a:spcBef>
                <a:spcPts val="1000"/>
              </a:spcBef>
              <a:spcAft>
                <a:spcPts val="0"/>
              </a:spcAft>
              <a:buSzPts val="1800"/>
              <a:buNone/>
            </a:pPr>
            <a:r>
              <a:rPr lang="en-US" sz="1600"/>
              <a:t>→ Il servizio si basa sulla creazione di profili personalizzati. Le aziende analizzano e trattano non solo le tue scelte di navigazione su app e piattaforme digitali, ma anche il tuo utilizzo dei dispositivi intelligenti. Le informazioni personali che abbiamo visto nel Digital Footprint Calculator aiutano i dispositivi intelligenti a prevedere con maggiore precisione il tuo comportamento e le tue preferenze, per poterti così suggerire servizi o prodotti personalizzati. Tu autorizzi il trattamento dei tuoi dati e loro ti offrono comodità e praticità. Ad esempio:</a:t>
            </a:r>
            <a:endParaRPr/>
          </a:p>
          <a:p>
            <a:pPr indent="-342900" lvl="0" marL="457200" rtl="0" algn="l">
              <a:lnSpc>
                <a:spcPct val="120000"/>
              </a:lnSpc>
              <a:spcBef>
                <a:spcPts val="1000"/>
              </a:spcBef>
              <a:spcAft>
                <a:spcPts val="0"/>
              </a:spcAft>
              <a:buClr>
                <a:schemeClr val="dk1"/>
              </a:buClr>
              <a:buSzPts val="1800"/>
              <a:buChar char="•"/>
            </a:pPr>
            <a:r>
              <a:rPr lang="en-US" sz="1600"/>
              <a:t>Il tuo smartwatch è collegato al tuo calendario e ti avvisa degli appuntamenti imminenti</a:t>
            </a:r>
            <a:endParaRPr sz="1600"/>
          </a:p>
          <a:p>
            <a:pPr indent="-342900" lvl="0" marL="457200" rtl="0" algn="l">
              <a:lnSpc>
                <a:spcPct val="120000"/>
              </a:lnSpc>
              <a:spcBef>
                <a:spcPts val="1000"/>
              </a:spcBef>
              <a:spcAft>
                <a:spcPts val="0"/>
              </a:spcAft>
              <a:buClr>
                <a:schemeClr val="dk1"/>
              </a:buClr>
              <a:buSzPts val="1800"/>
              <a:buChar char="•"/>
            </a:pPr>
            <a:r>
              <a:rPr lang="en-US" sz="1600"/>
              <a:t>Sulla tua Smart TV hai effettuato l’accesso con il tuo account Google e con i tuoi account sui servizi di streaming. La Smart TV sincronizza i tuoi “Mi piace” e i video che hai guardato su YouTube e ti suggerisce film e video che potrebbero piacerti.</a:t>
            </a:r>
            <a:endParaRPr/>
          </a:p>
          <a:p>
            <a:pPr indent="-342900" lvl="0" marL="457200" rtl="0" algn="l">
              <a:lnSpc>
                <a:spcPct val="120000"/>
              </a:lnSpc>
              <a:spcBef>
                <a:spcPts val="1000"/>
              </a:spcBef>
              <a:spcAft>
                <a:spcPts val="0"/>
              </a:spcAft>
              <a:buClr>
                <a:schemeClr val="dk1"/>
              </a:buClr>
              <a:buSzPts val="1800"/>
              <a:buChar char="•"/>
            </a:pPr>
            <a:r>
              <a:rPr lang="en-US" sz="1600"/>
              <a:t>…</a:t>
            </a:r>
            <a:endParaRPr/>
          </a:p>
          <a:p>
            <a:pPr indent="0" lvl="0" marL="114300" rtl="0" algn="l">
              <a:lnSpc>
                <a:spcPct val="120000"/>
              </a:lnSpc>
              <a:spcBef>
                <a:spcPts val="1000"/>
              </a:spcBef>
              <a:spcAft>
                <a:spcPts val="0"/>
              </a:spcAft>
              <a:buSzPts val="1800"/>
              <a:buNone/>
            </a:pPr>
            <a:r>
              <a:rPr b="1" lang="en-US" sz="1600"/>
              <a:t>Scoprite altri esempi in classe!</a:t>
            </a:r>
            <a:endParaRPr/>
          </a:p>
        </p:txBody>
      </p:sp>
      <p:pic>
        <p:nvPicPr>
          <p:cNvPr descr="Gemstone vector illustration, Isolated line style icon (von Getty Images)" id="213" name="Google Shape;213;p3"/>
          <p:cNvPicPr preferRelativeResize="0"/>
          <p:nvPr/>
        </p:nvPicPr>
        <p:blipFill rotWithShape="1">
          <a:blip r:embed="rId3">
            <a:alphaModFix/>
          </a:blip>
          <a:srcRect b="0" l="0" r="0" t="0"/>
          <a:stretch/>
        </p:blipFill>
        <p:spPr>
          <a:xfrm>
            <a:off x="10124125" y="0"/>
            <a:ext cx="1885199" cy="1885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8" name="Shape 218"/>
        <p:cNvGrpSpPr/>
        <p:nvPr/>
      </p:nvGrpSpPr>
      <p:grpSpPr>
        <a:xfrm>
          <a:off x="0" y="0"/>
          <a:ext cx="0" cy="0"/>
          <a:chOff x="0" y="0"/>
          <a:chExt cx="0" cy="0"/>
        </a:xfrm>
      </p:grpSpPr>
      <p:sp>
        <p:nvSpPr>
          <p:cNvPr id="219" name="Google Shape;219;g3efa13f07db_0_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0" name="Google Shape;220;g3efa13f07db_0_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1" name="Google Shape;221;g3efa13f07db_0_1"/>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22" name="Google Shape;222;g3efa13f07db_0_1"/>
          <p:cNvGraphicFramePr/>
          <p:nvPr/>
        </p:nvGraphicFramePr>
        <p:xfrm>
          <a:off x="1371600" y="3940175"/>
          <a:ext cx="3000000" cy="3000000"/>
        </p:xfrm>
        <a:graphic>
          <a:graphicData uri="http://schemas.openxmlformats.org/drawingml/2006/table">
            <a:tbl>
              <a:tblPr>
                <a:noFill/>
                <a:tableStyleId>{7A4373D0-3BA4-49B6-839E-5CE916A6E0D6}</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23" name="Google Shape;223;g3efa13f07db_0_1"/>
          <p:cNvGraphicFramePr/>
          <p:nvPr/>
        </p:nvGraphicFramePr>
        <p:xfrm>
          <a:off x="625626" y="1585285"/>
          <a:ext cx="3000000" cy="3000000"/>
        </p:xfrm>
        <a:graphic>
          <a:graphicData uri="http://schemas.openxmlformats.org/drawingml/2006/table">
            <a:tbl>
              <a:tblPr>
                <a:noFill/>
                <a:tableStyleId>{7A4373D0-3BA4-49B6-839E-5CE916A6E0D6}</a:tableStyleId>
              </a:tblPr>
              <a:tblGrid>
                <a:gridCol w="9382675"/>
              </a:tblGrid>
              <a:tr h="5014575">
                <a:tc>
                  <a:txBody>
                    <a:bodyPr/>
                    <a:lstStyle/>
                    <a:p>
                      <a:pPr indent="0" lvl="0" marL="0" marR="0" rtl="0" algn="just">
                        <a:lnSpc>
                          <a:spcPct val="120000"/>
                        </a:lnSpc>
                        <a:spcBef>
                          <a:spcPts val="0"/>
                        </a:spcBef>
                        <a:spcAft>
                          <a:spcPts val="0"/>
                        </a:spcAft>
                        <a:buClr>
                          <a:srgbClr val="000000"/>
                        </a:buClr>
                        <a:buSzPts val="2400"/>
                        <a:buFont typeface="Arial"/>
                        <a:buNone/>
                      </a:pPr>
                      <a:r>
                        <a:rPr b="1" lang="en-US" sz="2400" u="none" cap="none" strike="noStrike">
                          <a:solidFill>
                            <a:schemeClr val="dk1"/>
                          </a:solidFill>
                          <a:latin typeface="Avenir"/>
                          <a:ea typeface="Avenir"/>
                          <a:cs typeface="Avenir"/>
                          <a:sym typeface="Avenir"/>
                        </a:rPr>
                        <a:t>3. Attivitià individuale:</a:t>
                      </a:r>
                      <a:endParaRPr b="1" sz="2400" u="none" cap="none" strike="noStrike">
                        <a:solidFill>
                          <a:schemeClr val="dk1"/>
                        </a:solidFill>
                        <a:latin typeface="Avenir"/>
                        <a:ea typeface="Avenir"/>
                        <a:cs typeface="Avenir"/>
                        <a:sym typeface="Avenir"/>
                      </a:endParaRPr>
                    </a:p>
                    <a:p>
                      <a:pPr indent="0" lvl="0" marL="0" marR="0" rtl="0" algn="just">
                        <a:lnSpc>
                          <a:spcPct val="115000"/>
                        </a:lnSpc>
                        <a:spcBef>
                          <a:spcPts val="600"/>
                        </a:spcBef>
                        <a:spcAft>
                          <a:spcPts val="0"/>
                        </a:spcAft>
                        <a:buClr>
                          <a:srgbClr val="000000"/>
                        </a:buClr>
                        <a:buSzPts val="2000"/>
                        <a:buFont typeface="Arial"/>
                        <a:buNone/>
                      </a:pPr>
                      <a:r>
                        <a:rPr lang="en-US" sz="2400" u="none" cap="none" strike="noStrike">
                          <a:solidFill>
                            <a:schemeClr val="dk1"/>
                          </a:solidFill>
                          <a:latin typeface="Avenir"/>
                          <a:ea typeface="Avenir"/>
                          <a:cs typeface="Avenir"/>
                          <a:sym typeface="Avenir"/>
                        </a:rPr>
                        <a:t>Stai sviluppando SmartZeit, un'applicazione per smartwatch. Affinché l'applicazione possa offrire suggerimenti il più possibile mirati e fornire le funzionalità adeguate, deve conoscere meglio i propri utenti. Decidi quali dati degli utenti dello smartwatch ti servono a tal fine.</a:t>
                      </a:r>
                      <a:endParaRPr sz="2400" u="none" cap="none" strike="noStrike">
                        <a:solidFill>
                          <a:schemeClr val="dk1"/>
                        </a:solidFill>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24" name="Google Shape;224;g3efa13f07db_0_1"/>
          <p:cNvSpPr txBox="1"/>
          <p:nvPr>
            <p:ph type="title"/>
          </p:nvPr>
        </p:nvSpPr>
        <p:spPr>
          <a:xfrm>
            <a:off x="625625" y="206350"/>
            <a:ext cx="97893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Scheda: L’interconnessione dei dati nell’IoT</a:t>
            </a:r>
            <a:endParaRPr b="0" sz="3200">
              <a:solidFill>
                <a:srgbClr val="000000"/>
              </a:solidFill>
              <a:latin typeface="Arial"/>
              <a:ea typeface="Arial"/>
              <a:cs typeface="Arial"/>
              <a:sym typeface="Arial"/>
            </a:endParaRPr>
          </a:p>
        </p:txBody>
      </p:sp>
      <p:pic>
        <p:nvPicPr>
          <p:cNvPr descr="Gemstone vector illustration, Isolated line style icon (von Getty Images)" id="225" name="Google Shape;225;g3efa13f07db_0_1"/>
          <p:cNvPicPr preferRelativeResize="0"/>
          <p:nvPr/>
        </p:nvPicPr>
        <p:blipFill rotWithShape="1">
          <a:blip r:embed="rId3">
            <a:alphaModFix/>
          </a:blip>
          <a:srcRect b="0" l="0" r="0" t="0"/>
          <a:stretch/>
        </p:blipFill>
        <p:spPr>
          <a:xfrm>
            <a:off x="10124125" y="0"/>
            <a:ext cx="1885199" cy="18851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g3f1041424d1_0_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2" name="Google Shape;232;g3f1041424d1_0_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3" name="Google Shape;233;g3f1041424d1_0_1"/>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34" name="Google Shape;234;g3f1041424d1_0_1"/>
          <p:cNvGraphicFramePr/>
          <p:nvPr/>
        </p:nvGraphicFramePr>
        <p:xfrm>
          <a:off x="1371600" y="3940175"/>
          <a:ext cx="3000000" cy="3000000"/>
        </p:xfrm>
        <a:graphic>
          <a:graphicData uri="http://schemas.openxmlformats.org/drawingml/2006/table">
            <a:tbl>
              <a:tblPr>
                <a:noFill/>
                <a:tableStyleId>{7A4373D0-3BA4-49B6-839E-5CE916A6E0D6}</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35" name="Google Shape;235;g3f1041424d1_0_1"/>
          <p:cNvGraphicFramePr/>
          <p:nvPr/>
        </p:nvGraphicFramePr>
        <p:xfrm>
          <a:off x="625627" y="1585285"/>
          <a:ext cx="3000000" cy="3000000"/>
        </p:xfrm>
        <a:graphic>
          <a:graphicData uri="http://schemas.openxmlformats.org/drawingml/2006/table">
            <a:tbl>
              <a:tblPr>
                <a:noFill/>
                <a:tableStyleId>{7A4373D0-3BA4-49B6-839E-5CE916A6E0D6}</a:tableStyleId>
              </a:tblPr>
              <a:tblGrid>
                <a:gridCol w="9821075"/>
              </a:tblGrid>
              <a:tr h="4193700">
                <a:tc>
                  <a:txBody>
                    <a:bodyPr/>
                    <a:lstStyle/>
                    <a:p>
                      <a:pPr indent="0" lvl="0" marL="101600" marR="0" rtl="0" algn="just">
                        <a:lnSpc>
                          <a:spcPct val="150000"/>
                        </a:lnSpc>
                        <a:spcBef>
                          <a:spcPts val="0"/>
                        </a:spcBef>
                        <a:spcAft>
                          <a:spcPts val="0"/>
                        </a:spcAft>
                        <a:buClr>
                          <a:schemeClr val="dk1"/>
                        </a:buClr>
                        <a:buSzPts val="2000"/>
                        <a:buFont typeface="Avenir"/>
                        <a:buNone/>
                      </a:pPr>
                      <a:r>
                        <a:rPr b="0" lang="en-US" sz="2400" u="none" cap="none" strike="noStrike">
                          <a:solidFill>
                            <a:schemeClr val="dk1"/>
                          </a:solidFill>
                          <a:latin typeface="Avenir"/>
                          <a:ea typeface="Avenir"/>
                          <a:cs typeface="Avenir"/>
                          <a:sym typeface="Avenir"/>
                        </a:rPr>
                        <a:t>Discuti con il tuo compagno/la tua compagna di banco:</a:t>
                      </a:r>
                      <a:endParaRPr/>
                    </a:p>
                    <a:p>
                      <a:pPr indent="-342900" lvl="0" marL="444500" marR="0" rtl="0" algn="just">
                        <a:lnSpc>
                          <a:spcPct val="150000"/>
                        </a:lnSpc>
                        <a:spcBef>
                          <a:spcPts val="600"/>
                        </a:spcBef>
                        <a:spcAft>
                          <a:spcPts val="0"/>
                        </a:spcAft>
                        <a:buClr>
                          <a:schemeClr val="dk1"/>
                        </a:buClr>
                        <a:buSzPts val="2000"/>
                        <a:buFont typeface="Arial"/>
                        <a:buChar char="-"/>
                      </a:pPr>
                      <a:r>
                        <a:rPr b="0" lang="en-US" sz="2400" u="none" cap="none" strike="noStrike">
                          <a:solidFill>
                            <a:schemeClr val="dk1"/>
                          </a:solidFill>
                          <a:latin typeface="Avenir"/>
                          <a:ea typeface="Avenir"/>
                          <a:cs typeface="Avenir"/>
                          <a:sym typeface="Avenir"/>
                        </a:rPr>
                        <a:t>Quanto sa SmartZeit su di te se utilizzi tutte le funzioni dell’app?</a:t>
                      </a:r>
                      <a:endParaRPr/>
                    </a:p>
                    <a:p>
                      <a:pPr indent="0" lvl="0" marL="101600" marR="0" rtl="0" algn="just">
                        <a:lnSpc>
                          <a:spcPct val="150000"/>
                        </a:lnSpc>
                        <a:spcBef>
                          <a:spcPts val="600"/>
                        </a:spcBef>
                        <a:spcAft>
                          <a:spcPts val="0"/>
                        </a:spcAft>
                        <a:buClr>
                          <a:schemeClr val="dk1"/>
                        </a:buClr>
                        <a:buSzPts val="2000"/>
                        <a:buFont typeface="Arial"/>
                        <a:buNone/>
                      </a:pPr>
                      <a:r>
                        <a:rPr b="0" lang="en-US" sz="2400" u="none" cap="none" strike="noStrike">
                          <a:solidFill>
                            <a:schemeClr val="dk1"/>
                          </a:solidFill>
                          <a:latin typeface="Avenir"/>
                          <a:ea typeface="Avenir"/>
                          <a:cs typeface="Avenir"/>
                          <a:sym typeface="Avenir"/>
                        </a:rPr>
                        <a:t>Create una “voce del diario degli amici” con le informazioni raccolte</a:t>
                      </a:r>
                      <a:endParaRPr/>
                    </a:p>
                    <a:p>
                      <a:pPr indent="0" lvl="0" marL="101600" marR="0" rtl="0" algn="just">
                        <a:lnSpc>
                          <a:spcPct val="150000"/>
                        </a:lnSpc>
                        <a:spcBef>
                          <a:spcPts val="600"/>
                        </a:spcBef>
                        <a:spcAft>
                          <a:spcPts val="0"/>
                        </a:spcAft>
                        <a:buClr>
                          <a:schemeClr val="dk1"/>
                        </a:buClr>
                        <a:buSzPts val="2000"/>
                        <a:buFont typeface="Arial"/>
                        <a:buNone/>
                      </a:pPr>
                      <a:r>
                        <a:rPr b="0" lang="en-US" sz="2400" u="none" cap="none" strike="noStrike">
                          <a:solidFill>
                            <a:schemeClr val="dk1"/>
                          </a:solidFill>
                          <a:latin typeface="Avenir"/>
                          <a:ea typeface="Avenir"/>
                          <a:cs typeface="Avenir"/>
                          <a:sym typeface="Avenir"/>
                        </a:rPr>
                        <a:t>In plenaria:</a:t>
                      </a:r>
                      <a:endParaRPr/>
                    </a:p>
                    <a:p>
                      <a:pPr indent="0" lvl="0" marL="101600" marR="0" rtl="0" algn="just">
                        <a:lnSpc>
                          <a:spcPct val="150000"/>
                        </a:lnSpc>
                        <a:spcBef>
                          <a:spcPts val="600"/>
                        </a:spcBef>
                        <a:spcAft>
                          <a:spcPts val="0"/>
                        </a:spcAft>
                        <a:buClr>
                          <a:schemeClr val="dk1"/>
                        </a:buClr>
                        <a:buSzPts val="2000"/>
                        <a:buFont typeface="Arial"/>
                        <a:buNone/>
                      </a:pPr>
                      <a:r>
                        <a:rPr b="0" lang="en-US" sz="2400" u="none" cap="none" strike="noStrike">
                          <a:solidFill>
                            <a:schemeClr val="dk1"/>
                          </a:solidFill>
                          <a:latin typeface="Avenir"/>
                          <a:ea typeface="Avenir"/>
                          <a:cs typeface="Avenir"/>
                          <a:sym typeface="Avenir"/>
                        </a:rPr>
                        <a:t>- Quali rischi potrebbero esserci se sincronizzassi altre app o condividessi molti dati personali?</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36" name="Google Shape;236;g3f1041424d1_0_1"/>
          <p:cNvSpPr txBox="1"/>
          <p:nvPr>
            <p:ph type="title"/>
          </p:nvPr>
        </p:nvSpPr>
        <p:spPr>
          <a:xfrm>
            <a:off x="625625" y="206350"/>
            <a:ext cx="109869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Riflessione: l’interconnessione dei datinell’IoT</a:t>
            </a:r>
            <a:endParaRPr b="0" sz="3200">
              <a:solidFill>
                <a:srgbClr val="000000"/>
              </a:solidFill>
              <a:latin typeface="Arial"/>
              <a:ea typeface="Arial"/>
              <a:cs typeface="Arial"/>
              <a:sym typeface="Arial"/>
            </a:endParaRPr>
          </a:p>
        </p:txBody>
      </p:sp>
      <p:pic>
        <p:nvPicPr>
          <p:cNvPr descr="CV Icon (von Getty Images)" id="237" name="Google Shape;237;g3f1041424d1_0_1"/>
          <p:cNvPicPr preferRelativeResize="0"/>
          <p:nvPr/>
        </p:nvPicPr>
        <p:blipFill rotWithShape="1">
          <a:blip r:embed="rId3">
            <a:alphaModFix/>
          </a:blip>
          <a:srcRect b="0" l="0" r="0" t="0"/>
          <a:stretch/>
        </p:blipFill>
        <p:spPr>
          <a:xfrm>
            <a:off x="9491909" y="1539333"/>
            <a:ext cx="2142828" cy="21428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2" name="Shape 242"/>
        <p:cNvGrpSpPr/>
        <p:nvPr/>
      </p:nvGrpSpPr>
      <p:grpSpPr>
        <a:xfrm>
          <a:off x="0" y="0"/>
          <a:ext cx="0" cy="0"/>
          <a:chOff x="0" y="0"/>
          <a:chExt cx="0" cy="0"/>
        </a:xfrm>
      </p:grpSpPr>
      <p:sp>
        <p:nvSpPr>
          <p:cNvPr id="243" name="Google Shape;243;g3499d21f5b2_0_51"/>
          <p:cNvSpPr/>
          <p:nvPr/>
        </p:nvSpPr>
        <p:spPr>
          <a:xfrm>
            <a:off x="5937748" y="5024536"/>
            <a:ext cx="5113200" cy="189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44" name="Google Shape;244;g3499d21f5b2_0_51"/>
          <p:cNvSpPr txBox="1"/>
          <p:nvPr>
            <p:ph type="title"/>
          </p:nvPr>
        </p:nvSpPr>
        <p:spPr>
          <a:xfrm>
            <a:off x="625625" y="370087"/>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Gioco online: Smart Home Challenge</a:t>
            </a:r>
            <a:endParaRPr sz="3200"/>
          </a:p>
        </p:txBody>
      </p:sp>
      <p:sp>
        <p:nvSpPr>
          <p:cNvPr id="245" name="Google Shape;245;g3499d21f5b2_0_5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46" name="Google Shape;246;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47" name="Google Shape;247;g3499d21f5b2_0_51"/>
          <p:cNvSpPr txBox="1"/>
          <p:nvPr>
            <p:ph idx="1" type="body"/>
          </p:nvPr>
        </p:nvSpPr>
        <p:spPr>
          <a:xfrm>
            <a:off x="625625" y="2003200"/>
            <a:ext cx="5113200" cy="4193700"/>
          </a:xfrm>
          <a:prstGeom prst="rect">
            <a:avLst/>
          </a:prstGeom>
          <a:noFill/>
          <a:ln>
            <a:noFill/>
          </a:ln>
        </p:spPr>
        <p:txBody>
          <a:bodyPr anchorCtr="0" anchor="t" bIns="0" lIns="0" spcFirstLastPara="1" rIns="0" wrap="square" tIns="0">
            <a:normAutofit/>
          </a:bodyPr>
          <a:lstStyle/>
          <a:p>
            <a:pPr indent="0" lvl="0" marL="0" rtl="0" algn="just">
              <a:lnSpc>
                <a:spcPct val="120000"/>
              </a:lnSpc>
              <a:spcBef>
                <a:spcPts val="0"/>
              </a:spcBef>
              <a:spcAft>
                <a:spcPts val="0"/>
              </a:spcAft>
              <a:buSzPts val="1800"/>
              <a:buNone/>
            </a:pPr>
            <a:r>
              <a:rPr lang="en-US" sz="2300"/>
              <a:t>La tua casa intelligente è stata hackerata e non riesci più ad aprirla! Trova i dispositivi intelligenti, risolvi gli enigmi e modifica le impostazioni sulla privacy per sbloccare la casa intelligente. In questo modo potrai guadagnare punti per il rispetto della privacy e per i vantaggi in termini di comodità e comfort derivanti dalle tue scelte.</a:t>
            </a:r>
            <a:endParaRPr sz="2300"/>
          </a:p>
        </p:txBody>
      </p:sp>
      <p:pic>
        <p:nvPicPr>
          <p:cNvPr id="248" name="Google Shape;248;g3499d21f5b2_0_51"/>
          <p:cNvPicPr preferRelativeResize="0"/>
          <p:nvPr/>
        </p:nvPicPr>
        <p:blipFill rotWithShape="1">
          <a:blip r:embed="rId3">
            <a:alphaModFix/>
          </a:blip>
          <a:srcRect b="0" l="0" r="0" t="0"/>
          <a:stretch/>
        </p:blipFill>
        <p:spPr>
          <a:xfrm>
            <a:off x="6213323" y="2003200"/>
            <a:ext cx="5628625" cy="313247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3" name="Shape 253"/>
        <p:cNvGrpSpPr/>
        <p:nvPr/>
      </p:nvGrpSpPr>
      <p:grpSpPr>
        <a:xfrm>
          <a:off x="0" y="0"/>
          <a:ext cx="0" cy="0"/>
          <a:chOff x="0" y="0"/>
          <a:chExt cx="0" cy="0"/>
        </a:xfrm>
      </p:grpSpPr>
      <p:sp>
        <p:nvSpPr>
          <p:cNvPr id="254" name="Google Shape;254;g3f1041424d1_0_16"/>
          <p:cNvSpPr/>
          <p:nvPr/>
        </p:nvSpPr>
        <p:spPr>
          <a:xfrm>
            <a:off x="1161700" y="5572588"/>
            <a:ext cx="3572700" cy="1088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55" name="Google Shape;255;g3f1041424d1_0_16"/>
          <p:cNvSpPr txBox="1"/>
          <p:nvPr>
            <p:ph type="title"/>
          </p:nvPr>
        </p:nvSpPr>
        <p:spPr>
          <a:xfrm>
            <a:off x="657700" y="196712"/>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Gioco online: Smart Home Challenge</a:t>
            </a:r>
            <a:endParaRPr sz="3200"/>
          </a:p>
        </p:txBody>
      </p:sp>
      <p:sp>
        <p:nvSpPr>
          <p:cNvPr id="256" name="Google Shape;256;g3f1041424d1_0_16"/>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7" name="Google Shape;257;g3f1041424d1_0_16"/>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258" name="Google Shape;258;g3f1041424d1_0_16" title="shc video tv.mp4">
            <a:hlinkClick r:id="rId3"/>
          </p:cNvPr>
          <p:cNvPicPr preferRelativeResize="0"/>
          <p:nvPr/>
        </p:nvPicPr>
        <p:blipFill rotWithShape="1">
          <a:blip r:embed="rId4">
            <a:alphaModFix/>
          </a:blip>
          <a:srcRect b="0" l="0" r="0" t="0"/>
          <a:stretch/>
        </p:blipFill>
        <p:spPr>
          <a:xfrm>
            <a:off x="657700" y="1829825"/>
            <a:ext cx="5304475" cy="3978350"/>
          </a:xfrm>
          <a:prstGeom prst="rect">
            <a:avLst/>
          </a:prstGeom>
          <a:noFill/>
          <a:ln>
            <a:noFill/>
          </a:ln>
        </p:spPr>
      </p:pic>
      <p:sp>
        <p:nvSpPr>
          <p:cNvPr id="259" name="Google Shape;259;g3f1041424d1_0_16"/>
          <p:cNvSpPr txBox="1"/>
          <p:nvPr/>
        </p:nvSpPr>
        <p:spPr>
          <a:xfrm>
            <a:off x="6199825" y="1847850"/>
            <a:ext cx="5695800" cy="3921000"/>
          </a:xfrm>
          <a:prstGeom prst="rect">
            <a:avLst/>
          </a:prstGeom>
          <a:noFill/>
          <a:ln>
            <a:noFill/>
          </a:ln>
        </p:spPr>
        <p:txBody>
          <a:bodyPr anchorCtr="0" anchor="t" bIns="91425" lIns="91425" spcFirstLastPara="1" rIns="91425" wrap="square" tIns="91425">
            <a:noAutofit/>
          </a:bodyPr>
          <a:lstStyle/>
          <a:p>
            <a:pPr indent="0" lvl="0" marL="101600" marR="0" rtl="0" algn="just">
              <a:lnSpc>
                <a:spcPct val="100000"/>
              </a:lnSpc>
              <a:spcBef>
                <a:spcPts val="0"/>
              </a:spcBef>
              <a:spcAft>
                <a:spcPts val="0"/>
              </a:spcAft>
              <a:buNone/>
            </a:pPr>
            <a:r>
              <a:rPr b="0" i="0" lang="en-US" sz="2000" u="none" cap="none" strike="noStrike">
                <a:solidFill>
                  <a:schemeClr val="dk1"/>
                </a:solidFill>
                <a:latin typeface="Avenir"/>
                <a:ea typeface="Avenir"/>
                <a:cs typeface="Avenir"/>
                <a:sym typeface="Avenir"/>
              </a:rPr>
              <a:t>I profili personalizzati non vengono creati su di te solo tramite le app; anche i dispositivi intelligenti raccolgono, archiviano ed elaborano dati con l’aiuto di app come SmartZeit.</a:t>
            </a:r>
            <a:endParaRPr/>
          </a:p>
          <a:p>
            <a:pPr indent="0" lvl="0" marL="101600" marR="0" rtl="0" algn="just">
              <a:lnSpc>
                <a:spcPct val="100000"/>
              </a:lnSpc>
              <a:spcBef>
                <a:spcPts val="0"/>
              </a:spcBef>
              <a:spcAft>
                <a:spcPts val="0"/>
              </a:spcAft>
              <a:buNone/>
            </a:pPr>
            <a:r>
              <a:rPr b="0" i="0" lang="en-US" sz="2000" u="none" cap="none" strike="noStrike">
                <a:solidFill>
                  <a:schemeClr val="dk1"/>
                </a:solidFill>
                <a:latin typeface="Avenir"/>
                <a:ea typeface="Avenir"/>
                <a:cs typeface="Avenir"/>
                <a:sym typeface="Avenir"/>
              </a:rPr>
              <a:t>Oltre alle fotocamere e ai microfoni, i dispositivi intelligenti dispongono solitamente di altri sensori, come ad esempio quelli per misurare la frequenza cardiaca presenti negli smartwatch, grazie ai quali possono creare profili su di te ancora più precisi.</a:t>
            </a:r>
            <a:endParaRPr/>
          </a:p>
          <a:p>
            <a:pPr indent="0" lvl="0" marL="101600" marR="0" rtl="0" algn="just">
              <a:lnSpc>
                <a:spcPct val="100000"/>
              </a:lnSpc>
              <a:spcBef>
                <a:spcPts val="0"/>
              </a:spcBef>
              <a:spcAft>
                <a:spcPts val="0"/>
              </a:spcAft>
              <a:buNone/>
            </a:pPr>
            <a:r>
              <a:rPr b="0" i="0" lang="en-US" sz="2000" u="none" cap="none" strike="noStrike">
                <a:solidFill>
                  <a:schemeClr val="dk1"/>
                </a:solidFill>
                <a:latin typeface="Avenir"/>
                <a:ea typeface="Avenir"/>
                <a:cs typeface="Avenir"/>
                <a:sym typeface="Avenir"/>
              </a:rPr>
              <a:t>Immagina di trovarti in una casa intelligente: quale profilo potrebbe essere creato su di te?</a:t>
            </a:r>
            <a:endParaRPr b="0" i="0" sz="2000" u="none" cap="none" strike="noStrike">
              <a:solidFill>
                <a:schemeClr val="dk1"/>
              </a:solidFill>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6" name="Google Shape;266;p13"/>
          <p:cNvSpPr txBox="1"/>
          <p:nvPr>
            <p:ph type="title"/>
          </p:nvPr>
        </p:nvSpPr>
        <p:spPr>
          <a:xfrm>
            <a:off x="1371602" y="457200"/>
            <a:ext cx="85455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Conclusione</a:t>
            </a:r>
            <a:endParaRPr sz="3200"/>
          </a:p>
        </p:txBody>
      </p:sp>
      <p:sp>
        <p:nvSpPr>
          <p:cNvPr id="267" name="Google Shape;267;p1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8" name="Google Shape;268;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9" name="Google Shape;269;p13"/>
          <p:cNvSpPr txBox="1"/>
          <p:nvPr>
            <p:ph idx="1" type="body"/>
          </p:nvPr>
        </p:nvSpPr>
        <p:spPr>
          <a:xfrm>
            <a:off x="625625" y="2003200"/>
            <a:ext cx="5234400" cy="3357940"/>
          </a:xfrm>
          <a:prstGeom prst="rect">
            <a:avLst/>
          </a:prstGeom>
          <a:noFill/>
          <a:ln>
            <a:noFill/>
          </a:ln>
        </p:spPr>
        <p:txBody>
          <a:bodyPr anchorCtr="0" anchor="t" bIns="0" lIns="0" spcFirstLastPara="1" rIns="0" wrap="square" tIns="0">
            <a:normAutofit/>
          </a:bodyPr>
          <a:lstStyle/>
          <a:p>
            <a:pPr indent="0" lvl="0" marL="68580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rPr lang="en-US" sz="2200"/>
              <a:t>In cerchio/ plenaria:</a:t>
            </a:r>
            <a:endParaRPr sz="2200"/>
          </a:p>
          <a:p>
            <a:pPr indent="0" lvl="0" marL="0" rtl="0" algn="ctr">
              <a:lnSpc>
                <a:spcPct val="100000"/>
              </a:lnSpc>
              <a:spcBef>
                <a:spcPts val="0"/>
              </a:spcBef>
              <a:spcAft>
                <a:spcPts val="0"/>
              </a:spcAft>
              <a:buSzPts val="1100"/>
              <a:buNone/>
            </a:pPr>
            <a:r>
              <a:t/>
            </a:r>
            <a:endParaRPr sz="2200"/>
          </a:p>
          <a:p>
            <a:pPr indent="-368300" lvl="0" marL="457200" rtl="0" algn="l">
              <a:lnSpc>
                <a:spcPct val="100000"/>
              </a:lnSpc>
              <a:spcBef>
                <a:spcPts val="0"/>
              </a:spcBef>
              <a:spcAft>
                <a:spcPts val="0"/>
              </a:spcAft>
              <a:buSzPts val="2200"/>
              <a:buChar char="•"/>
            </a:pPr>
            <a:r>
              <a:rPr lang="en-US" sz="2200"/>
              <a:t>Cosa ho imparato oggi di nuovo sui profili dei dati?</a:t>
            </a:r>
            <a:endParaRPr/>
          </a:p>
          <a:p>
            <a:pPr indent="-368300" lvl="0" marL="457200" rtl="0" algn="l">
              <a:lnSpc>
                <a:spcPct val="100000"/>
              </a:lnSpc>
              <a:spcBef>
                <a:spcPts val="0"/>
              </a:spcBef>
              <a:spcAft>
                <a:spcPts val="0"/>
              </a:spcAft>
              <a:buSzPts val="2200"/>
              <a:buChar char="•"/>
            </a:pPr>
            <a:r>
              <a:rPr lang="en-US" sz="2200"/>
              <a:t>Cosa mi ha sorpreso?</a:t>
            </a:r>
            <a:endParaRPr/>
          </a:p>
          <a:p>
            <a:pPr indent="-368300" lvl="0" marL="457200" rtl="0" algn="l">
              <a:lnSpc>
                <a:spcPct val="100000"/>
              </a:lnSpc>
              <a:spcBef>
                <a:spcPts val="0"/>
              </a:spcBef>
              <a:spcAft>
                <a:spcPts val="0"/>
              </a:spcAft>
              <a:buSzPts val="2200"/>
              <a:buChar char="•"/>
            </a:pPr>
            <a:r>
              <a:rPr lang="en-US" sz="2200"/>
              <a:t>Quali autorizzazioni relative ai dati voglio modificare nelle mie applicazioni?</a:t>
            </a:r>
            <a:endParaRPr sz="2300"/>
          </a:p>
        </p:txBody>
      </p:sp>
      <p:pic>
        <p:nvPicPr>
          <p:cNvPr id="270" name="Google Shape;270;p13"/>
          <p:cNvPicPr preferRelativeResize="0"/>
          <p:nvPr/>
        </p:nvPicPr>
        <p:blipFill rotWithShape="1">
          <a:blip r:embed="rId3">
            <a:alphaModFix/>
          </a:blip>
          <a:srcRect b="0" l="0" r="30502" t="0"/>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2024-03-28T17:19:57Z</dcterms:created>
  <dc:creator>Bernd Remmele (fr)</dc:creator>
</cp:coreProperties>
</file>