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7102475" cy="102330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VwgA1Z56rVpZlaYqhSU5oJy2J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97DACD8-810A-4242-871F-2A7DBBB87CDF}">
  <a:tblStyle styleId="{597DACD8-810A-4242-871F-2A7DBBB87CD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Gli argomenti di questa unità didattica si basano sul programma didattico di DataPro https://www.datapro.education/curriculum-datapro/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e trattano il blocco tematico “La privacy come diritto umano”, in particolare le seguenti competenze: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B.3 Conoscenza della normativa sulla protezione dei dati (RGPD/GDPR)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B.5 Valutazione dei rischi per la privacy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A seconda del livello di competenza del gruppo e del fatto che la lezione si svolga in una o due sessioni, è possibile tralasciare le fasi di sviluppo.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183" name="Google Shape;183;p6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e46e6f318_0_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ee46e6f318_0_1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Introduzione al tema dell’IoT nel contesto della protezione dei dati e della privacy online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Classificazione delle tipologie di dati secondo il RGPD/GDPR in preparazione alla Smart Home Challenge: l’argomento viene ripreso in un questionario sui dispositivi intelligenti (vedi la Game Guide!)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Si consiglia di discuterne in plenaria e di distinguere i dati generali (informazioni meteorologiche, notizie, …)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4" name="Google Shape;194;g3ee46e6f318_0_1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08cc8d4da_0_5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d08cc8d4da_0_5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Approfondimento individuale: come e quali tipi di dati (personali) vengono raccolti?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Condivisione in plenaria.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Esempio di schema alla lavagna: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[ Smartwatch ]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raccoglie dati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(passi, battito cardiaco, ora)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Bluetooth / Internet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[ Smartphone ]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archivia / inoltra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Internet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[ Cloud ]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archivia molti dati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collega diversi dispositivi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accesso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[ App ]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mostra i risultati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analizza i dati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↓ possibile trasmissione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[ Altri servizi / aziende ]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06" name="Google Shape;206;g3d08cc8d4da_0_5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6e9d4d7418_0_1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g36e9d4d7418_0_13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Scheda “DataPro Giochi web”, Attività 3: Interconnessione dei dati nell’Internet delle cose (scheda), disponibile sul nostro sito web https://www.datapro.education/datapro-webgames/ nella sezione “Class Material”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Nota per i docenti: a seconda delle dimensioni del gruppo e del tempo a disposizione, è possibile passare direttamente al gioco web.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8" name="Google Shape;218;g36e9d4d7418_0_13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ef2c62094c_0_87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ef2c62094c_0_87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Riflessione collettiva sui risultati del lavoro individuale relativo all’Attività 3 della scheda “DataPro Giochi web”, Interconnessione dei dati nell’Internet delle cose (scheda), disponibile sul nostro sito web https://www.datapro.education/datapro-webgames/.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Gli studenti devono ora collegare la realtà dell’interconnessione dei dati con l’art. 9 del GDPR trattato all’inizio. Devono interrogarsi criticamente sulla necessità di raccogliere dati particolarmente sensibili come, ad esempio, i dati relativi alla salute: polso, frequenza cardiaca, dati sul sonno, peso, ecc. I vantaggi del servizio (miglioramento delle prestazioni sportive o della salute, monitoraggio degli obiettivi personali, organizzazione e strutturazione della vita quotidiana, ecc.) devono essere messi a confronto con i possibili rischi (fughe di dati, furto di dati, uso improprio da parte di terzi, vendita non conforme alla legge a terzi, ecc.).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9" name="Google Shape;229;g3ef2c62094c_0_87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ef2c62094c_0_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3ef2c62094c_0_3:notes"/>
          <p:cNvSpPr txBox="1"/>
          <p:nvPr>
            <p:ph idx="1" type="body"/>
          </p:nvPr>
        </p:nvSpPr>
        <p:spPr>
          <a:xfrm>
            <a:off x="710248" y="4924644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Passaggio al gioco online.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In questa fase gli studenti devono collegare quanto appreso durante i lavori di gruppo a un nuovo argomento (dispositivi intelligenti)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Nota per i docenti: leggete la Game Guide (in inglese) prima di utilizzare il gioco in classe e verificate, se necessario, la compatibilità tecnica con i portatili/tablet della scuola (possibile blocco da parte dell’amministratore, problemi di larghezza di banda nella rete Wi-Fi della scuola).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Disponibile su https://www.datapro.education/datapro-webgames/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241" name="Google Shape;241;g3ef2c62094c_0_3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499d21f5b2_0_5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499d21f5b2_0_51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Nota per i docenti: leggete la Game Guide prima di utilizzare il gioco in classe e verificate, se necessario, la compatibilità tecnica con i portatili/tablet della scuola (possibile blocco da parte dell’amministratore, problemi di larghezza di banda della rete Wi-Fi della scuola). Disponibile all’indirizzo https://www.datapro.education/datapro-webgames/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252" name="Google Shape;252;g3499d21f5b2_0_51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Consolidamento delle conoscenze acquisite dopo aver partecipato alla Smart Home Challenge.</a:t>
            </a:r>
            <a:endParaRPr/>
          </a:p>
        </p:txBody>
      </p:sp>
      <p:sp>
        <p:nvSpPr>
          <p:cNvPr id="263" name="Google Shape;263;p13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" name="Google Shape;56;p2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7" name="Google Shape;57;p2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2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1" name="Google Shape;71;p2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ctrTitle"/>
          </p:nvPr>
        </p:nvSpPr>
        <p:spPr>
          <a:xfrm>
            <a:off x="1524000" y="1033272"/>
            <a:ext cx="9144000" cy="2478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" type="subTitle"/>
          </p:nvPr>
        </p:nvSpPr>
        <p:spPr>
          <a:xfrm>
            <a:off x="1524000" y="3822192"/>
            <a:ext cx="9144000" cy="1435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3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5" name="Google Shape;115;p3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3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3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3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3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3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" name="Google Shape;11;p18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" name="Google Shape;12;p1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15" name="Google Shape;15;p18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118"/>
                </a:srgbClr>
              </a:gs>
              <a:gs pos="9000">
                <a:srgbClr val="BADB7C">
                  <a:alpha val="5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85" name="Google Shape;85;p14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ataprogames.ph-freiburg.de/smarthome-challenge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2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nBGhREP1PiEVhsCo_TMiDYD8w73HHztj/view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0" name="Google Shape;160;p1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1"/>
          <p:cNvSpPr/>
          <p:nvPr/>
        </p:nvSpPr>
        <p:spPr>
          <a:xfrm flipH="1" rot="5400000">
            <a:off x="-1409318" y="1410082"/>
            <a:ext cx="6858000" cy="4037835"/>
          </a:xfrm>
          <a:prstGeom prst="rect">
            <a:avLst/>
          </a:prstGeom>
          <a:gradFill>
            <a:gsLst>
              <a:gs pos="0">
                <a:schemeClr val="accent6"/>
              </a:gs>
              <a:gs pos="8000">
                <a:schemeClr val="accent6"/>
              </a:gs>
              <a:gs pos="100000">
                <a:srgbClr val="4AB5C4">
                  <a:alpha val="87451"/>
                </a:srgbClr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1"/>
          <p:cNvSpPr/>
          <p:nvPr/>
        </p:nvSpPr>
        <p:spPr>
          <a:xfrm flipH="1" rot="5400000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rgbClr val="91D2DB">
                  <a:alpha val="0"/>
                </a:srgbClr>
              </a:gs>
              <a:gs pos="99000">
                <a:srgbClr val="8AB833">
                  <a:alpha val="90588"/>
                </a:srgbClr>
              </a:gs>
              <a:gs pos="100000">
                <a:srgbClr val="8AB833">
                  <a:alpha val="90588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1"/>
          <p:cNvSpPr/>
          <p:nvPr/>
        </p:nvSpPr>
        <p:spPr>
          <a:xfrm flipH="1" rot="5400000">
            <a:off x="759600" y="3579001"/>
            <a:ext cx="2502300" cy="4055700"/>
          </a:xfrm>
          <a:prstGeom prst="rect">
            <a:avLst/>
          </a:prstGeom>
          <a:gradFill>
            <a:gsLst>
              <a:gs pos="0">
                <a:srgbClr val="4AB5C4">
                  <a:alpha val="26667"/>
                </a:srgbClr>
              </a:gs>
              <a:gs pos="2000">
                <a:srgbClr val="4AB5C4">
                  <a:alpha val="26667"/>
                </a:srgbClr>
              </a:gs>
              <a:gs pos="100000">
                <a:srgbClr val="029676">
                  <a:alpha val="0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1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B7FFEE">
                  <a:alpha val="784"/>
                </a:srgbClr>
              </a:gs>
              <a:gs pos="13000">
                <a:srgbClr val="B7FFEE">
                  <a:alpha val="784"/>
                </a:srgbClr>
              </a:gs>
              <a:gs pos="100000">
                <a:srgbClr val="0989B1">
                  <a:alpha val="27451"/>
                </a:srgbClr>
              </a:gs>
            </a:gsLst>
            <a:lin ang="16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1"/>
          <p:cNvSpPr txBox="1"/>
          <p:nvPr>
            <p:ph type="title"/>
          </p:nvPr>
        </p:nvSpPr>
        <p:spPr>
          <a:xfrm>
            <a:off x="235125" y="845425"/>
            <a:ext cx="3803400" cy="578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 dati raccolgono i dispositive smart, e cosa significa per me?</a:t>
            </a:r>
            <a:b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1" sz="3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B: Comprendere i rischi on line con Smart Home Challenge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900"/>
          </a:p>
        </p:txBody>
      </p:sp>
      <p:pic>
        <p:nvPicPr>
          <p:cNvPr descr="Ein Bild, das Grafiken, Schrift, Grafikdesign, Text enthält.&#10;&#10;Automatisch generierte Beschreibung" id="167" name="Google Shape;167;p1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"/>
          <p:cNvSpPr/>
          <p:nvPr/>
        </p:nvSpPr>
        <p:spPr>
          <a:xfrm>
            <a:off x="10119360" y="5203150"/>
            <a:ext cx="1837509" cy="1426035"/>
          </a:xfrm>
          <a:custGeom>
            <a:rect b="b" l="l" r="r" t="t"/>
            <a:pathLst>
              <a:path extrusionOk="0" h="2653067" w="2613271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5" name="Google Shape;175;p2"/>
          <p:cNvSpPr txBox="1"/>
          <p:nvPr>
            <p:ph type="title"/>
          </p:nvPr>
        </p:nvSpPr>
        <p:spPr>
          <a:xfrm>
            <a:off x="625630" y="457201"/>
            <a:ext cx="9291368" cy="7065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ISTRUZIONI PER L’USO DELLE DIAPOSITIVE</a:t>
            </a:r>
            <a:endParaRPr sz="3200"/>
          </a:p>
        </p:txBody>
      </p:sp>
      <p:sp>
        <p:nvSpPr>
          <p:cNvPr id="176" name="Google Shape;176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"/>
          <p:cNvSpPr txBox="1"/>
          <p:nvPr>
            <p:ph idx="1" type="body"/>
          </p:nvPr>
        </p:nvSpPr>
        <p:spPr>
          <a:xfrm>
            <a:off x="625631" y="2003195"/>
            <a:ext cx="9489919" cy="3890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0000" lnSpcReduction="10000"/>
          </a:bodyPr>
          <a:lstStyle/>
          <a:p>
            <a:pPr indent="-331839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16129"/>
              <a:buChar char="•"/>
            </a:pPr>
            <a:r>
              <a:rPr lang="en-US"/>
              <a:t>Adatta queste diapositive ai tuoi obiettivi.</a:t>
            </a:r>
            <a:endParaRPr/>
          </a:p>
          <a:p>
            <a:pPr indent="-331839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16129"/>
              <a:buChar char="•"/>
            </a:pPr>
            <a:r>
              <a:rPr lang="en-US"/>
              <a:t>Le diapositive contengo, tra le </a:t>
            </a:r>
            <a:r>
              <a:rPr lang="en-US"/>
              <a:t>altre</a:t>
            </a:r>
            <a:r>
              <a:rPr lang="en-US"/>
              <a:t> cose:</a:t>
            </a:r>
            <a:endParaRPr/>
          </a:p>
          <a:p>
            <a:pPr indent="-316230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Possibilità d’uso della scheda di Lavoro complementare ‘Scheda di Lavoro DataPro Webgames’ https://www.datapro.education/datapro-webgames/</a:t>
            </a:r>
            <a:endParaRPr/>
          </a:p>
          <a:p>
            <a:pPr indent="-316230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Il nostro gioco online ‘Smart Home Challenge’, che serve per consolidare quanto appreso: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https://dataprogames.ph-freiburg.de/smarthome-challenge/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29032"/>
              <a:buNone/>
            </a:pPr>
            <a:r>
              <a:rPr lang="en-US"/>
              <a:t>→ Consigliamo di provare prima il gioco online, per testare la sua compatibilità con la propria rete wifi (larghezza di banda, blocco di determinati siti web) e leggere la guida al gioco corrispondente.</a:t>
            </a:r>
            <a:endParaRPr/>
          </a:p>
          <a:p>
            <a:pPr indent="-331839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16129"/>
              <a:buChar char="•"/>
            </a:pPr>
            <a:r>
              <a:rPr lang="en-US"/>
              <a:t>Le riflessioni sugli obiettivi di apprendimento di questa unità si basano sul programma didattico di DataPro e mirano soprattutto a trasmettere le competenze del blocco B: comprendere la privacy come diritto umano</a:t>
            </a:r>
            <a:endParaRPr/>
          </a:p>
          <a:p>
            <a:pPr indent="-331839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16129"/>
              <a:buChar char="•"/>
            </a:pPr>
            <a:r>
              <a:rPr lang="en-US"/>
              <a:t>Troverete ulteriori informazioni generali, anche sugli obiettivi di apprendimento indicati, nel relativo programma didattico (Sillabo): B- Comprendere i rischi online - Smart Home Challenge</a:t>
            </a:r>
            <a:endParaRPr b="1"/>
          </a:p>
        </p:txBody>
      </p:sp>
      <p:pic>
        <p:nvPicPr>
          <p:cNvPr descr="Ein Bild, das Grafiken, Schrift, Grafikdesign, Text enthält.&#10;&#10;Automatisch generierte Beschreibung" id="179" name="Google Shape;179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625017" y="50996"/>
            <a:ext cx="2566983" cy="2487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6"/>
          <p:cNvSpPr txBox="1"/>
          <p:nvPr>
            <p:ph type="title"/>
          </p:nvPr>
        </p:nvSpPr>
        <p:spPr>
          <a:xfrm>
            <a:off x="625625" y="457200"/>
            <a:ext cx="9765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PANORAMICA DELLA LEZIONE</a:t>
            </a:r>
            <a:endParaRPr sz="3200"/>
          </a:p>
        </p:txBody>
      </p:sp>
      <p:sp>
        <p:nvSpPr>
          <p:cNvPr id="187" name="Google Shape;187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118"/>
                </a:srgbClr>
              </a:gs>
              <a:gs pos="9000">
                <a:srgbClr val="9AB5A6">
                  <a:alpha val="3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9" name="Google Shape;189;p6"/>
          <p:cNvSpPr txBox="1"/>
          <p:nvPr>
            <p:ph idx="1" type="body"/>
          </p:nvPr>
        </p:nvSpPr>
        <p:spPr>
          <a:xfrm>
            <a:off x="625629" y="1754372"/>
            <a:ext cx="10942593" cy="44426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fontScale="70000"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rPr lang="en-US"/>
              <a:t>Proponiamo, in base alla sequenza delle diapositive, il seguente svolgimento della lezione, che può ovviamente essere modificato: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rPr lang="en-US">
                <a:highlight>
                  <a:schemeClr val="lt1"/>
                </a:highlight>
              </a:rPr>
              <a:t>Introduzione: riflessione sull’articolo 9 del RGPD/GDPR in plenaria. Sensibilizzazione sulla particolare necessità di proteggere i dati sensibili. Analisi critica delle possibili conseguenze in caso di uso improprio di tali dati.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t/>
            </a:r>
            <a:endParaRPr>
              <a:solidFill>
                <a:srgbClr val="11111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rPr lang="en-US">
                <a:solidFill>
                  <a:srgbClr val="111111"/>
                </a:solidFill>
                <a:highlight>
                  <a:schemeClr val="lt1"/>
                </a:highlight>
              </a:rPr>
              <a:t>Fase 1: brainstorming </a:t>
            </a:r>
            <a:r>
              <a:rPr lang="en-US">
                <a:highlight>
                  <a:schemeClr val="lt1"/>
                </a:highlight>
              </a:rPr>
              <a:t>sul traffico di dati nel contesto dei dispositivi intelligenti/IoT. Consolidamento di quanto trattato in classe, interconnessione e contestualizzazione sotto forma di schema alla lavagna.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t/>
            </a:r>
            <a:endParaRPr>
              <a:solidFill>
                <a:srgbClr val="11111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rPr lang="en-US">
                <a:solidFill>
                  <a:srgbClr val="111111"/>
                </a:solidFill>
                <a:highlight>
                  <a:schemeClr val="lt1"/>
                </a:highlight>
              </a:rPr>
              <a:t>Fase 2: Attività 3 della scheda “DataPro Webgames”. </a:t>
            </a:r>
            <a:r>
              <a:rPr lang="en-US">
                <a:highlight>
                  <a:schemeClr val="lt1"/>
                </a:highlight>
              </a:rPr>
              <a:t>Classificazione dei tipi di dati e valutazione collettiva in classe dei rischi legati ai dati condivisi. Stabilire un collegamento con l’inizio della lezione.</a:t>
            </a:r>
            <a:endParaRPr>
              <a:solidFill>
                <a:srgbClr val="11111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t/>
            </a:r>
            <a:endParaRPr>
              <a:solidFill>
                <a:srgbClr val="11111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rPr lang="en-US">
                <a:solidFill>
                  <a:srgbClr val="111111"/>
                </a:solidFill>
                <a:highlight>
                  <a:schemeClr val="lt1"/>
                </a:highlight>
              </a:rPr>
              <a:t>Discussione docente-studenti: </a:t>
            </a:r>
            <a:r>
              <a:rPr lang="en-US">
                <a:highlight>
                  <a:schemeClr val="lt1"/>
                </a:highlight>
              </a:rPr>
              <a:t>Quali tipi di dati ritenete particolarmente sensibili? Utilizzate dispositivi smart? Cosa fareste se aveste una casa smart?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t/>
            </a:r>
            <a:endParaRPr>
              <a:solidFill>
                <a:srgbClr val="11111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rPr lang="en-US">
                <a:solidFill>
                  <a:srgbClr val="111111"/>
                </a:solidFill>
                <a:highlight>
                  <a:schemeClr val="lt1"/>
                </a:highlight>
              </a:rPr>
              <a:t>Consolidamento:</a:t>
            </a:r>
            <a:r>
              <a:rPr lang="en-US">
                <a:solidFill>
                  <a:srgbClr val="111111"/>
                </a:solidFill>
              </a:rPr>
              <a:t>Giocare al gioco online DataPro “Smart Home Challenge”. Nel farlo, sottolineare che dietro ogni decisione di condividere dati si nascondono dei rischi. Allo stesso tempo, i dispositivi intelligenti possono utilizzare i dati per offrire comodità e semplificare la vita quotidiana. Si raccomanda ai docenti di consultare preventivamente la relativa Guida al gioco.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t/>
            </a:r>
            <a:endParaRPr>
              <a:solidFill>
                <a:srgbClr val="11111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0"/>
              <a:buNone/>
            </a:pPr>
            <a:r>
              <a:rPr lang="en-US">
                <a:solidFill>
                  <a:srgbClr val="111111"/>
                </a:solidFill>
                <a:highlight>
                  <a:schemeClr val="lt1"/>
                </a:highlight>
              </a:rPr>
              <a:t>Conclusione: feedback e riflessione su quanto appreso e sul gioco. </a:t>
            </a:r>
            <a:r>
              <a:rPr lang="en-US">
                <a:solidFill>
                  <a:srgbClr val="111111"/>
                </a:solidFill>
              </a:rPr>
              <a:t>Quale dei nove finali diversi ottengono gli studenti nella Smart Home Challenge? Cambierebbe qualcosa se partecipassero nuovamente alla sfida?</a:t>
            </a:r>
            <a:endParaRPr>
              <a:solidFill>
                <a:srgbClr val="111111"/>
              </a:solidFill>
              <a:highlight>
                <a:schemeClr val="lt1"/>
              </a:highlight>
            </a:endParaRPr>
          </a:p>
        </p:txBody>
      </p:sp>
      <p:pic>
        <p:nvPicPr>
          <p:cNvPr descr="Ein Bild, das Grafiken, Schrift, Grafikdesign, Text enthält.&#10;&#10;Automatisch generierte Beschreibung" id="190" name="Google Shape;190;p6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984828" y="-241065"/>
            <a:ext cx="2315200" cy="222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ee46e6f318_0_1"/>
          <p:cNvSpPr/>
          <p:nvPr/>
        </p:nvSpPr>
        <p:spPr>
          <a:xfrm>
            <a:off x="0" y="-170266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Un medio es algo que transmite o almacena información.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7" name="Google Shape;197;g3ee46e6f318_0_1"/>
          <p:cNvSpPr txBox="1"/>
          <p:nvPr>
            <p:ph type="title"/>
          </p:nvPr>
        </p:nvSpPr>
        <p:spPr>
          <a:xfrm>
            <a:off x="1077675" y="457200"/>
            <a:ext cx="8839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Protezione dati – Il GDPR</a:t>
            </a:r>
            <a:endParaRPr b="0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ee46e6f318_0_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g3ee46e6f318_0_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g3ee46e6f318_0_1"/>
          <p:cNvSpPr txBox="1"/>
          <p:nvPr>
            <p:ph idx="1" type="body"/>
          </p:nvPr>
        </p:nvSpPr>
        <p:spPr>
          <a:xfrm>
            <a:off x="662577" y="1605100"/>
            <a:ext cx="10576200" cy="4368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 sz="2235"/>
              <a:t>→ </a:t>
            </a:r>
            <a:r>
              <a:rPr lang="en-US" sz="2400"/>
              <a:t>Il Regolamento generale sulla protezione dei dati (RGPD) garantisce una protezione più rigorosa di alcune categorie dei tuoi dati personali in Italia e nell'UE. Leggete l'articolo 9 e riflettete su quali potrebbero essere le ragioni.</a:t>
            </a:r>
            <a:br>
              <a:rPr lang="en-US" sz="2400"/>
            </a:br>
            <a:endParaRPr sz="2400"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  <p:sp>
        <p:nvSpPr>
          <p:cNvPr id="201" name="Google Shape;201;g3ee46e6f318_0_1"/>
          <p:cNvSpPr txBox="1"/>
          <p:nvPr/>
        </p:nvSpPr>
        <p:spPr>
          <a:xfrm>
            <a:off x="576148" y="3510575"/>
            <a:ext cx="11039700" cy="129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Art. 9 del GDPR: Trattamento di categorie speciali di dati personali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È vietato il trattamento dei dati personali che rivelino l'origine etnica o razziale, le opinioni politiche, le convinzioni religiose o filosofiche o l'appartenenza sindacale, nonché il trattamento dei dati genetici, dei dati biometrici finalizzati all'identificazione univoca di una persona fisica, dei dati relativi alla salute o dei dati relativi alla vita sessuale o all'orientamento sessuale di una persona fisica.</a:t>
            </a:r>
            <a:endParaRPr/>
          </a:p>
        </p:txBody>
      </p:sp>
      <p:pic>
        <p:nvPicPr>
          <p:cNvPr descr="Internet protection, network security icon (von Getty Images)" id="202" name="Google Shape;202;g3ee46e6f318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0"/>
            <a:ext cx="1828797" cy="1828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d08cc8d4da_0_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Un medio es algo que transmite o almacena información.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9" name="Google Shape;209;g3d08cc8d4da_0_5"/>
          <p:cNvSpPr txBox="1"/>
          <p:nvPr>
            <p:ph type="title"/>
          </p:nvPr>
        </p:nvSpPr>
        <p:spPr>
          <a:xfrm>
            <a:off x="1077675" y="0"/>
            <a:ext cx="89892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L’interconnessione dei dati nell’Internet delle cose</a:t>
            </a:r>
            <a:endParaRPr b="0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3d08cc8d4da_0_5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1" name="Google Shape;211;g3d08cc8d4da_0_5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2" name="Google Shape;212;g3d08cc8d4da_0_5"/>
          <p:cNvSpPr txBox="1"/>
          <p:nvPr>
            <p:ph idx="1" type="body"/>
          </p:nvPr>
        </p:nvSpPr>
        <p:spPr>
          <a:xfrm>
            <a:off x="1077675" y="1328875"/>
            <a:ext cx="6798600" cy="4572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fontScale="92500" lnSpcReduction="1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r>
              <a:rPr i="1" lang="en-US"/>
              <a:t>Dispositivi smart, app e cloud </a:t>
            </a:r>
            <a:endParaRPr i="1"/>
          </a:p>
          <a:p>
            <a:pPr indent="-32575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90000"/>
              <a:buFont typeface="Arial"/>
              <a:buAutoNum type="arabicPeriod"/>
            </a:pPr>
            <a:r>
              <a:rPr b="1" lang="en-US"/>
              <a:t>Esercizio individuale: </a:t>
            </a:r>
            <a:r>
              <a:rPr lang="en-US"/>
              <a:t>Esci a correre. Porti con te lo smartphone, uno smartwatch e un’app per il fitness. Vuoi conoscere la tua velocità in km/h, il percorso, la frequenza cardiaca, i dati comparativi con corridori della tua età e con una forma fisica simile alla tua, e desideri che ti vengano elaborati dei piani di allenamento. Quali dati (personali) vengono scambiati tra i tre servizi a tal fine? Fai un elenco.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7297"/>
              <a:buChar char="•"/>
            </a:pPr>
            <a:r>
              <a:rPr b="1" lang="en-US"/>
              <a:t>Schema alla lavagna: </a:t>
            </a:r>
            <a:r>
              <a:rPr lang="en-US"/>
              <a:t>In che modo lo smartwatch si collega al tuo smartphone e all'app?</a:t>
            </a:r>
            <a:endParaRPr/>
          </a:p>
          <a:p>
            <a:pPr indent="-325755" lvl="1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90000"/>
              <a:buChar char="•"/>
            </a:pPr>
            <a:r>
              <a:rPr lang="en-US"/>
              <a:t>Che dati (personali) vengono raccolti?</a:t>
            </a:r>
            <a:endParaRPr/>
          </a:p>
          <a:p>
            <a:pPr indent="-325755" lvl="1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ct val="90000"/>
              <a:buChar char="•"/>
            </a:pPr>
            <a:r>
              <a:rPr lang="en-US"/>
              <a:t>Come passano da un dispositivo all’altro i dati?</a:t>
            </a:r>
            <a:endParaRPr/>
          </a:p>
        </p:txBody>
      </p:sp>
      <p:pic>
        <p:nvPicPr>
          <p:cNvPr descr="Computer network vector, Electronic device flat style icon (von Getty Images)" id="213" name="Google Shape;213;g3d08cc8d4da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7326" y="1328874"/>
            <a:ext cx="3306127" cy="3306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atch on a person 's wrist shows the time is 20:17 (von Tenor)" id="214" name="Google Shape;214;g3d08cc8d4da_0_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8073" y="3642147"/>
            <a:ext cx="3204649" cy="24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6e9d4d7418_0_1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1" name="Google Shape;221;g36e9d4d7418_0_1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2" name="Google Shape;222;g36e9d4d7418_0_13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23" name="Google Shape;223;g36e9d4d7418_0_13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{597DACD8-810A-4242-871F-2A7DBBB87CDF}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4" name="Google Shape;224;g36e9d4d7418_0_13"/>
          <p:cNvGraphicFramePr/>
          <p:nvPr/>
        </p:nvGraphicFramePr>
        <p:xfrm>
          <a:off x="625627" y="22508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{597DACD8-810A-4242-871F-2A7DBBB87CDF}</a:tableStyleId>
              </a:tblPr>
              <a:tblGrid>
                <a:gridCol w="9441250"/>
              </a:tblGrid>
              <a:tr h="28956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3. Esercizio individuale:</a:t>
                      </a:r>
                      <a:endParaRPr b="1" sz="24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Stai sviluppando SmartZeit, un'applicazione per smartwatch. Affinché l'applicazione possa offrire suggerimenti il più possibile mirati e fornire le funzionalità adeguate, deve conoscere meglio i propri utenti. Decidi quali dati degli utenti dello smartwatch ti servono a tal fine.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" name="Google Shape;225;g36e9d4d7418_0_13"/>
          <p:cNvSpPr txBox="1"/>
          <p:nvPr/>
        </p:nvSpPr>
        <p:spPr>
          <a:xfrm>
            <a:off x="1077675" y="0"/>
            <a:ext cx="89892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L’interconnessione dei dati nell’Internet delle cose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ef2c62094c_0_87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2" name="Google Shape;232;g3ef2c62094c_0_87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3" name="Google Shape;233;g3ef2c62094c_0_87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34" name="Google Shape;234;g3ef2c62094c_0_87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{597DACD8-810A-4242-871F-2A7DBBB87CDF}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5" name="Google Shape;235;g3ef2c62094c_0_87"/>
          <p:cNvGraphicFramePr/>
          <p:nvPr/>
        </p:nvGraphicFramePr>
        <p:xfrm>
          <a:off x="625627" y="24061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{597DACD8-810A-4242-871F-2A7DBBB87CDF}</a:tableStyleId>
              </a:tblPr>
              <a:tblGrid>
                <a:gridCol w="7926700"/>
              </a:tblGrid>
              <a:tr h="33381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4. In gruppo: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Confrontate le tipologie di dati di cui avete bisogno per la vostra applicazione SmartZeit. Si tratta di 1) dati pubblici, 2) dati personali o 3) dati personali di categorie particolari, di cui abbiamo parlato all’inizio della lezione?</a:t>
                      </a:r>
                      <a:endParaRPr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Quali vantaggi hanno i consumatori/avete voi nell'utilizzare SmartZeit? Come valutate i rischi?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watch on a person 's wrist shows the time is 20:17 (von Tenor)" id="236" name="Google Shape;236;g3ef2c62094c_0_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8748" y="3154897"/>
            <a:ext cx="3204649" cy="24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ef2c62094c_0_87"/>
          <p:cNvSpPr txBox="1"/>
          <p:nvPr/>
        </p:nvSpPr>
        <p:spPr>
          <a:xfrm>
            <a:off x="1077675" y="0"/>
            <a:ext cx="89892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L’interconnessione dei dati nell’Internet delle cose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ef2c62094c_0_3"/>
          <p:cNvSpPr/>
          <p:nvPr/>
        </p:nvSpPr>
        <p:spPr>
          <a:xfrm>
            <a:off x="657698" y="5560074"/>
            <a:ext cx="3572700" cy="108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ef2c62094c_0_3"/>
          <p:cNvSpPr txBox="1"/>
          <p:nvPr>
            <p:ph type="title"/>
          </p:nvPr>
        </p:nvSpPr>
        <p:spPr>
          <a:xfrm>
            <a:off x="657700" y="23357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/>
              <a:t>Gioco online: Smart Home Challenge</a:t>
            </a:r>
            <a:endParaRPr sz="3200"/>
          </a:p>
        </p:txBody>
      </p:sp>
      <p:sp>
        <p:nvSpPr>
          <p:cNvPr id="245" name="Google Shape;245;g3ef2c62094c_0_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6" name="Google Shape;246;g3ef2c62094c_0_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7" name="Google Shape;247;g3ef2c62094c_0_3" title="shc video tv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00" y="1829825"/>
            <a:ext cx="5304475" cy="39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ef2c62094c_0_3"/>
          <p:cNvSpPr txBox="1"/>
          <p:nvPr/>
        </p:nvSpPr>
        <p:spPr>
          <a:xfrm>
            <a:off x="6637975" y="1847850"/>
            <a:ext cx="5257800" cy="39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Proprio come SmartZeit, esistono altre app e dispositivi intelligenti in grado di raccogliere e analizzare i tuoi dati per aiutarti a organizzare la tua giornata.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Immagina di trovarti in una casa intelligente: quali autorizzazioni relative ai dati servono ai tuoi dispositivi intelligenti per funzionare?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Quali dati preferisci non condividere perché troppo sensibili?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Cosa è più importante per te: la tua privacy o la possibilità di utilizzare tutte le funzioni del dispositivo intelligente? Valuta i rischi.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499d21f5b2_0_51"/>
          <p:cNvSpPr/>
          <p:nvPr/>
        </p:nvSpPr>
        <p:spPr>
          <a:xfrm>
            <a:off x="6096000" y="4960800"/>
            <a:ext cx="5113200" cy="189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499d21f5b2_0_5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6" name="Google Shape;256;g3499d21f5b2_0_5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7" name="Google Shape;257;g3499d21f5b2_0_51"/>
          <p:cNvSpPr txBox="1"/>
          <p:nvPr>
            <p:ph idx="1" type="body"/>
          </p:nvPr>
        </p:nvSpPr>
        <p:spPr>
          <a:xfrm>
            <a:off x="625625" y="2003200"/>
            <a:ext cx="51132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300"/>
              <a:t>La tua casa intelligente è stata hackerata e non è più possibile accedervi!</a:t>
            </a:r>
            <a:endParaRPr/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300"/>
              <a:t>Con il tuo avatar, individua i dispositivi intelligenti, risolvi gli enigmi e modifica le impostazioni sulla privacy per sbloccare la casa intelligente.</a:t>
            </a:r>
            <a:endParaRPr/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300"/>
              <a:t>In questo modo potrai guadagnare punti per la tua privacy o per il tuo comfort nella casa intelligente.</a:t>
            </a:r>
            <a:endParaRPr sz="2300"/>
          </a:p>
        </p:txBody>
      </p:sp>
      <p:pic>
        <p:nvPicPr>
          <p:cNvPr id="258" name="Google Shape;258;g3499d21f5b2_0_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3177" y="2096985"/>
            <a:ext cx="5468803" cy="3284453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499d21f5b2_0_51"/>
          <p:cNvSpPr txBox="1"/>
          <p:nvPr/>
        </p:nvSpPr>
        <p:spPr>
          <a:xfrm>
            <a:off x="696375" y="31862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Gioco online: Smart Home Challenge</a:t>
            </a:r>
            <a:endParaRPr b="1" i="0" sz="32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6" name="Google Shape;266;p13"/>
          <p:cNvSpPr txBox="1"/>
          <p:nvPr>
            <p:ph type="title"/>
          </p:nvPr>
        </p:nvSpPr>
        <p:spPr>
          <a:xfrm>
            <a:off x="1371602" y="457200"/>
            <a:ext cx="85455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Conclusione</a:t>
            </a:r>
            <a:endParaRPr sz="3200"/>
          </a:p>
        </p:txBody>
      </p:sp>
      <p:sp>
        <p:nvSpPr>
          <p:cNvPr id="267" name="Google Shape;267;p1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8" name="Google Shape;268;p1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9" name="Google Shape;269;p13"/>
          <p:cNvSpPr txBox="1"/>
          <p:nvPr>
            <p:ph idx="1" type="body"/>
          </p:nvPr>
        </p:nvSpPr>
        <p:spPr>
          <a:xfrm>
            <a:off x="625625" y="2003200"/>
            <a:ext cx="52344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In cerchio/ plenaria: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Quali rischi legati ai dispositivi intelligenti non conoscevo ancora?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Cosa mi ha sorpreso?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Quali autorizzazioni relative ai dati desidero modificare nelle mie app o nei miei dispositivi intelligenti di casa?</a:t>
            </a:r>
            <a:endParaRPr/>
          </a:p>
        </p:txBody>
      </p:sp>
      <p:pic>
        <p:nvPicPr>
          <p:cNvPr id="270" name="Google Shape;270;p13"/>
          <p:cNvPicPr preferRelativeResize="0"/>
          <p:nvPr/>
        </p:nvPicPr>
        <p:blipFill rotWithShape="1">
          <a:blip r:embed="rId3">
            <a:alphaModFix/>
          </a:blip>
          <a:srcRect b="0" l="0" r="30502" t="0"/>
          <a:stretch/>
        </p:blipFill>
        <p:spPr>
          <a:xfrm>
            <a:off x="6319237" y="2003200"/>
            <a:ext cx="5411075" cy="419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2024-03-28T17:19:57Z</dcterms:created>
  <dc:creator>Bernd Remmele (fr)</dc:creator>
</cp:coreProperties>
</file>