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gaLhoXKAM3FbkYhwBePym2aoa6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126236B-42D4-477C-86A3-437590FAA188}">
  <a:tblStyle styleId="{B126236B-42D4-477C-86A3-437590FAA188}"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customschemas.google.com/relationships/presentationmetadata" Target="metadata"/><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100"/>
              <a:buNone/>
            </a:pPr>
            <a:r>
              <a:rPr lang="en-US"/>
              <a:t>Los temas de esta unidad didáctica se basan en el currículo de DataPro https://www.datapro.education/curriculum-datapro/</a:t>
            </a:r>
            <a:endParaRPr/>
          </a:p>
          <a:p>
            <a:pPr indent="0" lvl="0" marL="0" rtl="0" algn="l">
              <a:lnSpc>
                <a:spcPct val="100000"/>
              </a:lnSpc>
              <a:spcBef>
                <a:spcPts val="0"/>
              </a:spcBef>
              <a:spcAft>
                <a:spcPts val="0"/>
              </a:spcAft>
              <a:buSzPts val="1100"/>
              <a:buNone/>
            </a:pPr>
            <a:r>
              <a:rPr lang="en-US"/>
              <a:t>y abordan el bloque temático ‘Los datos como moneda’, en particular las competencias:</a:t>
            </a:r>
            <a:endParaRPr/>
          </a:p>
          <a:p>
            <a:pPr indent="-317500" lvl="0" marL="457200" rtl="0" algn="l">
              <a:lnSpc>
                <a:spcPct val="100000"/>
              </a:lnSpc>
              <a:spcBef>
                <a:spcPts val="0"/>
              </a:spcBef>
              <a:spcAft>
                <a:spcPts val="0"/>
              </a:spcAft>
              <a:buSzPts val="1400"/>
              <a:buChar char="-"/>
            </a:pPr>
            <a:r>
              <a:rPr lang="en-US"/>
              <a:t> A.1 Leer los datos como moneda</a:t>
            </a:r>
            <a:endParaRPr/>
          </a:p>
          <a:p>
            <a:pPr indent="-317500" lvl="0" marL="457200" rtl="0" algn="l">
              <a:lnSpc>
                <a:spcPct val="100000"/>
              </a:lnSpc>
              <a:spcBef>
                <a:spcPts val="0"/>
              </a:spcBef>
              <a:spcAft>
                <a:spcPts val="0"/>
              </a:spcAft>
              <a:buSzPts val="1400"/>
              <a:buChar char="-"/>
            </a:pPr>
            <a:r>
              <a:rPr lang="en-US"/>
              <a:t>A.2 Estrategias de minimización de datos</a:t>
            </a:r>
            <a:endParaRPr/>
          </a:p>
          <a:p>
            <a:pPr indent="-317500" lvl="0" marL="457200" rtl="0" algn="l">
              <a:lnSpc>
                <a:spcPct val="100000"/>
              </a:lnSpc>
              <a:spcBef>
                <a:spcPts val="0"/>
              </a:spcBef>
              <a:spcAft>
                <a:spcPts val="0"/>
              </a:spcAft>
              <a:buSzPts val="1400"/>
              <a:buChar char="-"/>
            </a:pPr>
            <a:r>
              <a:rPr lang="en-US"/>
              <a:t>A.3 Reconocer los intereses comerciales y comprender la economía de los datos</a:t>
            </a: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A seconda del livello di competenza del gruppo e del fatto che la lezione si svolga in una o due sessioni, è possibile tralasciare le fasi di sviluppo.</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latin typeface="Avenir"/>
                <a:ea typeface="Avenir"/>
                <a:cs typeface="Avenir"/>
                <a:sym typeface="Avenir"/>
              </a:rPr>
              <a:t>Analisi del problema dell’IoT</a:t>
            </a:r>
            <a:endParaRPr/>
          </a:p>
          <a:p>
            <a:pPr indent="0" lvl="0" marL="0" rtl="0" algn="l">
              <a:lnSpc>
                <a:spcPct val="100000"/>
              </a:lnSpc>
              <a:spcBef>
                <a:spcPts val="0"/>
              </a:spcBef>
              <a:spcAft>
                <a:spcPts val="0"/>
              </a:spcAft>
              <a:buSzPts val="1400"/>
              <a:buNone/>
            </a:pPr>
            <a:r>
              <a:rPr lang="en-US">
                <a:latin typeface="Avenir"/>
                <a:ea typeface="Avenir"/>
                <a:cs typeface="Avenir"/>
                <a:sym typeface="Avenir"/>
              </a:rPr>
              <a:t>L'interconnessione nell'Internet delle cose</a:t>
            </a:r>
            <a:endParaRPr/>
          </a:p>
          <a:p>
            <a:pPr indent="0" lvl="0" marL="0" rtl="0" algn="l">
              <a:lnSpc>
                <a:spcPct val="100000"/>
              </a:lnSpc>
              <a:spcBef>
                <a:spcPts val="0"/>
              </a:spcBef>
              <a:spcAft>
                <a:spcPts val="0"/>
              </a:spcAft>
              <a:buSzPts val="1400"/>
              <a:buNone/>
            </a:pPr>
            <a:r>
              <a:rPr lang="en-US">
                <a:latin typeface="Avenir"/>
                <a:ea typeface="Avenir"/>
                <a:cs typeface="Avenir"/>
                <a:sym typeface="Avenir"/>
              </a:rPr>
              <a:t>Raccolta ed elaborazione dei dati non solo tramite smartphone, ma anche tramite diversi dispositivi intelligenti</a:t>
            </a:r>
            <a:endParaRPr/>
          </a:p>
          <a:p>
            <a:pPr indent="0" lvl="0" marL="0" rtl="0" algn="l">
              <a:lnSpc>
                <a:spcPct val="100000"/>
              </a:lnSpc>
              <a:spcBef>
                <a:spcPts val="0"/>
              </a:spcBef>
              <a:spcAft>
                <a:spcPts val="0"/>
              </a:spcAft>
              <a:buSzPts val="1400"/>
              <a:buNone/>
            </a:pPr>
            <a:r>
              <a:rPr lang="en-US">
                <a:latin typeface="Avenir"/>
                <a:ea typeface="Avenir"/>
                <a:cs typeface="Avenir"/>
                <a:sym typeface="Avenir"/>
              </a:rPr>
              <a:t>Quali dati vengono registrati e in che modo?</a:t>
            </a:r>
            <a:endParaRPr>
              <a:latin typeface="Avenir"/>
              <a:ea typeface="Avenir"/>
              <a:cs typeface="Avenir"/>
              <a:sym typeface="Avenir"/>
            </a:endParaRPr>
          </a:p>
        </p:txBody>
      </p:sp>
      <p:sp>
        <p:nvSpPr>
          <p:cNvPr id="194" name="Google Shape;194;p5: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6e9d4d7418_0_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36e9d4d7418_0_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Gli insegnanti distribuiscono delle schede di due colori diverse prese dai materiali didattici.</a:t>
            </a:r>
            <a:endParaRPr/>
          </a:p>
          <a:p>
            <a:pPr indent="-228600" lvl="0" marL="457200" marR="0" rtl="0" algn="l">
              <a:lnSpc>
                <a:spcPct val="100000"/>
              </a:lnSpc>
              <a:spcBef>
                <a:spcPts val="0"/>
              </a:spcBef>
              <a:spcAft>
                <a:spcPts val="0"/>
              </a:spcAft>
              <a:buClr>
                <a:srgbClr val="000000"/>
              </a:buClr>
              <a:buSzPts val="1400"/>
              <a:buFont typeface="Arial"/>
              <a:buNone/>
            </a:pPr>
            <a:r>
              <a:rPr lang="en-US"/>
              <a:t>Per l’attività A: gli studenti scrivono sulle schede di un colore la piattaforma che desiderano analizzare.</a:t>
            </a:r>
            <a:endParaRPr/>
          </a:p>
          <a:p>
            <a:pPr indent="-228600" lvl="0" marL="457200" marR="0" rtl="0" algn="l">
              <a:lnSpc>
                <a:spcPct val="100000"/>
              </a:lnSpc>
              <a:spcBef>
                <a:spcPts val="0"/>
              </a:spcBef>
              <a:spcAft>
                <a:spcPts val="0"/>
              </a:spcAft>
              <a:buClr>
                <a:srgbClr val="000000"/>
              </a:buClr>
              <a:buSzPts val="1400"/>
              <a:buFont typeface="Arial"/>
              <a:buNone/>
            </a:pPr>
            <a:r>
              <a:rPr lang="en-US"/>
              <a:t>Per l’attività B: sulle schede dell’altro colore indicano, attorno alla piattaforma, le “connessioni dati” (Bluetooth, microfono, fotocamera, rubrica, …)</a:t>
            </a:r>
            <a:endParaRPr/>
          </a:p>
        </p:txBody>
      </p:sp>
      <p:sp>
        <p:nvSpPr>
          <p:cNvPr id="205" name="Google Shape;205;g36e9d4d7418_0_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marR="0" rtl="0" algn="l">
              <a:lnSpc>
                <a:spcPct val="100000"/>
              </a:lnSpc>
              <a:spcBef>
                <a:spcPts val="0"/>
              </a:spcBef>
              <a:spcAft>
                <a:spcPts val="0"/>
              </a:spcAft>
              <a:buClr>
                <a:srgbClr val="000000"/>
              </a:buClr>
              <a:buSzPts val="1400"/>
              <a:buFont typeface="Arial"/>
              <a:buNone/>
            </a:pPr>
            <a:r>
              <a:rPr lang="en-US"/>
              <a:t>Caso studio per le parti A+B dell’attività di gruppo: sul tablet della scuola o sullo smartphone personale degli studenti è possibile verificare, nelle impostazioni del dispositivo, le connessioni dati utilizzate dalle applicazioni.</a:t>
            </a:r>
            <a:endParaRPr/>
          </a:p>
          <a:p>
            <a:pPr indent="0" lvl="0" marL="0" marR="0" rtl="0" algn="l">
              <a:lnSpc>
                <a:spcPct val="100000"/>
              </a:lnSpc>
              <a:spcBef>
                <a:spcPts val="0"/>
              </a:spcBef>
              <a:spcAft>
                <a:spcPts val="0"/>
              </a:spcAft>
              <a:buClr>
                <a:srgbClr val="000000"/>
              </a:buClr>
              <a:buSzPts val="1400"/>
              <a:buFont typeface="Arial"/>
              <a:buNone/>
            </a:pPr>
            <a:r>
              <a:rPr lang="en-US"/>
              <a:t>Gli studenti possono inoltre accedere alle impostazioni specifiche di ciascuna applicazione. È inoltre necessario annotare i dati e le informazioni condivisi in base alla finalità dell’applicazione, come ad esempio foto, video, nomi dei profili, ecc.</a:t>
            </a:r>
            <a:endParaRPr/>
          </a:p>
          <a:p>
            <a:pPr indent="0" lvl="0" marL="0" rtl="0" algn="l">
              <a:lnSpc>
                <a:spcPct val="100000"/>
              </a:lnSpc>
              <a:spcBef>
                <a:spcPts val="0"/>
              </a:spcBef>
              <a:spcAft>
                <a:spcPts val="0"/>
              </a:spcAft>
              <a:buSzPts val="1400"/>
              <a:buNone/>
            </a:pPr>
            <a:br>
              <a:rPr lang="en-US"/>
            </a:b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Aunque en la mayoría de los centros existe una prohibición general del uso del smartphone, animamos a realizar el estudio de caso bajo la supervisión del profesorado. Así se puede motivar al alumnado a reflexionar de forma autónoma sobre su manejo de los datos también en el día a día. ! </a:t>
            </a:r>
            <a:endParaRPr/>
          </a:p>
          <a:p>
            <a:pPr indent="0" lvl="0" marL="0" rtl="0" algn="l">
              <a:lnSpc>
                <a:spcPct val="100000"/>
              </a:lnSpc>
              <a:spcBef>
                <a:spcPts val="0"/>
              </a:spcBef>
              <a:spcAft>
                <a:spcPts val="0"/>
              </a:spcAft>
              <a:buSzPts val="1400"/>
              <a:buNone/>
            </a:pPr>
            <a:r>
              <a:t/>
            </a:r>
            <a:endParaRPr/>
          </a:p>
        </p:txBody>
      </p:sp>
      <p:sp>
        <p:nvSpPr>
          <p:cNvPr id="217" name="Google Shape;217;p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7: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7: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Esempio di caso-studio su un iPhone (Apple)</a:t>
            </a:r>
            <a:endParaRPr/>
          </a:p>
          <a:p>
            <a:pPr indent="-228600" lvl="0" marL="457200" marR="0" rtl="0" algn="l">
              <a:lnSpc>
                <a:spcPct val="100000"/>
              </a:lnSpc>
              <a:spcBef>
                <a:spcPts val="0"/>
              </a:spcBef>
              <a:spcAft>
                <a:spcPts val="0"/>
              </a:spcAft>
              <a:buClr>
                <a:srgbClr val="000000"/>
              </a:buClr>
              <a:buSzPts val="1400"/>
              <a:buFont typeface="Arial"/>
              <a:buNone/>
            </a:pPr>
            <a:r>
              <a:rPr lang="en-US"/>
              <a:t>Sebbene nella maggior parte degli istituti viga un divieto generale sull’uso degli smartphone, incoraggiamo a svolgere il caso-studio sotto la supervisione dei docenti. In questo modo è possibile stimolare gli studenti a riflettere sulla gestione dei dati anche nella vita quotidiana.</a:t>
            </a:r>
            <a:endParaRPr/>
          </a:p>
          <a:p>
            <a:pPr indent="0" lvl="0" marL="0" rtl="0" algn="l">
              <a:lnSpc>
                <a:spcPct val="100000"/>
              </a:lnSpc>
              <a:spcBef>
                <a:spcPts val="0"/>
              </a:spcBef>
              <a:spcAft>
                <a:spcPts val="0"/>
              </a:spcAft>
              <a:buSzPts val="1400"/>
              <a:buNone/>
            </a:pPr>
            <a:r>
              <a:t/>
            </a:r>
            <a:endParaRPr/>
          </a:p>
        </p:txBody>
      </p:sp>
      <p:sp>
        <p:nvSpPr>
          <p:cNvPr id="227" name="Google Shape;227;p7: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9: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9: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C: Gli studenti devono ora dedurre, sulla base delle connessioni tra i dati raccolti, quale sia il vero prodotto alla base del servizio. Su cosa si fonda il funzionamento del modello di business? Dati = denaro: quali dati vengono trattati dalla piattaforma e come si trasformano in denaro?</a:t>
            </a:r>
            <a:endParaRPr/>
          </a:p>
          <a:p>
            <a:pPr indent="-228600" lvl="0" marL="457200" marR="0" rtl="0" algn="l">
              <a:lnSpc>
                <a:spcPct val="100000"/>
              </a:lnSpc>
              <a:spcBef>
                <a:spcPts val="0"/>
              </a:spcBef>
              <a:spcAft>
                <a:spcPts val="0"/>
              </a:spcAft>
              <a:buClr>
                <a:srgbClr val="000000"/>
              </a:buClr>
              <a:buSzPts val="1400"/>
              <a:buFont typeface="Arial"/>
              <a:buNone/>
            </a:pPr>
            <a:r>
              <a:rPr lang="en-US"/>
              <a:t>D. Utilizzo ludico degli strumenti digitali: invece di una semplice consultazione finalizzata alla trasmissione di conoscenze, qui si impara in modo creativo come continuare ad apprendere con gli strumenti digitali.</a:t>
            </a:r>
            <a:endParaRPr/>
          </a:p>
          <a:p>
            <a:pPr indent="-228600" lvl="0" marL="457200" marR="0" rtl="0" algn="l">
              <a:lnSpc>
                <a:spcPct val="100000"/>
              </a:lnSpc>
              <a:spcBef>
                <a:spcPts val="0"/>
              </a:spcBef>
              <a:spcAft>
                <a:spcPts val="0"/>
              </a:spcAft>
              <a:buClr>
                <a:srgbClr val="000000"/>
              </a:buClr>
              <a:buSzPts val="1400"/>
              <a:buFont typeface="Arial"/>
              <a:buNone/>
            </a:pPr>
            <a:r>
              <a:rPr lang="en-US"/>
              <a:t>Il DataPro-Agent, il nostro chatbot per la classe conforme alle norme sulla protezione dei dati. Qui gli studenti possono inserire le autorizzazioni relative ai dati raccolti e chiedere come questi possano essere «trasformati in denaro». Il DataPro-Agent rispetta la normativa sulla protezione dei dati e non include le conversazioni nei dati di addestramento. Risponde esclusivamente a domande su argomenti relativi alla protezione dei dati. Per questo motivo è ideale per l’uso in classe. L’ID della conversazione può essere copiato per poter recuperare in seguito la stessa conversazione. Nelle impostazioni della lingua, in alto a destra, è possibile configurare il bot in italiano. → https://datapro.cyber-geiger.com/e</a:t>
            </a:r>
            <a:endParaRPr/>
          </a:p>
          <a:p>
            <a:pPr indent="-228600" lvl="0" marL="457200" marR="0" rtl="0" algn="l">
              <a:lnSpc>
                <a:spcPct val="100000"/>
              </a:lnSpc>
              <a:spcBef>
                <a:spcPts val="0"/>
              </a:spcBef>
              <a:spcAft>
                <a:spcPts val="0"/>
              </a:spcAft>
              <a:buClr>
                <a:srgbClr val="000000"/>
              </a:buClr>
              <a:buSzPts val="1400"/>
              <a:buFont typeface="Arial"/>
              <a:buNone/>
            </a:pPr>
            <a:r>
              <a:rPr lang="en-US"/>
              <a:t>D: a seconda delle dimensioni del gruppo, qui due coppie possono discutere in gruppi di quattro su quali dati utilizzi la piattaforma che hanno scelto, e individuare somiglianze/differenze. Infine, il docente può sottolineare l’elemento comune della «personalizzazione» attraverso la raccolta dei dati (passaggio alla parte successiva della lezione)</a:t>
            </a:r>
            <a:endParaRPr/>
          </a:p>
        </p:txBody>
      </p:sp>
      <p:sp>
        <p:nvSpPr>
          <p:cNvPr id="244" name="Google Shape;244;p9: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d361dc95e1_0_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g3d361dc95e1_0_2: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E: con la guida dei docenti, è ora possibile creare un diagramma di flusso alla lavagna. I gruppi riferiscono sulle piattaforme che hanno analizzato, sulle autorizzazioni relative ai dati individuate e sui dati condivisi volontariamente, nonché sui risultati dei questionari creati. Nella diapositiva seguente gli insegnanti troveranno alcuni esempi di diagrammi di flusso. Inoltre, è possibile utilizzare come supporto la scheda di lavoro «I dati come capitale – Modelli di business»: https://www.datapro.education/wp-content/uploads/2025/06/A-AB-Daten-als-Kapital_Worksheet.pdf</a:t>
            </a:r>
            <a:endParaRPr/>
          </a:p>
        </p:txBody>
      </p:sp>
      <p:sp>
        <p:nvSpPr>
          <p:cNvPr id="254" name="Google Shape;254;g3d361dc95e1_0_2: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d361dc95e1_0_56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g3d361dc95e1_0_566: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E: Esempio di un possibile diagramma di flusso. Inoltre, è possibile utilizzare come supporto la scheda di lavoro “I dati come capitale - Modelli di business”: https://www.datapro.education/wp-content/uploads/2025/06/A-AB-Daten-als-Kapital_Worksheet.pdf</a:t>
            </a:r>
            <a:endParaRPr/>
          </a:p>
        </p:txBody>
      </p:sp>
      <p:sp>
        <p:nvSpPr>
          <p:cNvPr id="266" name="Google Shape;266;g3d361dc95e1_0_566: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0: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10: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Successivamente, gli studenti possono svolgere un altro esercizio (l’Esercizio 2 o il 3) della scheda di lavoro complementare. A seconda delle dimensioni del gruppo e del tempo a disposizione, è anche possibile passare direttamente alla sezione successiva, “Dispositivi intelligenti”, creando così il collegamento con il gioco online.</a:t>
            </a:r>
            <a:endParaRPr/>
          </a:p>
        </p:txBody>
      </p:sp>
      <p:sp>
        <p:nvSpPr>
          <p:cNvPr id="278" name="Google Shape;278;p1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1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b="1" sz="1300">
              <a:solidFill>
                <a:srgbClr val="000000"/>
              </a:solidFill>
            </a:endParaRPr>
          </a:p>
          <a:p>
            <a:pPr indent="0" lvl="0" marL="0" rtl="0" algn="l">
              <a:lnSpc>
                <a:spcPct val="100000"/>
              </a:lnSpc>
              <a:spcBef>
                <a:spcPts val="0"/>
              </a:spcBef>
              <a:spcAft>
                <a:spcPts val="0"/>
              </a:spcAft>
              <a:buSzPts val="1400"/>
              <a:buNone/>
            </a:pPr>
            <a:r>
              <a:rPr lang="en-US"/>
              <a:t>Transizione verso l’Internet of Things</a:t>
            </a:r>
            <a:endParaRPr/>
          </a:p>
        </p:txBody>
      </p:sp>
      <p:sp>
        <p:nvSpPr>
          <p:cNvPr id="288" name="Google Shape;288;p1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Transizione verso il gioco online Smart Home Challenge: https://dataprogames.ph-freiburg.de/</a:t>
            </a:r>
            <a:endParaRPr b="1" sz="1400"/>
          </a:p>
          <a:p>
            <a:pPr indent="-228600" lvl="0" marL="457200" marR="0" rtl="0" algn="l">
              <a:lnSpc>
                <a:spcPct val="100000"/>
              </a:lnSpc>
              <a:spcBef>
                <a:spcPts val="0"/>
              </a:spcBef>
              <a:spcAft>
                <a:spcPts val="0"/>
              </a:spcAft>
              <a:buClr>
                <a:srgbClr val="000000"/>
              </a:buClr>
              <a:buSzPts val="1400"/>
              <a:buFont typeface="Arial"/>
              <a:buNone/>
            </a:pPr>
            <a:r>
              <a:rPr lang="en-US"/>
              <a:t>In questa fase gli studenti devono collegare quanto appreso durante i lavori di gruppo a un nuovo argomento (dispositivi intelligenti)</a:t>
            </a:r>
            <a:endParaRPr/>
          </a:p>
          <a:p>
            <a:pPr indent="-228600" lvl="0" marL="457200" marR="0" rtl="0" algn="l">
              <a:lnSpc>
                <a:spcPct val="100000"/>
              </a:lnSpc>
              <a:spcBef>
                <a:spcPts val="0"/>
              </a:spcBef>
              <a:spcAft>
                <a:spcPts val="0"/>
              </a:spcAft>
              <a:buClr>
                <a:srgbClr val="000000"/>
              </a:buClr>
              <a:buSzPts val="1400"/>
              <a:buFont typeface="Arial"/>
              <a:buNone/>
            </a:pPr>
            <a:r>
              <a:rPr lang="en-US"/>
              <a:t>Nota per i docenti: leggete la Game Guide prima di utilizzare il gioco in classe e verificate, se necessario, la compatibilità tecnica con i portatili/tablet della scuola (possibile blocco da parte dell’amministratore, problemi di larghezza di banda della rete Wi-Fi della scuola). Disponibile su https://www.datapro.education/datapro-webgames</a:t>
            </a:r>
            <a:endParaRPr/>
          </a:p>
        </p:txBody>
      </p:sp>
      <p:sp>
        <p:nvSpPr>
          <p:cNvPr id="300" name="Google Shape;300;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ec5798edc6_0_0: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g3ec5798edc6_0_0: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lang="en-US"/>
              <a:t>Nota per i docenti: leggete la Game Guide prima di utilizzare il gioco in classe e verificate, se necessario, la compatibilità tecnica con i portatili/tablet della scuola (possibile blocco da parte dell'amministratore, problemi di larghezza di banda della rete Wi-Fi della scuola)</a:t>
            </a:r>
            <a:endParaRPr/>
          </a:p>
        </p:txBody>
      </p:sp>
      <p:sp>
        <p:nvSpPr>
          <p:cNvPr id="311" name="Google Shape;311;g3ec5798edc6_0_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322" name="Google Shape;322;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2.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atapro.cyber-geiger.com/" TargetMode="External"/><Relationship Id="rId4" Type="http://schemas.openxmlformats.org/officeDocument/2006/relationships/hyperlink" Target="https://dataprogames.ph-freiburg.de/smarthome-challenge/"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hyperlink" Target="https://datapro.cyber-geiger.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dataprogames.ph-freiburg.de/" TargetMode="Externa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25" y="845425"/>
            <a:ext cx="3568344" cy="5783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3444"/>
              <a:buFont typeface="Arial"/>
              <a:buNone/>
            </a:pPr>
            <a:br>
              <a:rPr b="0" i="1" lang="en-US" sz="3100">
                <a:latin typeface="Arial"/>
                <a:ea typeface="Arial"/>
                <a:cs typeface="Arial"/>
                <a:sym typeface="Arial"/>
              </a:rPr>
            </a:br>
            <a:br>
              <a:rPr b="0" i="1" lang="en-US" sz="3100">
                <a:latin typeface="Arial"/>
                <a:ea typeface="Arial"/>
                <a:cs typeface="Arial"/>
                <a:sym typeface="Arial"/>
              </a:rPr>
            </a:br>
            <a:r>
              <a:rPr b="0" i="1" lang="en-US" sz="3100">
                <a:latin typeface="Arial"/>
                <a:ea typeface="Arial"/>
                <a:cs typeface="Arial"/>
                <a:sym typeface="Arial"/>
              </a:rPr>
              <a:t>Come vengono raccolti e trasformati in valore i dati? </a:t>
            </a:r>
            <a:br>
              <a:rPr b="0" i="1" lang="en-US" sz="3100">
                <a:latin typeface="Arial"/>
                <a:ea typeface="Arial"/>
                <a:cs typeface="Arial"/>
                <a:sym typeface="Arial"/>
              </a:rPr>
            </a:br>
            <a:endParaRPr b="0" i="1" sz="3100">
              <a:latin typeface="Arial"/>
              <a:ea typeface="Arial"/>
              <a:cs typeface="Arial"/>
              <a:sym typeface="Arial"/>
            </a:endParaRPr>
          </a:p>
          <a:p>
            <a:pPr indent="0" lvl="0" marL="0" rtl="0" algn="l">
              <a:lnSpc>
                <a:spcPct val="100000"/>
              </a:lnSpc>
              <a:spcBef>
                <a:spcPts val="0"/>
              </a:spcBef>
              <a:spcAft>
                <a:spcPts val="0"/>
              </a:spcAft>
              <a:buClr>
                <a:schemeClr val="dk1"/>
              </a:buClr>
              <a:buSzPts val="3444"/>
              <a:buFont typeface="Arial"/>
              <a:buNone/>
            </a:pPr>
            <a:br>
              <a:rPr b="0" lang="en-US" sz="3100">
                <a:latin typeface="Arial"/>
                <a:ea typeface="Arial"/>
                <a:cs typeface="Arial"/>
                <a:sym typeface="Arial"/>
              </a:rPr>
            </a:br>
            <a:r>
              <a:rPr b="0" lang="en-US" sz="3100">
                <a:latin typeface="Arial"/>
                <a:ea typeface="Arial"/>
                <a:cs typeface="Arial"/>
                <a:sym typeface="Arial"/>
              </a:rPr>
              <a:t>A: Comprendere I modelli di business digitali con la Smart Home Challenge</a:t>
            </a:r>
            <a:endParaRPr b="0" i="1"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ctr">
              <a:lnSpc>
                <a:spcPct val="120000"/>
              </a:lnSpc>
              <a:spcBef>
                <a:spcPts val="1000"/>
              </a:spcBef>
              <a:spcAft>
                <a:spcPts val="0"/>
              </a:spcAft>
              <a:buSzPts val="1800"/>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38675" y="-18555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ISTRUZIONI PER L’USO DELLE DIAPOSITIVE</a:t>
            </a:r>
            <a:endParaRPr sz="3200"/>
          </a:p>
        </p:txBody>
      </p:sp>
      <p:sp>
        <p:nvSpPr>
          <p:cNvPr id="176" name="Google Shape;176;p2"/>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571505" y="1558314"/>
            <a:ext cx="9489900" cy="4193700"/>
          </a:xfrm>
          <a:prstGeom prst="rect">
            <a:avLst/>
          </a:prstGeom>
          <a:noFill/>
          <a:ln>
            <a:noFill/>
          </a:ln>
        </p:spPr>
        <p:txBody>
          <a:bodyPr anchorCtr="0" anchor="t" bIns="0" lIns="0" spcFirstLastPara="1" rIns="0" wrap="square" tIns="0">
            <a:normAutofit fontScale="77500" lnSpcReduction="20000"/>
          </a:bodyPr>
          <a:lstStyle/>
          <a:p>
            <a:pPr indent="-200797" lvl="0" marL="228600" rtl="0" algn="l">
              <a:lnSpc>
                <a:spcPct val="120000"/>
              </a:lnSpc>
              <a:spcBef>
                <a:spcPts val="0"/>
              </a:spcBef>
              <a:spcAft>
                <a:spcPts val="0"/>
              </a:spcAft>
              <a:buClr>
                <a:schemeClr val="dk1"/>
              </a:buClr>
              <a:buSzPct val="108108"/>
              <a:buChar char="•"/>
            </a:pPr>
            <a:r>
              <a:rPr lang="en-US" sz="1800"/>
              <a:t>Adatta queste diapositive ai tuoi obiettivi.</a:t>
            </a:r>
            <a:endParaRPr sz="1800"/>
          </a:p>
          <a:p>
            <a:pPr indent="-200797" lvl="0" marL="228600" rtl="0" algn="l">
              <a:lnSpc>
                <a:spcPct val="120000"/>
              </a:lnSpc>
              <a:spcBef>
                <a:spcPts val="1000"/>
              </a:spcBef>
              <a:spcAft>
                <a:spcPts val="0"/>
              </a:spcAft>
              <a:buClr>
                <a:schemeClr val="dk1"/>
              </a:buClr>
              <a:buSzPct val="108108"/>
              <a:buChar char="•"/>
            </a:pPr>
            <a:r>
              <a:rPr lang="en-US" sz="1800"/>
              <a:t>Le diapositive contengo, tra le alter cose:</a:t>
            </a:r>
            <a:endParaRPr sz="1800"/>
          </a:p>
          <a:p>
            <a:pPr indent="-308609" lvl="1" marL="914400" rtl="0" algn="l">
              <a:lnSpc>
                <a:spcPct val="120000"/>
              </a:lnSpc>
              <a:spcBef>
                <a:spcPts val="1000"/>
              </a:spcBef>
              <a:spcAft>
                <a:spcPts val="0"/>
              </a:spcAft>
              <a:buSzPct val="100000"/>
              <a:buChar char="•"/>
            </a:pPr>
            <a:r>
              <a:rPr lang="en-US" sz="1800"/>
              <a:t>Possibilità d’uso della scheda di Lavoro complementare ‘Scheda di Lavoro DataPro Webgames’ </a:t>
            </a:r>
            <a:endParaRPr sz="1800"/>
          </a:p>
          <a:p>
            <a:pPr indent="-315097" lvl="1" marL="914400" rtl="0" algn="l">
              <a:lnSpc>
                <a:spcPct val="120000"/>
              </a:lnSpc>
              <a:spcBef>
                <a:spcPts val="500"/>
              </a:spcBef>
              <a:spcAft>
                <a:spcPts val="0"/>
              </a:spcAft>
              <a:buSzPct val="108108"/>
              <a:buChar char="•"/>
            </a:pPr>
            <a:r>
              <a:rPr lang="en-US" sz="1800"/>
              <a:t>Suggerimenti di attività da svolgere con il chatbot di IA di DataPro, configurato per non fornire informazioni ed addestrare l’Intelligenza Artificiali (e quindi per proteggere I nostril dati). Risponde esclusivamente a domande sobre questo tema: </a:t>
            </a:r>
            <a:r>
              <a:rPr lang="en-US" sz="1800" u="sng">
                <a:solidFill>
                  <a:schemeClr val="hlink"/>
                </a:solidFill>
                <a:hlinkClick r:id="rId3"/>
              </a:rPr>
              <a:t>https://datapro.cyber-geiger.com/</a:t>
            </a:r>
            <a:endParaRPr sz="1800"/>
          </a:p>
          <a:p>
            <a:pPr indent="-308609" lvl="1" marL="914400" rtl="0" algn="l">
              <a:lnSpc>
                <a:spcPct val="120000"/>
              </a:lnSpc>
              <a:spcBef>
                <a:spcPts val="1000"/>
              </a:spcBef>
              <a:spcAft>
                <a:spcPts val="0"/>
              </a:spcAft>
              <a:buSzPct val="100000"/>
              <a:buChar char="•"/>
            </a:pPr>
            <a:r>
              <a:rPr lang="en-US" sz="1800"/>
              <a:t>Il nostro gioco online ‘Smart Home Challenge’, che serve per consolidare quanto appreso: </a:t>
            </a:r>
            <a:r>
              <a:rPr lang="en-US" sz="1800" u="sng">
                <a:solidFill>
                  <a:schemeClr val="hlink"/>
                </a:solidFill>
                <a:hlinkClick r:id="rId4"/>
              </a:rPr>
              <a:t>https://dataprogames.ph-freiburg.de/smarthome-challenge/</a:t>
            </a:r>
            <a:endParaRPr sz="1800"/>
          </a:p>
          <a:p>
            <a:pPr indent="0" lvl="0" marL="0" rtl="0" algn="l">
              <a:lnSpc>
                <a:spcPct val="120000"/>
              </a:lnSpc>
              <a:spcBef>
                <a:spcPts val="1000"/>
              </a:spcBef>
              <a:spcAft>
                <a:spcPts val="0"/>
              </a:spcAft>
              <a:buSzPct val="105882"/>
              <a:buNone/>
            </a:pPr>
            <a:r>
              <a:rPr lang="en-US"/>
              <a:t>→ Consigliamo di provare prima il gioco online, per testare la sua compatibilità con la propria rete wifi (larghezza di banda, blocco di determinati siti web) e leggere la guida al gioco corrispondente.</a:t>
            </a:r>
            <a:endParaRPr/>
          </a:p>
          <a:p>
            <a:pPr indent="-332815" lvl="0" marL="457200" rtl="0" algn="l">
              <a:lnSpc>
                <a:spcPct val="120000"/>
              </a:lnSpc>
              <a:spcBef>
                <a:spcPts val="1000"/>
              </a:spcBef>
              <a:spcAft>
                <a:spcPts val="0"/>
              </a:spcAft>
              <a:buClr>
                <a:schemeClr val="dk1"/>
              </a:buClr>
              <a:buSzPct val="117647"/>
              <a:buChar char="•"/>
            </a:pPr>
            <a:r>
              <a:rPr lang="en-US" sz="1800"/>
              <a:t>Le riflessioni sugli obiettivi di apprendimento di questa unità si basano sul programma didattico di DataPro e mirano soprattutto a trasmettere le competenze del blocco A: La monetizzazione dei dati</a:t>
            </a:r>
            <a:endParaRPr sz="1800"/>
          </a:p>
          <a:p>
            <a:pPr indent="-332815" lvl="0" marL="457200" rtl="0" algn="l">
              <a:lnSpc>
                <a:spcPct val="120000"/>
              </a:lnSpc>
              <a:spcBef>
                <a:spcPts val="1000"/>
              </a:spcBef>
              <a:spcAft>
                <a:spcPts val="0"/>
              </a:spcAft>
              <a:buClr>
                <a:schemeClr val="dk1"/>
              </a:buClr>
              <a:buSzPct val="117647"/>
              <a:buChar char="•"/>
            </a:pPr>
            <a:r>
              <a:rPr lang="en-US" sz="1800"/>
              <a:t>Troverete ulteriori informazioni generali, anche sugli obiettivi di apprendimento indicati, nel relativo programma didattico (Sillabo): A - Comprendere i modelli di business digitali - Smart Home Challenge</a:t>
            </a:r>
            <a:endParaRPr sz="1800"/>
          </a:p>
        </p:txBody>
      </p:sp>
      <p:pic>
        <p:nvPicPr>
          <p:cNvPr descr="Ein Bild, das Grafiken, Schrift, Grafikdesign, Text enthält.&#10;&#10;Automatisch generierte Beschreibung" id="179" name="Google Shape;179;p2"/>
          <p:cNvPicPr preferRelativeResize="0"/>
          <p:nvPr/>
        </p:nvPicPr>
        <p:blipFill rotWithShape="1">
          <a:blip r:embed="rId5">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PANORAMICA DELLA LEZIONE</a:t>
            </a:r>
            <a:endParaRPr sz="3200"/>
          </a:p>
        </p:txBody>
      </p:sp>
      <p:sp>
        <p:nvSpPr>
          <p:cNvPr id="187" name="Google Shape;187;p6"/>
          <p:cNvSpPr/>
          <p:nvPr/>
        </p:nvSpPr>
        <p:spPr>
          <a:xfrm flipH="1" rot="10800000">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noFill/>
          <a:ln>
            <a:noFill/>
          </a:ln>
        </p:spPr>
        <p:txBody>
          <a:bodyPr anchorCtr="0" anchor="t" bIns="0" lIns="0" spcFirstLastPara="1" rIns="0" wrap="square" tIns="0">
            <a:normAutofit fontScale="85000" lnSpcReduction="20000"/>
          </a:bodyPr>
          <a:lstStyle/>
          <a:p>
            <a:pPr indent="0" lvl="0" marL="114300" rtl="0" algn="l">
              <a:lnSpc>
                <a:spcPct val="120000"/>
              </a:lnSpc>
              <a:spcBef>
                <a:spcPts val="1000"/>
              </a:spcBef>
              <a:spcAft>
                <a:spcPts val="0"/>
              </a:spcAft>
              <a:buSzPct val="105882"/>
              <a:buNone/>
            </a:pPr>
            <a:r>
              <a:rPr lang="en-US"/>
              <a:t>Proponiamo, in base alla sequenza delle diapositive, il seguente svolgimento della lezione, che può ovviamente essere modificato:</a:t>
            </a:r>
            <a:endParaRPr/>
          </a:p>
          <a:p>
            <a:pPr indent="0" lvl="0" marL="114300" rtl="0" algn="l">
              <a:lnSpc>
                <a:spcPct val="120000"/>
              </a:lnSpc>
              <a:spcBef>
                <a:spcPts val="1000"/>
              </a:spcBef>
              <a:spcAft>
                <a:spcPts val="0"/>
              </a:spcAft>
              <a:buSzPct val="105882"/>
              <a:buNone/>
            </a:pPr>
            <a:r>
              <a:rPr b="1" lang="en-US">
                <a:solidFill>
                  <a:srgbClr val="111111"/>
                </a:solidFill>
              </a:rPr>
              <a:t>Introduzione: </a:t>
            </a:r>
            <a:r>
              <a:rPr lang="en-US">
                <a:solidFill>
                  <a:srgbClr val="111111"/>
                </a:solidFill>
              </a:rPr>
              <a:t>brainstorming sull’Internet of Things (Internet delle Cose, IoT) in classe</a:t>
            </a:r>
            <a:endParaRPr>
              <a:solidFill>
                <a:srgbClr val="111111"/>
              </a:solidFill>
            </a:endParaRPr>
          </a:p>
          <a:p>
            <a:pPr indent="0" lvl="0" marL="114300" rtl="0" algn="l">
              <a:lnSpc>
                <a:spcPct val="120000"/>
              </a:lnSpc>
              <a:spcBef>
                <a:spcPts val="1000"/>
              </a:spcBef>
              <a:spcAft>
                <a:spcPts val="0"/>
              </a:spcAft>
              <a:buSzPct val="105882"/>
              <a:buNone/>
            </a:pPr>
            <a:r>
              <a:rPr b="1" lang="en-US">
                <a:solidFill>
                  <a:srgbClr val="111111"/>
                </a:solidFill>
              </a:rPr>
              <a:t>Attività di gruppo 1: </a:t>
            </a:r>
            <a:r>
              <a:rPr lang="en-US"/>
              <a:t>prima attività della scheda, sulle autorizzazioni relative ai dati delle piattaforme digitali. Prima in modo analogico, e poi integrato con il chatbot DataPro (basato sull’intelligenza artificiale conforme alle norme sulla protezione dei dati)</a:t>
            </a:r>
            <a:endParaRPr/>
          </a:p>
          <a:p>
            <a:pPr indent="0" lvl="0" marL="114300" rtl="0" algn="l">
              <a:lnSpc>
                <a:spcPct val="120000"/>
              </a:lnSpc>
              <a:spcBef>
                <a:spcPts val="1000"/>
              </a:spcBef>
              <a:spcAft>
                <a:spcPts val="0"/>
              </a:spcAft>
              <a:buSzPct val="105882"/>
              <a:buNone/>
            </a:pPr>
            <a:r>
              <a:rPr b="1" lang="en-US">
                <a:solidFill>
                  <a:srgbClr val="111111"/>
                </a:solidFill>
              </a:rPr>
              <a:t>Discussione tra insegnante e studenti: </a:t>
            </a:r>
            <a:r>
              <a:rPr lang="en-US">
                <a:solidFill>
                  <a:srgbClr val="111111"/>
                </a:solidFill>
              </a:rPr>
              <a:t>creare un diagramma di flusso basato sull’Attività 1.</a:t>
            </a:r>
            <a:endParaRPr/>
          </a:p>
          <a:p>
            <a:pPr indent="0" lvl="0" marL="114300" rtl="0" algn="l">
              <a:lnSpc>
                <a:spcPct val="120000"/>
              </a:lnSpc>
              <a:spcBef>
                <a:spcPts val="1000"/>
              </a:spcBef>
              <a:spcAft>
                <a:spcPts val="0"/>
              </a:spcAft>
              <a:buSzPct val="105882"/>
              <a:buNone/>
            </a:pPr>
            <a:r>
              <a:rPr b="1" lang="en-US">
                <a:solidFill>
                  <a:srgbClr val="111111"/>
                </a:solidFill>
              </a:rPr>
              <a:t>Continuazione:  </a:t>
            </a:r>
            <a:r>
              <a:rPr lang="en-US">
                <a:solidFill>
                  <a:srgbClr val="111111"/>
                </a:solidFill>
              </a:rPr>
              <a:t>si procede con le attività 2 o 3 della scheda di Lavoro</a:t>
            </a:r>
            <a:endParaRPr/>
          </a:p>
          <a:p>
            <a:pPr indent="0" lvl="0" marL="114300" rtl="0" algn="l">
              <a:lnSpc>
                <a:spcPct val="120000"/>
              </a:lnSpc>
              <a:spcBef>
                <a:spcPts val="1000"/>
              </a:spcBef>
              <a:spcAft>
                <a:spcPts val="0"/>
              </a:spcAft>
              <a:buSzPct val="105882"/>
              <a:buNone/>
            </a:pPr>
            <a:r>
              <a:rPr b="1" lang="en-US">
                <a:solidFill>
                  <a:srgbClr val="111111"/>
                </a:solidFill>
              </a:rPr>
              <a:t>Discussione tra insegnante e studenti: </a:t>
            </a:r>
            <a:r>
              <a:rPr lang="en-US"/>
              <a:t>Quali tipi di dati ritenete particolarmente sensibili? Utilizzate dispositivi smart? Cosa fareste se aveste una casa smart?</a:t>
            </a:r>
            <a:endParaRPr/>
          </a:p>
          <a:p>
            <a:pPr indent="0" lvl="0" marL="114300" rtl="0" algn="l">
              <a:lnSpc>
                <a:spcPct val="120000"/>
              </a:lnSpc>
              <a:spcBef>
                <a:spcPts val="1000"/>
              </a:spcBef>
              <a:spcAft>
                <a:spcPts val="0"/>
              </a:spcAft>
              <a:buSzPct val="105882"/>
              <a:buNone/>
            </a:pPr>
            <a:r>
              <a:rPr b="1" lang="en-US">
                <a:solidFill>
                  <a:srgbClr val="111111"/>
                </a:solidFill>
              </a:rPr>
              <a:t>Consolidamento: </a:t>
            </a:r>
            <a:r>
              <a:rPr lang="en-US">
                <a:solidFill>
                  <a:srgbClr val="111111"/>
                </a:solidFill>
              </a:rPr>
              <a:t>giocare al gioco online DataPro “Smart Home Challenge”. Si consiglia ai docenti di consultare prima la Guida al Gioco corrispondente.</a:t>
            </a:r>
            <a:endParaRPr/>
          </a:p>
          <a:p>
            <a:pPr indent="0" lvl="0" marL="114300" rtl="0" algn="l">
              <a:lnSpc>
                <a:spcPct val="120000"/>
              </a:lnSpc>
              <a:spcBef>
                <a:spcPts val="1000"/>
              </a:spcBef>
              <a:spcAft>
                <a:spcPts val="0"/>
              </a:spcAft>
              <a:buSzPct val="105882"/>
              <a:buNone/>
            </a:pPr>
            <a:r>
              <a:rPr b="1" lang="en-US">
                <a:solidFill>
                  <a:srgbClr val="111111"/>
                </a:solidFill>
              </a:rPr>
              <a:t>Conclusione: </a:t>
            </a:r>
            <a:r>
              <a:rPr lang="en-US"/>
              <a:t>riflessione e discussione su ciò che è stato appreso e su ciò che è stato fatto in gruppo</a:t>
            </a:r>
            <a:endParaRPr/>
          </a:p>
          <a:p>
            <a:pPr indent="0" lvl="0" marL="114300" rtl="0" algn="l">
              <a:lnSpc>
                <a:spcPct val="120000"/>
              </a:lnSpc>
              <a:spcBef>
                <a:spcPts val="1000"/>
              </a:spcBef>
              <a:spcAft>
                <a:spcPts val="0"/>
              </a:spcAft>
              <a:buSzPct val="105882"/>
              <a:buNone/>
            </a:pPr>
            <a:r>
              <a:t/>
            </a:r>
            <a:endParaRPr>
              <a:solidFill>
                <a:srgbClr val="111111"/>
              </a:solidFill>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venir"/>
              <a:ea typeface="Avenir"/>
              <a:cs typeface="Avenir"/>
              <a:sym typeface="Avenir"/>
            </a:endParaRPr>
          </a:p>
        </p:txBody>
      </p:sp>
      <p:sp>
        <p:nvSpPr>
          <p:cNvPr id="197" name="Google Shape;197;p5"/>
          <p:cNvSpPr txBox="1"/>
          <p:nvPr>
            <p:ph type="title"/>
          </p:nvPr>
        </p:nvSpPr>
        <p:spPr>
          <a:xfrm>
            <a:off x="1023125" y="913742"/>
            <a:ext cx="4163100" cy="4569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rgbClr val="000000"/>
              </a:buClr>
              <a:buSzPct val="98778"/>
              <a:buFont typeface="Arial"/>
              <a:buNone/>
            </a:pPr>
            <a:r>
              <a:rPr lang="en-US">
                <a:solidFill>
                  <a:srgbClr val="000000"/>
                </a:solidFill>
                <a:latin typeface="Arial"/>
                <a:ea typeface="Arial"/>
                <a:cs typeface="Arial"/>
                <a:sym typeface="Arial"/>
              </a:rPr>
              <a:t>Wow, che intelligente…</a:t>
            </a:r>
            <a:endParaRPr>
              <a:solidFill>
                <a:srgbClr val="000000"/>
              </a:solidFill>
              <a:latin typeface="Arial"/>
              <a:ea typeface="Arial"/>
              <a:cs typeface="Arial"/>
              <a:sym typeface="Arial"/>
            </a:endParaRPr>
          </a:p>
        </p:txBody>
      </p:sp>
      <p:sp>
        <p:nvSpPr>
          <p:cNvPr id="198" name="Google Shape;198;p5"/>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p5"/>
          <p:cNvSpPr txBox="1"/>
          <p:nvPr>
            <p:ph idx="1" type="body"/>
          </p:nvPr>
        </p:nvSpPr>
        <p:spPr>
          <a:xfrm>
            <a:off x="625625" y="1685548"/>
            <a:ext cx="4560600" cy="40269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lnSpcReduction="20000"/>
          </a:bodyPr>
          <a:lstStyle/>
          <a:p>
            <a:pPr indent="-342900" lvl="0" marL="571500" rtl="0" algn="l">
              <a:lnSpc>
                <a:spcPct val="120000"/>
              </a:lnSpc>
              <a:spcBef>
                <a:spcPts val="1000"/>
              </a:spcBef>
              <a:spcAft>
                <a:spcPts val="0"/>
              </a:spcAft>
              <a:buSzPts val="1800"/>
              <a:buChar char="•"/>
            </a:pPr>
            <a:r>
              <a:rPr lang="en-US"/>
              <a:t>Cosa vedi?</a:t>
            </a:r>
            <a:endParaRPr/>
          </a:p>
          <a:p>
            <a:pPr indent="-342900" lvl="0" marL="571500" rtl="0" algn="l">
              <a:lnSpc>
                <a:spcPct val="120000"/>
              </a:lnSpc>
              <a:spcBef>
                <a:spcPts val="1000"/>
              </a:spcBef>
              <a:spcAft>
                <a:spcPts val="0"/>
              </a:spcAft>
              <a:buSzPts val="1800"/>
              <a:buChar char="•"/>
            </a:pPr>
            <a:r>
              <a:rPr lang="en-US"/>
              <a:t>Cosa vuole comunicare l’immagine?</a:t>
            </a:r>
            <a:endParaRPr/>
          </a:p>
          <a:p>
            <a:pPr indent="-342900" lvl="0" marL="571500" rtl="0" algn="l">
              <a:lnSpc>
                <a:spcPct val="120000"/>
              </a:lnSpc>
              <a:spcBef>
                <a:spcPts val="1000"/>
              </a:spcBef>
              <a:spcAft>
                <a:spcPts val="0"/>
              </a:spcAft>
              <a:buSzPts val="1800"/>
              <a:buChar char="•"/>
            </a:pPr>
            <a:r>
              <a:rPr lang="en-US"/>
              <a:t>Dove potete incontrare questo tipo di dispositivi nella vita di tutti i giorni?</a:t>
            </a:r>
            <a:endParaRPr/>
          </a:p>
          <a:p>
            <a:pPr indent="-342900" lvl="0" marL="571500" rtl="0" algn="l">
              <a:lnSpc>
                <a:spcPct val="120000"/>
              </a:lnSpc>
              <a:spcBef>
                <a:spcPts val="1000"/>
              </a:spcBef>
              <a:spcAft>
                <a:spcPts val="0"/>
              </a:spcAft>
              <a:buSzPts val="1800"/>
              <a:buChar char="•"/>
            </a:pPr>
            <a:r>
              <a:rPr lang="en-US"/>
              <a:t>Cos’hanno di speciali questi dispositivi?</a:t>
            </a:r>
            <a:endParaRPr/>
          </a:p>
          <a:p>
            <a:pPr indent="-342900" lvl="0" marL="571500" rtl="0" algn="l">
              <a:lnSpc>
                <a:spcPct val="120000"/>
              </a:lnSpc>
              <a:spcBef>
                <a:spcPts val="1000"/>
              </a:spcBef>
              <a:spcAft>
                <a:spcPts val="0"/>
              </a:spcAft>
              <a:buSzPts val="1800"/>
              <a:buChar char="•"/>
            </a:pPr>
            <a:r>
              <a:rPr lang="en-US"/>
              <a:t>Pensa allìattività di gruppo: Quali dati possono raccogliere questi dispositive, e come?</a:t>
            </a:r>
            <a:endParaRPr b="1"/>
          </a:p>
        </p:txBody>
      </p:sp>
      <p:pic>
        <p:nvPicPr>
          <p:cNvPr id="201" name="Google Shape;201;p5"/>
          <p:cNvPicPr preferRelativeResize="0"/>
          <p:nvPr/>
        </p:nvPicPr>
        <p:blipFill>
          <a:blip r:embed="rId3">
            <a:alphaModFix/>
          </a:blip>
          <a:stretch>
            <a:fillRect/>
          </a:stretch>
        </p:blipFill>
        <p:spPr>
          <a:xfrm>
            <a:off x="5331375" y="1685549"/>
            <a:ext cx="6860626" cy="38611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g36e9d4d7418_0_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8" name="Google Shape;208;g36e9d4d7418_0_4"/>
          <p:cNvSpPr txBox="1"/>
          <p:nvPr>
            <p:ph type="title"/>
          </p:nvPr>
        </p:nvSpPr>
        <p:spPr>
          <a:xfrm>
            <a:off x="625688" y="324773"/>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Attività di gruppo 1: Dati e connessioni di dati</a:t>
            </a:r>
            <a:endParaRPr b="0" sz="2900">
              <a:solidFill>
                <a:srgbClr val="000000"/>
              </a:solidFill>
              <a:latin typeface="Arial"/>
              <a:ea typeface="Arial"/>
              <a:cs typeface="Arial"/>
              <a:sym typeface="Arial"/>
            </a:endParaRPr>
          </a:p>
        </p:txBody>
      </p:sp>
      <p:sp>
        <p:nvSpPr>
          <p:cNvPr id="209" name="Google Shape;209;g36e9d4d7418_0_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0" name="Google Shape;210;g36e9d4d7418_0_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g36e9d4d7418_0_4"/>
          <p:cNvSpPr txBox="1"/>
          <p:nvPr>
            <p:ph idx="1" type="body"/>
          </p:nvPr>
        </p:nvSpPr>
        <p:spPr>
          <a:xfrm>
            <a:off x="625701" y="2294450"/>
            <a:ext cx="6184200" cy="2691900"/>
          </a:xfrm>
          <a:prstGeom prst="rect">
            <a:avLst/>
          </a:prstGeom>
          <a:noFill/>
          <a:ln>
            <a:noFill/>
          </a:ln>
        </p:spPr>
        <p:txBody>
          <a:bodyPr anchorCtr="0" anchor="t" bIns="0" lIns="0" spcFirstLastPara="1" rIns="0" wrap="square" tIns="0">
            <a:normAutofit/>
          </a:bodyPr>
          <a:lstStyle/>
          <a:p>
            <a:pPr indent="457200" lvl="1" marL="0" rtl="0" algn="l">
              <a:lnSpc>
                <a:spcPct val="120000"/>
              </a:lnSpc>
              <a:spcBef>
                <a:spcPts val="0"/>
              </a:spcBef>
              <a:spcAft>
                <a:spcPts val="0"/>
              </a:spcAft>
              <a:buSzPts val="2000"/>
              <a:buNone/>
            </a:pPr>
            <a:r>
              <a:rPr b="1" lang="en-US" sz="2200"/>
              <a:t>Attività di gruppo o da fare in coppia [20 min]</a:t>
            </a:r>
            <a:endParaRPr b="1" sz="2200"/>
          </a:p>
          <a:p>
            <a:pPr indent="457200" lvl="1" marL="0" rtl="0" algn="l">
              <a:lnSpc>
                <a:spcPct val="120000"/>
              </a:lnSpc>
              <a:spcBef>
                <a:spcPts val="0"/>
              </a:spcBef>
              <a:spcAft>
                <a:spcPts val="0"/>
              </a:spcAft>
              <a:buSzPts val="2000"/>
              <a:buNone/>
            </a:pPr>
            <a:r>
              <a:rPr lang="en-US"/>
              <a:t>Fase 1: Determinae il flusso di dati</a:t>
            </a:r>
            <a:endParaRPr/>
          </a:p>
          <a:p>
            <a:pPr indent="-457200" lvl="1" marL="914400" rtl="0" algn="l">
              <a:lnSpc>
                <a:spcPct val="120000"/>
              </a:lnSpc>
              <a:spcBef>
                <a:spcPts val="0"/>
              </a:spcBef>
              <a:spcAft>
                <a:spcPts val="0"/>
              </a:spcAft>
              <a:buSzPts val="2000"/>
              <a:buFont typeface="Arial"/>
              <a:buAutoNum type="alphaLcPeriod"/>
            </a:pPr>
            <a:r>
              <a:rPr lang="en-US"/>
              <a:t>Scegliete una piattaforma che conoscete o che usate.</a:t>
            </a:r>
            <a:endParaRPr/>
          </a:p>
          <a:p>
            <a:pPr indent="-457200" lvl="1" marL="914400" rtl="0" algn="l">
              <a:lnSpc>
                <a:spcPct val="120000"/>
              </a:lnSpc>
              <a:spcBef>
                <a:spcPts val="0"/>
              </a:spcBef>
              <a:spcAft>
                <a:spcPts val="0"/>
              </a:spcAft>
              <a:buSzPts val="2000"/>
              <a:buFont typeface="Arial"/>
              <a:buAutoNum type="alphaLcPeriod"/>
            </a:pPr>
            <a:r>
              <a:rPr lang="en-US"/>
              <a:t>Quali autorizzazioni relative ai dati ha la piattaforma, e quali dati vi condividi volontariamente?</a:t>
            </a:r>
            <a:endParaRPr/>
          </a:p>
        </p:txBody>
      </p:sp>
      <p:pic>
        <p:nvPicPr>
          <p:cNvPr id="212" name="Google Shape;212;g36e9d4d7418_0_4"/>
          <p:cNvPicPr preferRelativeResize="0"/>
          <p:nvPr/>
        </p:nvPicPr>
        <p:blipFill rotWithShape="1">
          <a:blip r:embed="rId3">
            <a:alphaModFix/>
          </a:blip>
          <a:srcRect b="0" l="0" r="0" t="0"/>
          <a:stretch/>
        </p:blipFill>
        <p:spPr>
          <a:xfrm>
            <a:off x="7021876" y="1403622"/>
            <a:ext cx="4895575" cy="2907250"/>
          </a:xfrm>
          <a:prstGeom prst="rect">
            <a:avLst/>
          </a:prstGeom>
          <a:noFill/>
          <a:ln>
            <a:noFill/>
          </a:ln>
        </p:spPr>
      </p:pic>
      <p:sp>
        <p:nvSpPr>
          <p:cNvPr id="213" name="Google Shape;213;g36e9d4d7418_0_4"/>
          <p:cNvSpPr/>
          <p:nvPr/>
        </p:nvSpPr>
        <p:spPr>
          <a:xfrm flipH="1">
            <a:off x="8298000" y="4211950"/>
            <a:ext cx="3894000" cy="1985700"/>
          </a:xfrm>
          <a:prstGeom prst="cloudCallout">
            <a:avLst>
              <a:gd fmla="val -20833" name="adj1"/>
              <a:gd fmla="val 62500" name="adj2"/>
            </a:avLst>
          </a:prstGeom>
          <a:gradFill>
            <a:gsLst>
              <a:gs pos="0">
                <a:srgbClr val="3176EE"/>
              </a:gs>
              <a:gs pos="100000">
                <a:srgbClr val="113D8A"/>
              </a:gs>
            </a:gsLst>
            <a:path path="circle">
              <a:fillToRect b="50%" l="50%" r="50%" t="50%"/>
            </a:path>
            <a:tileRect/>
          </a:gra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1" marL="457200" marR="0" rtl="0" algn="l">
              <a:lnSpc>
                <a:spcPct val="120000"/>
              </a:lnSpc>
              <a:spcBef>
                <a:spcPts val="0"/>
              </a:spcBef>
              <a:spcAft>
                <a:spcPts val="0"/>
              </a:spcAft>
              <a:buClr>
                <a:schemeClr val="dk1"/>
              </a:buClr>
              <a:buSzPts val="2000"/>
              <a:buFont typeface="Arial"/>
              <a:buNone/>
            </a:pPr>
            <a:r>
              <a:t/>
            </a:r>
            <a:endParaRPr b="1" i="0" sz="2000" u="none" cap="none" strike="noStrike">
              <a:solidFill>
                <a:schemeClr val="dk1"/>
              </a:solidFill>
              <a:latin typeface="Avenir"/>
              <a:ea typeface="Avenir"/>
              <a:cs typeface="Avenir"/>
              <a:sym typeface="Avenir"/>
            </a:endParaRPr>
          </a:p>
          <a:p>
            <a:pPr indent="0" lvl="1" marL="0" marR="0" rtl="0" algn="l">
              <a:lnSpc>
                <a:spcPct val="120000"/>
              </a:lnSpc>
              <a:spcBef>
                <a:spcPts val="0"/>
              </a:spcBef>
              <a:spcAft>
                <a:spcPts val="0"/>
              </a:spcAft>
              <a:buClr>
                <a:schemeClr val="dk1"/>
              </a:buClr>
              <a:buSzPts val="2000"/>
              <a:buFont typeface="Arial"/>
              <a:buNone/>
            </a:pPr>
            <a:r>
              <a:rPr b="1" i="0" lang="en-US" sz="1700" u="none" cap="none" strike="noStrike">
                <a:solidFill>
                  <a:schemeClr val="lt1"/>
                </a:solidFill>
                <a:latin typeface="Avenir"/>
                <a:ea typeface="Avenir"/>
                <a:cs typeface="Avenir"/>
                <a:sym typeface="Avenir"/>
              </a:rPr>
              <a:t>Se un servizio o prodotto è gra</a:t>
            </a:r>
            <a:r>
              <a:rPr b="1" lang="en-US" sz="1700">
                <a:solidFill>
                  <a:schemeClr val="lt1"/>
                </a:solidFill>
                <a:latin typeface="Avenir"/>
                <a:ea typeface="Avenir"/>
                <a:cs typeface="Avenir"/>
                <a:sym typeface="Avenir"/>
              </a:rPr>
              <a:t>tui</a:t>
            </a:r>
            <a:r>
              <a:rPr b="1" i="0" lang="en-US" sz="1700" u="none" cap="none" strike="noStrike">
                <a:solidFill>
                  <a:schemeClr val="lt1"/>
                </a:solidFill>
                <a:latin typeface="Avenir"/>
                <a:ea typeface="Avenir"/>
                <a:cs typeface="Avenir"/>
                <a:sym typeface="Avenir"/>
              </a:rPr>
              <a:t>to, con cosa paghiamo?</a:t>
            </a:r>
            <a:endParaRPr b="1" i="0" sz="1700" u="none" cap="none" strike="noStrike">
              <a:solidFill>
                <a:schemeClr val="lt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p4"/>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Istruzioni per le parti A e B dell’Attività di Gruppo 1</a:t>
            </a:r>
            <a:endParaRPr b="0" sz="2900">
              <a:solidFill>
                <a:srgbClr val="000000"/>
              </a:solidFill>
              <a:latin typeface="Arial"/>
              <a:ea typeface="Arial"/>
              <a:cs typeface="Arial"/>
              <a:sym typeface="Arial"/>
            </a:endParaRPr>
          </a:p>
        </p:txBody>
      </p:sp>
      <p:sp>
        <p:nvSpPr>
          <p:cNvPr id="221" name="Google Shape;221;p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2" name="Google Shape;222;p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3" name="Google Shape;223;p4"/>
          <p:cNvSpPr txBox="1"/>
          <p:nvPr>
            <p:ph idx="1" type="body"/>
          </p:nvPr>
        </p:nvSpPr>
        <p:spPr>
          <a:xfrm>
            <a:off x="654050" y="2003425"/>
            <a:ext cx="9980613" cy="4194175"/>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Como possiamo sapere quali dati condividiamo?</a:t>
            </a:r>
            <a:endParaRPr/>
          </a:p>
          <a:p>
            <a:pPr indent="0" lvl="1" marL="457200" rtl="0" algn="l">
              <a:lnSpc>
                <a:spcPct val="120000"/>
              </a:lnSpc>
              <a:spcBef>
                <a:spcPts val="0"/>
              </a:spcBef>
              <a:spcAft>
                <a:spcPts val="0"/>
              </a:spcAft>
              <a:buSzPts val="2000"/>
              <a:buNone/>
            </a:pPr>
            <a:r>
              <a:t/>
            </a:r>
            <a:endParaRPr/>
          </a:p>
          <a:p>
            <a:pPr indent="-342900" lvl="1" marL="800100" rtl="0" algn="l">
              <a:lnSpc>
                <a:spcPct val="120000"/>
              </a:lnSpc>
              <a:spcBef>
                <a:spcPts val="0"/>
              </a:spcBef>
              <a:spcAft>
                <a:spcPts val="0"/>
              </a:spcAft>
              <a:buSzPts val="2000"/>
              <a:buFont typeface="Noto Sans Symbols"/>
              <a:buChar char="🡪"/>
            </a:pPr>
            <a:r>
              <a:rPr lang="en-US"/>
              <a:t>Case study fatto sul proprio smartphone o tablet</a:t>
            </a:r>
            <a:endParaRPr/>
          </a:p>
          <a:p>
            <a:pPr indent="-342900" lvl="1" marL="800100" rtl="0" algn="l">
              <a:lnSpc>
                <a:spcPct val="120000"/>
              </a:lnSpc>
              <a:spcBef>
                <a:spcPts val="0"/>
              </a:spcBef>
              <a:spcAft>
                <a:spcPts val="0"/>
              </a:spcAft>
              <a:buSzPts val="2000"/>
              <a:buFont typeface="Noto Sans Symbols"/>
              <a:buChar char="🡪"/>
            </a:pPr>
            <a:r>
              <a:rPr lang="en-US"/>
              <a:t>Android/iOS:</a:t>
            </a:r>
            <a:endParaRPr/>
          </a:p>
          <a:p>
            <a:pPr indent="0" lvl="1" marL="457200" rtl="0" algn="l">
              <a:lnSpc>
                <a:spcPct val="120000"/>
              </a:lnSpc>
              <a:spcBef>
                <a:spcPts val="0"/>
              </a:spcBef>
              <a:spcAft>
                <a:spcPts val="0"/>
              </a:spcAft>
              <a:buSzPts val="2000"/>
              <a:buNone/>
            </a:pPr>
            <a:r>
              <a:rPr lang="en-US"/>
              <a:t>Impostazioni </a:t>
            </a:r>
            <a:endParaRPr/>
          </a:p>
          <a:p>
            <a:pPr indent="0" lvl="1" marL="457200" rtl="0" algn="l">
              <a:lnSpc>
                <a:spcPct val="120000"/>
              </a:lnSpc>
              <a:spcBef>
                <a:spcPts val="0"/>
              </a:spcBef>
              <a:spcAft>
                <a:spcPts val="0"/>
              </a:spcAft>
              <a:buSzPts val="2000"/>
              <a:buNone/>
            </a:pPr>
            <a:r>
              <a:rPr lang="en-US"/>
              <a:t>	Applicazioni/ Applicazioni e notifiche</a:t>
            </a:r>
            <a:endParaRPr/>
          </a:p>
          <a:p>
            <a:pPr indent="0" lvl="1" marL="457200" rtl="0" algn="l">
              <a:lnSpc>
                <a:spcPct val="120000"/>
              </a:lnSpc>
              <a:spcBef>
                <a:spcPts val="0"/>
              </a:spcBef>
              <a:spcAft>
                <a:spcPts val="0"/>
              </a:spcAft>
              <a:buSzPts val="2000"/>
              <a:buNone/>
            </a:pPr>
            <a:r>
              <a:rPr lang="en-US"/>
              <a:t>		Mostrare tutte le applicazioni/ Muoversi</a:t>
            </a:r>
            <a:endParaRPr/>
          </a:p>
          <a:p>
            <a:pPr indent="0" lvl="1" marL="457200" rtl="0" algn="l">
              <a:lnSpc>
                <a:spcPct val="120000"/>
              </a:lnSpc>
              <a:spcBef>
                <a:spcPts val="0"/>
              </a:spcBef>
              <a:spcAft>
                <a:spcPts val="0"/>
              </a:spcAft>
              <a:buSzPts val="2000"/>
              <a:buNone/>
            </a:pPr>
            <a:r>
              <a:rPr lang="en-US"/>
              <a:t>			Cliccare sulla app</a:t>
            </a:r>
            <a:endParaRPr/>
          </a:p>
          <a:p>
            <a:pPr indent="0" lvl="1" marL="457200" rtl="0" algn="l">
              <a:lnSpc>
                <a:spcPct val="120000"/>
              </a:lnSpc>
              <a:spcBef>
                <a:spcPts val="0"/>
              </a:spcBef>
              <a:spcAft>
                <a:spcPts val="0"/>
              </a:spcAft>
              <a:buSzPts val="2000"/>
              <a:buNone/>
            </a:pPr>
            <a:r>
              <a:rPr lang="en-US"/>
              <a:t>				Permessi</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0" name="Google Shape;230;p7"/>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3200"/>
              <a:buFont typeface="Arial"/>
              <a:buNone/>
            </a:pPr>
            <a:r>
              <a:rPr b="0" lang="en-US" sz="2900">
                <a:latin typeface="Arial"/>
                <a:ea typeface="Arial"/>
                <a:cs typeface="Arial"/>
                <a:sym typeface="Arial"/>
              </a:rPr>
              <a:t>Istruzioni per le parti A+B dell’Attività di gruppo 1.</a:t>
            </a:r>
            <a:endParaRPr b="0" sz="2900">
              <a:solidFill>
                <a:srgbClr val="000000"/>
              </a:solidFill>
              <a:latin typeface="Arial"/>
              <a:ea typeface="Arial"/>
              <a:cs typeface="Arial"/>
              <a:sym typeface="Arial"/>
            </a:endParaRPr>
          </a:p>
        </p:txBody>
      </p:sp>
      <p:sp>
        <p:nvSpPr>
          <p:cNvPr id="231" name="Google Shape;231;p7"/>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2" name="Google Shape;232;p7"/>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3" name="Google Shape;233;p7"/>
          <p:cNvSpPr txBox="1"/>
          <p:nvPr>
            <p:ph idx="1" type="body"/>
          </p:nvPr>
        </p:nvSpPr>
        <p:spPr>
          <a:xfrm>
            <a:off x="654050" y="2003425"/>
            <a:ext cx="9980613" cy="4194175"/>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p:txBody>
      </p:sp>
      <p:pic>
        <p:nvPicPr>
          <p:cNvPr descr="Ein Bild, das Text, Screenshot, Software, Multimedia-Software enthält.&#10;&#10;KI-generierte Inhalte können fehlerhaft sein." id="234" name="Google Shape;234;p7"/>
          <p:cNvPicPr preferRelativeResize="0"/>
          <p:nvPr/>
        </p:nvPicPr>
        <p:blipFill rotWithShape="1">
          <a:blip r:embed="rId3">
            <a:alphaModFix/>
          </a:blip>
          <a:srcRect b="0" l="0" r="0" t="5856"/>
          <a:stretch/>
        </p:blipFill>
        <p:spPr>
          <a:xfrm>
            <a:off x="563941" y="1297672"/>
            <a:ext cx="2457047" cy="5005928"/>
          </a:xfrm>
          <a:prstGeom prst="rect">
            <a:avLst/>
          </a:prstGeom>
          <a:noFill/>
          <a:ln>
            <a:noFill/>
          </a:ln>
        </p:spPr>
      </p:pic>
      <p:sp>
        <p:nvSpPr>
          <p:cNvPr id="235" name="Google Shape;235;p7"/>
          <p:cNvSpPr/>
          <p:nvPr/>
        </p:nvSpPr>
        <p:spPr>
          <a:xfrm>
            <a:off x="3216729" y="3429000"/>
            <a:ext cx="979714" cy="587829"/>
          </a:xfrm>
          <a:prstGeom prst="rightArrow">
            <a:avLst>
              <a:gd fmla="val 50000" name="adj1"/>
              <a:gd fmla="val 50000" name="adj2"/>
            </a:avLst>
          </a:prstGeom>
          <a:solidFill>
            <a:schemeClr val="accent1"/>
          </a:solidFill>
          <a:ln cap="flat" cmpd="sng" w="25400">
            <a:solidFill>
              <a:srgbClr val="2342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Ein Bild, das Text, Screenshot, Software, Multimedia-Software enthält.&#10;&#10;KI-generierte Inhalte können fehlerhaft sein." id="236" name="Google Shape;236;p7"/>
          <p:cNvPicPr preferRelativeResize="0"/>
          <p:nvPr/>
        </p:nvPicPr>
        <p:blipFill rotWithShape="1">
          <a:blip r:embed="rId4">
            <a:alphaModFix/>
          </a:blip>
          <a:srcRect b="0" l="0" r="0" t="5856"/>
          <a:stretch/>
        </p:blipFill>
        <p:spPr>
          <a:xfrm>
            <a:off x="4644605" y="1313797"/>
            <a:ext cx="2469338" cy="5030969"/>
          </a:xfrm>
          <a:prstGeom prst="rect">
            <a:avLst/>
          </a:prstGeom>
          <a:noFill/>
          <a:ln>
            <a:noFill/>
          </a:ln>
        </p:spPr>
      </p:pic>
      <p:pic>
        <p:nvPicPr>
          <p:cNvPr descr="Ein Bild, das Text, Screenshot, Software, Computersymbol enthält.&#10;&#10;KI-generierte Inhalte können fehlerhaft sein." id="237" name="Google Shape;237;p7"/>
          <p:cNvPicPr preferRelativeResize="0"/>
          <p:nvPr/>
        </p:nvPicPr>
        <p:blipFill rotWithShape="1">
          <a:blip r:embed="rId5">
            <a:alphaModFix/>
          </a:blip>
          <a:srcRect b="0" l="0" r="0" t="4234"/>
          <a:stretch/>
        </p:blipFill>
        <p:spPr>
          <a:xfrm>
            <a:off x="8699667" y="1277539"/>
            <a:ext cx="2434870" cy="5046194"/>
          </a:xfrm>
          <a:prstGeom prst="rect">
            <a:avLst/>
          </a:prstGeom>
          <a:noFill/>
          <a:ln>
            <a:noFill/>
          </a:ln>
        </p:spPr>
      </p:pic>
      <p:sp>
        <p:nvSpPr>
          <p:cNvPr id="238" name="Google Shape;238;p7"/>
          <p:cNvSpPr/>
          <p:nvPr/>
        </p:nvSpPr>
        <p:spPr>
          <a:xfrm>
            <a:off x="7416948" y="3445329"/>
            <a:ext cx="979714" cy="587829"/>
          </a:xfrm>
          <a:prstGeom prst="rightArrow">
            <a:avLst>
              <a:gd fmla="val 50000" name="adj1"/>
              <a:gd fmla="val 50000" name="adj2"/>
            </a:avLst>
          </a:prstGeom>
          <a:solidFill>
            <a:schemeClr val="accent1"/>
          </a:solidFill>
          <a:ln cap="flat" cmpd="sng" w="25400">
            <a:solidFill>
              <a:srgbClr val="2342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9" name="Google Shape;239;p7"/>
          <p:cNvSpPr/>
          <p:nvPr/>
        </p:nvSpPr>
        <p:spPr>
          <a:xfrm rot="8045073">
            <a:off x="1400911" y="5358060"/>
            <a:ext cx="808711" cy="404536"/>
          </a:xfrm>
          <a:prstGeom prst="rightArrow">
            <a:avLst>
              <a:gd fmla="val 50000" name="adj1"/>
              <a:gd fmla="val 50000" name="adj2"/>
            </a:avLst>
          </a:prstGeom>
          <a:solidFill>
            <a:srgbClr val="FF0000"/>
          </a:solidFill>
          <a:ln cap="flat" cmpd="sng" w="25400">
            <a:solidFill>
              <a:srgbClr val="2342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0" name="Google Shape;240;p7"/>
          <p:cNvSpPr/>
          <p:nvPr/>
        </p:nvSpPr>
        <p:spPr>
          <a:xfrm rot="8045073">
            <a:off x="5516149" y="4792003"/>
            <a:ext cx="808711" cy="404536"/>
          </a:xfrm>
          <a:prstGeom prst="rightArrow">
            <a:avLst>
              <a:gd fmla="val 50000" name="adj1"/>
              <a:gd fmla="val 50000" name="adj2"/>
            </a:avLst>
          </a:prstGeom>
          <a:solidFill>
            <a:srgbClr val="FF0000"/>
          </a:solidFill>
          <a:ln cap="flat" cmpd="sng" w="25400">
            <a:solidFill>
              <a:srgbClr val="2342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500"/>
                                        <p:tgtEl>
                                          <p:spTgt spid="2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500"/>
                                        <p:tgtEl>
                                          <p:spTgt spid="2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5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9"/>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fontScale="85000" lnSpcReduction="20000"/>
          </a:bodyPr>
          <a:lstStyle/>
          <a:p>
            <a:pPr indent="0" lvl="1" marL="0" rtl="0" algn="l">
              <a:lnSpc>
                <a:spcPct val="120000"/>
              </a:lnSpc>
              <a:spcBef>
                <a:spcPts val="0"/>
              </a:spcBef>
              <a:spcAft>
                <a:spcPts val="0"/>
              </a:spcAft>
              <a:buSzPct val="94872"/>
              <a:buNone/>
            </a:pPr>
            <a:r>
              <a:rPr b="1" lang="en-US" sz="2108"/>
              <a:t>Fase 2: Riconoscere i modelli di business</a:t>
            </a:r>
            <a:br>
              <a:rPr b="1" lang="en-US"/>
            </a:br>
            <a:endParaRPr b="1"/>
          </a:p>
          <a:p>
            <a:pPr indent="0" lvl="1" marL="0" rtl="0" algn="l">
              <a:lnSpc>
                <a:spcPct val="120000"/>
              </a:lnSpc>
              <a:spcBef>
                <a:spcPts val="0"/>
              </a:spcBef>
              <a:spcAft>
                <a:spcPts val="0"/>
              </a:spcAft>
              <a:buSzPct val="94872"/>
              <a:buNone/>
            </a:pPr>
            <a:r>
              <a:rPr lang="en-US"/>
              <a:t>Mappa mentale: classificate ora per argomento le schede relative ai tipi di dati. Riflettete su cosa rivelano di voi quei dati e su come le aziende potrebbero utilizzarli per creare un “prodotto”.</a:t>
            </a:r>
            <a:endParaRPr/>
          </a:p>
          <a:p>
            <a:pPr indent="0" lvl="1" marL="0" rtl="0" algn="l">
              <a:lnSpc>
                <a:spcPct val="120000"/>
              </a:lnSpc>
              <a:spcBef>
                <a:spcPts val="0"/>
              </a:spcBef>
              <a:spcAft>
                <a:spcPts val="0"/>
              </a:spcAft>
              <a:buSzPct val="94872"/>
              <a:buNone/>
            </a:pPr>
            <a:r>
              <a:t/>
            </a:r>
            <a:endParaRPr/>
          </a:p>
          <a:p>
            <a:pPr indent="0" lvl="1" marL="0" rtl="0" algn="l">
              <a:lnSpc>
                <a:spcPct val="120000"/>
              </a:lnSpc>
              <a:spcBef>
                <a:spcPts val="0"/>
              </a:spcBef>
              <a:spcAft>
                <a:spcPts val="0"/>
              </a:spcAft>
              <a:buSzPct val="94872"/>
              <a:buNone/>
            </a:pPr>
            <a:r>
              <a:rPr lang="en-US"/>
              <a:t>Crea un questionario per il tuo compagno/la tua compagna di gruppo con il ChatBot DataPro. Nelle istruzioni (prompt) dovrebbero essere menzionate le seguenti caratteristiche:</a:t>
            </a:r>
            <a:endParaRPr/>
          </a:p>
          <a:p>
            <a:pPr indent="0" lvl="1" marL="0" rtl="0" algn="l">
              <a:lnSpc>
                <a:spcPct val="120000"/>
              </a:lnSpc>
              <a:spcBef>
                <a:spcPts val="0"/>
              </a:spcBef>
              <a:spcAft>
                <a:spcPts val="0"/>
              </a:spcAft>
              <a:buSzPct val="94872"/>
              <a:buNone/>
            </a:pPr>
            <a:r>
              <a:t/>
            </a:r>
            <a:endParaRPr/>
          </a:p>
          <a:p>
            <a:pPr indent="-342900" lvl="1" marL="342900" rtl="0" algn="l">
              <a:lnSpc>
                <a:spcPct val="120000"/>
              </a:lnSpc>
              <a:spcBef>
                <a:spcPts val="0"/>
              </a:spcBef>
              <a:spcAft>
                <a:spcPts val="0"/>
              </a:spcAft>
              <a:buSzPct val="94872"/>
              <a:buChar char="•"/>
            </a:pPr>
            <a:r>
              <a:rPr lang="en-US"/>
              <a:t>5 domande a risposta multipla:</a:t>
            </a:r>
            <a:endParaRPr/>
          </a:p>
          <a:p>
            <a:pPr indent="-331946" lvl="2" marL="1371600" rtl="0" algn="l">
              <a:lnSpc>
                <a:spcPct val="120000"/>
              </a:lnSpc>
              <a:spcBef>
                <a:spcPts val="0"/>
              </a:spcBef>
              <a:spcAft>
                <a:spcPts val="0"/>
              </a:spcAft>
              <a:buSzPct val="100000"/>
              <a:buChar char="▪"/>
            </a:pPr>
            <a:r>
              <a:rPr lang="en-US" sz="2000"/>
              <a:t>Le risposte si invieranno separatamente (solo tu puoi vederle, non il tuo compagno/a) </a:t>
            </a:r>
            <a:endParaRPr sz="2000"/>
          </a:p>
          <a:p>
            <a:pPr indent="-331946" lvl="2" marL="1371600" rtl="0" algn="l">
              <a:lnSpc>
                <a:spcPct val="120000"/>
              </a:lnSpc>
              <a:spcBef>
                <a:spcPts val="0"/>
              </a:spcBef>
              <a:spcAft>
                <a:spcPts val="0"/>
              </a:spcAft>
              <a:buSzPct val="100000"/>
              <a:buChar char="▪"/>
            </a:pPr>
            <a:r>
              <a:rPr lang="en-US" sz="2000"/>
              <a:t>Contenuto del questionario: elencate i tipi di dati delle parti A+B e scoprite come questi si monetizzano</a:t>
            </a:r>
            <a:endParaRPr sz="2000"/>
          </a:p>
        </p:txBody>
      </p:sp>
      <p:pic>
        <p:nvPicPr>
          <p:cNvPr descr="Ein Bild, das Kreis, Grafiken, Farbigkeit, Screenshot enthält.&#10;&#10;KI-generierte Inhalte können fehlerhaft sein." id="247" name="Google Shape;247;p9"/>
          <p:cNvPicPr preferRelativeResize="0"/>
          <p:nvPr/>
        </p:nvPicPr>
        <p:blipFill rotWithShape="1">
          <a:blip r:embed="rId3">
            <a:alphaModFix/>
          </a:blip>
          <a:srcRect b="0" l="0" r="0" t="0"/>
          <a:stretch/>
        </p:blipFill>
        <p:spPr>
          <a:xfrm>
            <a:off x="8103513" y="3429000"/>
            <a:ext cx="3762629" cy="2239390"/>
          </a:xfrm>
          <a:prstGeom prst="rect">
            <a:avLst/>
          </a:prstGeom>
          <a:noFill/>
          <a:ln>
            <a:noFill/>
          </a:ln>
        </p:spPr>
      </p:pic>
      <p:pic>
        <p:nvPicPr>
          <p:cNvPr descr="Ein Bild, das Muster, Quadrat, Grafiken, Pixel enthält.&#10;&#10;KI-generierte Inhalte können fehlerhaft sein." id="248" name="Google Shape;248;p9"/>
          <p:cNvPicPr preferRelativeResize="0"/>
          <p:nvPr/>
        </p:nvPicPr>
        <p:blipFill rotWithShape="1">
          <a:blip r:embed="rId4">
            <a:alphaModFix/>
          </a:blip>
          <a:srcRect b="0" l="0" r="0" t="0"/>
          <a:stretch/>
        </p:blipFill>
        <p:spPr>
          <a:xfrm>
            <a:off x="8103513" y="2190705"/>
            <a:ext cx="3762629" cy="3923674"/>
          </a:xfrm>
          <a:prstGeom prst="rect">
            <a:avLst/>
          </a:prstGeom>
          <a:noFill/>
          <a:ln>
            <a:noFill/>
          </a:ln>
        </p:spPr>
      </p:pic>
      <p:sp>
        <p:nvSpPr>
          <p:cNvPr id="249" name="Google Shape;249;p9"/>
          <p:cNvSpPr txBox="1"/>
          <p:nvPr/>
        </p:nvSpPr>
        <p:spPr>
          <a:xfrm>
            <a:off x="8491150" y="5880925"/>
            <a:ext cx="29577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Arial"/>
                <a:ea typeface="Arial"/>
                <a:cs typeface="Arial"/>
                <a:sym typeface="Arial"/>
                <a:hlinkClick r:id="rId5">
                  <a:extLst>
                    <a:ext uri="{A12FA001-AC4F-418D-AE19-62706E023703}">
                      <ahyp:hlinkClr val="tx"/>
                    </a:ext>
                  </a:extLst>
                </a:hlinkClick>
              </a:rPr>
              <a:t>https://datapro.cyber-geiger.com/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9"/>
          <p:cNvSpPr txBox="1"/>
          <p:nvPr>
            <p:ph type="title"/>
          </p:nvPr>
        </p:nvSpPr>
        <p:spPr>
          <a:xfrm>
            <a:off x="743800" y="795525"/>
            <a:ext cx="1086900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Attività di gruppo 1: Dati e connessione dei dati</a:t>
            </a:r>
            <a:endParaRPr b="0" sz="2900">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1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500"/>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3d361dc95e1_0_2"/>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Se un prodotto è gratuito, come lo paghiamo?</a:t>
            </a:r>
            <a:endParaRPr/>
          </a:p>
          <a:p>
            <a:pPr indent="0" lvl="1" marL="457200" rtl="0" algn="l">
              <a:lnSpc>
                <a:spcPct val="120000"/>
              </a:lnSpc>
              <a:spcBef>
                <a:spcPts val="0"/>
              </a:spcBef>
              <a:spcAft>
                <a:spcPts val="0"/>
              </a:spcAft>
              <a:buSzPts val="2000"/>
              <a:buNone/>
            </a:pPr>
            <a:r>
              <a:rPr b="1" lang="en-US"/>
              <a:t>🡪 Il suo ‘costo’ di solito è costituito dalle informazioni che forniamo alla piattaforma </a:t>
            </a:r>
            <a:endParaRPr/>
          </a:p>
          <a:p>
            <a:pPr indent="0" lvl="1" marL="457200" rtl="0" algn="l">
              <a:lnSpc>
                <a:spcPct val="120000"/>
              </a:lnSpc>
              <a:spcBef>
                <a:spcPts val="0"/>
              </a:spcBef>
              <a:spcAft>
                <a:spcPts val="0"/>
              </a:spcAft>
              <a:buSzPts val="2000"/>
              <a:buNone/>
            </a:pPr>
            <a:r>
              <a:t/>
            </a:r>
            <a:endParaRPr b="1"/>
          </a:p>
          <a:p>
            <a:pPr indent="0" lvl="1" marL="457200" rtl="0" algn="l">
              <a:lnSpc>
                <a:spcPct val="120000"/>
              </a:lnSpc>
              <a:spcBef>
                <a:spcPts val="0"/>
              </a:spcBef>
              <a:spcAft>
                <a:spcPts val="0"/>
              </a:spcAft>
              <a:buSzPts val="2000"/>
              <a:buNone/>
            </a:pPr>
            <a:r>
              <a:rPr b="1" lang="en-US"/>
              <a:t>Fase 3: Diagramma di flusso alla lavagna</a:t>
            </a:r>
            <a:endParaRPr b="1"/>
          </a:p>
          <a:p>
            <a:pPr indent="0" lvl="1" marL="457200" rtl="0" algn="l">
              <a:lnSpc>
                <a:spcPct val="120000"/>
              </a:lnSpc>
              <a:spcBef>
                <a:spcPts val="0"/>
              </a:spcBef>
              <a:spcAft>
                <a:spcPts val="0"/>
              </a:spcAft>
              <a:buSzPts val="2000"/>
              <a:buNone/>
            </a:pPr>
            <a:r>
              <a:rPr lang="en-US"/>
              <a:t>Quali piattaforme avete analizzato? Quali dati condividete? Come vengono trasformati in denaro? Realizzate, come classe, un diagramma di flusso con tutte le fasi intermedie “dai dati al prodotto”.</a:t>
            </a:r>
            <a:endParaRPr/>
          </a:p>
        </p:txBody>
      </p:sp>
      <p:sp>
        <p:nvSpPr>
          <p:cNvPr id="257" name="Google Shape;257;g3d361dc95e1_0_2"/>
          <p:cNvSpPr txBox="1"/>
          <p:nvPr>
            <p:ph type="title"/>
          </p:nvPr>
        </p:nvSpPr>
        <p:spPr>
          <a:xfrm>
            <a:off x="809850" y="427625"/>
            <a:ext cx="762798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Sull’Attività di gruppo 1: schema da mostrare al gruppo</a:t>
            </a:r>
            <a:endParaRPr/>
          </a:p>
        </p:txBody>
      </p:sp>
      <p:sp>
        <p:nvSpPr>
          <p:cNvPr id="258" name="Google Shape;258;g3d361dc95e1_0_2"/>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59" name="Google Shape;259;g3d361dc95e1_0_2"/>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60" name="Google Shape;260;g3d361dc95e1_0_2"/>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Piattaforma</a:t>
            </a:r>
            <a:endParaRPr b="0" i="0" sz="1400" u="none" cap="none" strike="noStrike">
              <a:solidFill>
                <a:srgbClr val="000000"/>
              </a:solidFill>
              <a:latin typeface="Avenir"/>
              <a:ea typeface="Avenir"/>
              <a:cs typeface="Avenir"/>
              <a:sym typeface="Avenir"/>
            </a:endParaRPr>
          </a:p>
        </p:txBody>
      </p:sp>
      <p:sp>
        <p:nvSpPr>
          <p:cNvPr id="261" name="Google Shape;261;g3d361dc95e1_0_2"/>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venir"/>
                <a:ea typeface="Avenir"/>
                <a:cs typeface="Avenir"/>
                <a:sym typeface="Avenir"/>
              </a:rPr>
              <a:t>dati/permessi condivisi</a:t>
            </a:r>
            <a:endParaRPr b="0" i="0" sz="1400" u="none" cap="none" strike="noStrike">
              <a:solidFill>
                <a:srgbClr val="000000"/>
              </a:solidFill>
              <a:latin typeface="Avenir"/>
              <a:ea typeface="Avenir"/>
              <a:cs typeface="Avenir"/>
              <a:sym typeface="Avenir"/>
            </a:endParaRPr>
          </a:p>
        </p:txBody>
      </p:sp>
      <p:sp>
        <p:nvSpPr>
          <p:cNvPr id="262" name="Google Shape;262;g3d361dc95e1_0_2"/>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Tipi di prodotto</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7" name="Shape 267"/>
        <p:cNvGrpSpPr/>
        <p:nvPr/>
      </p:nvGrpSpPr>
      <p:grpSpPr>
        <a:xfrm>
          <a:off x="0" y="0"/>
          <a:ext cx="0" cy="0"/>
          <a:chOff x="0" y="0"/>
          <a:chExt cx="0" cy="0"/>
        </a:xfrm>
      </p:grpSpPr>
      <p:sp>
        <p:nvSpPr>
          <p:cNvPr id="268" name="Google Shape;268;g3d361dc95e1_0_566"/>
          <p:cNvSpPr txBox="1"/>
          <p:nvPr>
            <p:ph idx="1" type="body"/>
          </p:nvPr>
        </p:nvSpPr>
        <p:spPr>
          <a:xfrm>
            <a:off x="625625" y="1917500"/>
            <a:ext cx="7893686" cy="4279500"/>
          </a:xfrm>
          <a:prstGeom prst="rect">
            <a:avLst/>
          </a:prstGeom>
          <a:noFill/>
          <a:ln>
            <a:noFill/>
          </a:ln>
        </p:spPr>
        <p:txBody>
          <a:bodyPr anchorCtr="0" anchor="t" bIns="0" lIns="0" spcFirstLastPara="1" rIns="0" wrap="square" tIns="0">
            <a:normAutofit fontScale="77500" lnSpcReduction="20000"/>
          </a:bodyPr>
          <a:lstStyle/>
          <a:p>
            <a:pPr indent="0" lvl="2" marL="0" rtl="0" algn="l">
              <a:lnSpc>
                <a:spcPct val="120000"/>
              </a:lnSpc>
              <a:spcBef>
                <a:spcPts val="0"/>
              </a:spcBef>
              <a:spcAft>
                <a:spcPts val="0"/>
              </a:spcAft>
              <a:buSzPct val="111111"/>
              <a:buFont typeface="Noto Sans Symbols"/>
              <a:buNone/>
            </a:pPr>
            <a:r>
              <a:rPr b="1" lang="en-US"/>
              <a:t>Piattaforme: Instagram, TikTok, YouTube, account Google →</a:t>
            </a:r>
            <a:br>
              <a:rPr lang="en-US"/>
            </a:br>
            <a:endParaRPr/>
          </a:p>
          <a:p>
            <a:pPr indent="0" lvl="2" marL="0" rtl="0" algn="l">
              <a:lnSpc>
                <a:spcPct val="120000"/>
              </a:lnSpc>
              <a:spcBef>
                <a:spcPts val="0"/>
              </a:spcBef>
              <a:spcAft>
                <a:spcPts val="0"/>
              </a:spcAft>
              <a:buSzPct val="111111"/>
              <a:buNone/>
            </a:pPr>
            <a:r>
              <a:rPr lang="en-US"/>
              <a:t>Contenuti condivisi e autorizzazioni concesse: nome del profilo, foto del profilo, posizione in tempo reale, appunti, sincronizzazione con Spotify, account Google, ecc., microfono e fotocamera, foto e video caricati, data di nascita, indirizzo e-mail e numero di cellulare registrati, indirizzo/residenza, “Mi piace” e commenti, contenuti inoltrati/condivisi, ecc.→</a:t>
            </a:r>
            <a:endParaRPr/>
          </a:p>
          <a:p>
            <a:pPr indent="0" lvl="2" marL="0" rtl="0" algn="l">
              <a:lnSpc>
                <a:spcPct val="120000"/>
              </a:lnSpc>
              <a:spcBef>
                <a:spcPts val="0"/>
              </a:spcBef>
              <a:spcAft>
                <a:spcPts val="0"/>
              </a:spcAft>
              <a:buSzPct val="111111"/>
              <a:buFont typeface="Noto Sans Symbols"/>
              <a:buNone/>
            </a:pPr>
            <a:r>
              <a:t/>
            </a:r>
            <a:endParaRPr/>
          </a:p>
          <a:p>
            <a:pPr indent="0" lvl="2" marL="0" rtl="0" algn="l">
              <a:lnSpc>
                <a:spcPct val="120000"/>
              </a:lnSpc>
              <a:spcBef>
                <a:spcPts val="0"/>
              </a:spcBef>
              <a:spcAft>
                <a:spcPts val="0"/>
              </a:spcAft>
              <a:buSzPct val="111111"/>
              <a:buNone/>
            </a:pPr>
            <a:r>
              <a:rPr lang="en-US"/>
              <a:t>Profilo basato sui dati personali: cosa mi piace, quali sono i miei interessi</a:t>
            </a:r>
            <a:endParaRPr/>
          </a:p>
          <a:p>
            <a:pPr indent="0" lvl="2" marL="0" rtl="0" algn="l">
              <a:lnSpc>
                <a:spcPct val="120000"/>
              </a:lnSpc>
              <a:spcBef>
                <a:spcPts val="0"/>
              </a:spcBef>
              <a:spcAft>
                <a:spcPts val="0"/>
              </a:spcAft>
              <a:buSzPct val="111111"/>
              <a:buNone/>
            </a:pPr>
            <a:r>
              <a:rPr lang="en-US"/>
              <a:t>Profilo basato sui dati comportamentali: quando sono online, come interagisco con i contenuti, su cosa clicco, per quanto tempo guardo qualcosa, ecc.</a:t>
            </a:r>
            <a:endParaRPr/>
          </a:p>
          <a:p>
            <a:pPr indent="0" lvl="2" marL="0" rtl="0" algn="l">
              <a:lnSpc>
                <a:spcPct val="120000"/>
              </a:lnSpc>
              <a:spcBef>
                <a:spcPts val="0"/>
              </a:spcBef>
              <a:spcAft>
                <a:spcPts val="0"/>
              </a:spcAft>
              <a:buSzPct val="111111"/>
              <a:buNone/>
            </a:pPr>
            <a:r>
              <a:rPr lang="en-US"/>
              <a:t>Profilo basato sui dati di localizzazione: dove mi trovo, dove vado più spesso, quali luoghi ho già visitato; → </a:t>
            </a:r>
            <a:endParaRPr/>
          </a:p>
          <a:p>
            <a:pPr indent="0" lvl="2" marL="0" rtl="0" algn="l">
              <a:lnSpc>
                <a:spcPct val="120000"/>
              </a:lnSpc>
              <a:spcBef>
                <a:spcPts val="0"/>
              </a:spcBef>
              <a:spcAft>
                <a:spcPts val="0"/>
              </a:spcAft>
              <a:buSzPct val="111111"/>
              <a:buNone/>
            </a:pPr>
            <a:r>
              <a:t/>
            </a:r>
            <a:endParaRPr/>
          </a:p>
          <a:p>
            <a:pPr indent="0" lvl="2" marL="0" rtl="0" algn="l">
              <a:lnSpc>
                <a:spcPct val="120000"/>
              </a:lnSpc>
              <a:spcBef>
                <a:spcPts val="0"/>
              </a:spcBef>
              <a:spcAft>
                <a:spcPts val="0"/>
              </a:spcAft>
              <a:buSzPct val="111111"/>
              <a:buNone/>
            </a:pPr>
            <a:r>
              <a:rPr lang="en-US"/>
              <a:t>Prodotto digitale: segmenti di pubblico per gli inserzionisti (pubblicità il più possibile personalizzata in base a te, ai tuoi interessi e al tuo comportamento); attenzione/tempo trascorso sulla piattaforma: cosa mi piace e quando trascorro più tempo sulla piattaforma (→ consumo ancora più contenuti → vedo più pubblicità); modello di abbonamento (fruire del servizio senza pubblicità con abbonamenti come ad esempio su Spotify o YouTube, funzioni aggiuntive); fidelizzazione a lungo termine (ad esempio, i contenuti sono perfettamente adattati ai miei gusti, oppure non disdico l’abbonamento perché offre più funzioni)</a:t>
            </a:r>
            <a:br>
              <a:rPr lang="en-US"/>
            </a:br>
            <a:endParaRPr/>
          </a:p>
        </p:txBody>
      </p:sp>
      <p:sp>
        <p:nvSpPr>
          <p:cNvPr id="269" name="Google Shape;269;g3d361dc95e1_0_566"/>
          <p:cNvSpPr txBox="1"/>
          <p:nvPr>
            <p:ph type="title"/>
          </p:nvPr>
        </p:nvSpPr>
        <p:spPr>
          <a:xfrm>
            <a:off x="809850" y="218850"/>
            <a:ext cx="10869000" cy="1234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Suggerimenti per i docenti: Diagrammi di Flusso</a:t>
            </a:r>
            <a:endParaRPr/>
          </a:p>
        </p:txBody>
      </p:sp>
      <p:sp>
        <p:nvSpPr>
          <p:cNvPr id="270" name="Google Shape;270;g3d361dc95e1_0_566"/>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71" name="Google Shape;271;g3d361dc95e1_0_566"/>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72" name="Google Shape;272;g3d361dc95e1_0_566"/>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Piattaforma</a:t>
            </a:r>
            <a:endParaRPr b="0" i="0" sz="1400" u="none" cap="none" strike="noStrike">
              <a:solidFill>
                <a:srgbClr val="000000"/>
              </a:solidFill>
              <a:latin typeface="Avenir"/>
              <a:ea typeface="Avenir"/>
              <a:cs typeface="Avenir"/>
              <a:sym typeface="Avenir"/>
            </a:endParaRPr>
          </a:p>
        </p:txBody>
      </p:sp>
      <p:sp>
        <p:nvSpPr>
          <p:cNvPr id="273" name="Google Shape;273;g3d361dc95e1_0_566"/>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venir"/>
                <a:ea typeface="Avenir"/>
                <a:cs typeface="Avenir"/>
                <a:sym typeface="Avenir"/>
              </a:rPr>
              <a:t>dati/permessi condivisi</a:t>
            </a:r>
            <a:endParaRPr b="0" i="0" sz="1400" u="none" cap="none" strike="noStrike">
              <a:solidFill>
                <a:srgbClr val="000000"/>
              </a:solidFill>
              <a:latin typeface="Avenir"/>
              <a:ea typeface="Avenir"/>
              <a:cs typeface="Avenir"/>
              <a:sym typeface="Avenir"/>
            </a:endParaRPr>
          </a:p>
        </p:txBody>
      </p:sp>
      <p:sp>
        <p:nvSpPr>
          <p:cNvPr id="274" name="Google Shape;274;g3d361dc95e1_0_566"/>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Tipi di prodotti</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9" name="Shape 279"/>
        <p:cNvGrpSpPr/>
        <p:nvPr/>
      </p:nvGrpSpPr>
      <p:grpSpPr>
        <a:xfrm>
          <a:off x="0" y="0"/>
          <a:ext cx="0" cy="0"/>
          <a:chOff x="0" y="0"/>
          <a:chExt cx="0" cy="0"/>
        </a:xfrm>
      </p:grpSpPr>
      <p:sp>
        <p:nvSpPr>
          <p:cNvPr id="280" name="Google Shape;280;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 </a:t>
            </a:r>
            <a:endParaRPr b="0" i="0" sz="1800" u="none" cap="none" strike="noStrike">
              <a:solidFill>
                <a:schemeClr val="lt1"/>
              </a:solidFill>
              <a:latin typeface="Avenir"/>
              <a:ea typeface="Avenir"/>
              <a:cs typeface="Avenir"/>
              <a:sym typeface="Avenir"/>
            </a:endParaRPr>
          </a:p>
        </p:txBody>
      </p:sp>
      <p:sp>
        <p:nvSpPr>
          <p:cNvPr id="281" name="Google Shape;281;p10"/>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Variante attività 2: Perfili di dati personalizzati</a:t>
            </a:r>
            <a:endParaRPr b="0" sz="2900">
              <a:solidFill>
                <a:srgbClr val="000000"/>
              </a:solidFill>
              <a:latin typeface="Arial"/>
              <a:ea typeface="Arial"/>
              <a:cs typeface="Arial"/>
              <a:sym typeface="Arial"/>
            </a:endParaRPr>
          </a:p>
        </p:txBody>
      </p:sp>
      <p:sp>
        <p:nvSpPr>
          <p:cNvPr id="282" name="Google Shape;282;p10"/>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3" name="Google Shape;283;p1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4" name="Google Shape;284;p10"/>
          <p:cNvSpPr txBox="1"/>
          <p:nvPr>
            <p:ph idx="1" type="body"/>
          </p:nvPr>
        </p:nvSpPr>
        <p:spPr>
          <a:xfrm>
            <a:off x="653546" y="2003200"/>
            <a:ext cx="99816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114300" rtl="0" algn="l">
              <a:lnSpc>
                <a:spcPct val="120000"/>
              </a:lnSpc>
              <a:spcBef>
                <a:spcPts val="1000"/>
              </a:spcBef>
              <a:spcAft>
                <a:spcPts val="0"/>
              </a:spcAft>
              <a:buSzPts val="1800"/>
              <a:buNone/>
            </a:pPr>
            <a:r>
              <a:rPr b="1" lang="en-US"/>
              <a:t>Attività 2: </a:t>
            </a:r>
            <a:r>
              <a:rPr lang="en-US"/>
              <a:t>Quale profilo emerge dai nostri dati? (scheda)</a:t>
            </a:r>
            <a:endParaRPr/>
          </a:p>
          <a:p>
            <a:pPr indent="0" lvl="0" marL="114300" rtl="0" algn="l">
              <a:lnSpc>
                <a:spcPct val="120000"/>
              </a:lnSpc>
              <a:spcBef>
                <a:spcPts val="1000"/>
              </a:spcBef>
              <a:spcAft>
                <a:spcPts val="0"/>
              </a:spcAft>
              <a:buSzPts val="1800"/>
              <a:buNone/>
            </a:pPr>
            <a:r>
              <a:rPr lang="en-US"/>
              <a:t>Quale profilo di dati potrebbe avere di voi la piattaforma scelta? Con l’aiuto delle informazioni raccolte sui dati condivisi nell’attività 1, completate il seguente profilo di dati relativo al vostro compagno/alla vostra compagna. Inserite solo le informazioni che lui/lei condivide con le piattaforme digitali. Non annotate informazioni di cui siete a conoscenza ma che non avete ottenuto attraverso il lavoro di gruppo (1).</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1"/>
          <p:cNvSpPr txBox="1"/>
          <p:nvPr>
            <p:ph type="title"/>
          </p:nvPr>
        </p:nvSpPr>
        <p:spPr>
          <a:xfrm>
            <a:off x="1371602" y="457200"/>
            <a:ext cx="8545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In plenaria</a:t>
            </a:r>
            <a:endParaRPr b="0" sz="3200">
              <a:solidFill>
                <a:srgbClr val="000000"/>
              </a:solidFill>
              <a:latin typeface="Arial"/>
              <a:ea typeface="Arial"/>
              <a:cs typeface="Arial"/>
              <a:sym typeface="Arial"/>
            </a:endParaRPr>
          </a:p>
        </p:txBody>
      </p:sp>
      <p:sp>
        <p:nvSpPr>
          <p:cNvPr id="291" name="Google Shape;291;p1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2" name="Google Shape;292;p1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3" name="Google Shape;293;p1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94" name="Google Shape;294;p11"/>
          <p:cNvGraphicFramePr/>
          <p:nvPr/>
        </p:nvGraphicFramePr>
        <p:xfrm>
          <a:off x="1371600" y="3940175"/>
          <a:ext cx="3000000" cy="3000000"/>
        </p:xfrm>
        <a:graphic>
          <a:graphicData uri="http://schemas.openxmlformats.org/drawingml/2006/table">
            <a:tbl>
              <a:tblPr>
                <a:noFill/>
                <a:tableStyleId>{B126236B-42D4-477C-86A3-437590FAA188}</a:tableStyleId>
              </a:tblPr>
              <a:tblGrid>
                <a:gridCol w="10240975"/>
              </a:tblGrid>
              <a:tr h="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95" name="Google Shape;295;p11"/>
          <p:cNvGraphicFramePr/>
          <p:nvPr/>
        </p:nvGraphicFramePr>
        <p:xfrm>
          <a:off x="1206152" y="673582"/>
          <a:ext cx="3000000" cy="3000000"/>
        </p:xfrm>
        <a:graphic>
          <a:graphicData uri="http://schemas.openxmlformats.org/drawingml/2006/table">
            <a:tbl>
              <a:tblPr>
                <a:noFill/>
                <a:tableStyleId>{B126236B-42D4-477C-86A3-437590FAA188}</a:tableStyleId>
              </a:tblPr>
              <a:tblGrid>
                <a:gridCol w="8876400"/>
              </a:tblGrid>
              <a:tr h="2221800">
                <a:tc>
                  <a:txBody>
                    <a:bodyPr/>
                    <a:lstStyle/>
                    <a:p>
                      <a:pPr indent="0" lvl="0" marL="101600" marR="0" rtl="0" algn="l">
                        <a:lnSpc>
                          <a:spcPct val="100000"/>
                        </a:lnSpc>
                        <a:spcBef>
                          <a:spcPts val="0"/>
                        </a:spcBef>
                        <a:spcAft>
                          <a:spcPts val="0"/>
                        </a:spcAft>
                        <a:buClr>
                          <a:srgbClr val="000000"/>
                        </a:buClr>
                        <a:buSzPts val="2000"/>
                        <a:buFont typeface="Avenir"/>
                        <a:buNone/>
                      </a:pPr>
                      <a:r>
                        <a:rPr lang="en-US" sz="2000" u="none" cap="none" strike="noStrike">
                          <a:latin typeface="Avenir"/>
                          <a:ea typeface="Avenir"/>
                          <a:cs typeface="Avenir"/>
                          <a:sym typeface="Avenir"/>
                        </a:rPr>
                        <a:t>Sapevate quali dati condividete sulla piattaforma?</a:t>
                      </a:r>
                      <a:endParaRPr sz="2000" u="none" cap="none" strike="noStrike">
                        <a:solidFill>
                          <a:srgbClr val="000000"/>
                        </a:solidFill>
                        <a:latin typeface="Avenir"/>
                        <a:ea typeface="Avenir"/>
                        <a:cs typeface="Avenir"/>
                        <a:sym typeface="Avenir"/>
                      </a:endParaRPr>
                    </a:p>
                    <a:p>
                      <a:pPr indent="0" lvl="0" marL="101600" marR="0" rtl="0" algn="l">
                        <a:lnSpc>
                          <a:spcPct val="100000"/>
                        </a:lnSpc>
                        <a:spcBef>
                          <a:spcPts val="0"/>
                        </a:spcBef>
                        <a:spcAft>
                          <a:spcPts val="0"/>
                        </a:spcAft>
                        <a:buClr>
                          <a:srgbClr val="000000"/>
                        </a:buClr>
                        <a:buSzPts val="2000"/>
                        <a:buFont typeface="Avenir"/>
                        <a:buNone/>
                      </a:pPr>
                      <a:r>
                        <a:rPr lang="en-US" sz="2000" u="none" cap="none" strike="noStrike">
                          <a:solidFill>
                            <a:srgbClr val="111111"/>
                          </a:solidFill>
                          <a:latin typeface="Avenir"/>
                          <a:ea typeface="Avenir"/>
                          <a:cs typeface="Avenir"/>
                          <a:sym typeface="Avenir"/>
                        </a:rPr>
                        <a:t>Che tipo di dati considerate particolarmente sensibili?</a:t>
                      </a:r>
                      <a:endParaRPr sz="2000" u="none" cap="none" strike="noStrike">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Block chain network Concept. Distributed Ledger Technology (DLT). 3D Rendering (von Getty Images)" id="296" name="Google Shape;296;p11"/>
          <p:cNvPicPr preferRelativeResize="0"/>
          <p:nvPr/>
        </p:nvPicPr>
        <p:blipFill rotWithShape="1">
          <a:blip r:embed="rId3">
            <a:alphaModFix/>
          </a:blip>
          <a:srcRect b="0" l="0" r="0" t="0"/>
          <a:stretch/>
        </p:blipFill>
        <p:spPr>
          <a:xfrm>
            <a:off x="1040700" y="2482497"/>
            <a:ext cx="8876401" cy="37144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1" name="Shape 301"/>
        <p:cNvGrpSpPr/>
        <p:nvPr/>
      </p:nvGrpSpPr>
      <p:grpSpPr>
        <a:xfrm>
          <a:off x="0" y="0"/>
          <a:ext cx="0" cy="0"/>
          <a:chOff x="0" y="0"/>
          <a:chExt cx="0" cy="0"/>
        </a:xfrm>
      </p:grpSpPr>
      <p:sp>
        <p:nvSpPr>
          <p:cNvPr id="302" name="Google Shape;302;g3499d21f5b2_0_51"/>
          <p:cNvSpPr/>
          <p:nvPr/>
        </p:nvSpPr>
        <p:spPr>
          <a:xfrm>
            <a:off x="657698" y="5551929"/>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303" name="Google Shape;303;g3499d21f5b2_0_51"/>
          <p:cNvSpPr txBox="1"/>
          <p:nvPr>
            <p:ph type="title"/>
          </p:nvPr>
        </p:nvSpPr>
        <p:spPr>
          <a:xfrm>
            <a:off x="657700" y="3108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Gioco online: Smart Home Challenge</a:t>
            </a:r>
            <a:endParaRPr sz="3200"/>
          </a:p>
        </p:txBody>
      </p:sp>
      <p:sp>
        <p:nvSpPr>
          <p:cNvPr id="304" name="Google Shape;304;g3499d21f5b2_0_5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05" name="Google Shape;305;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306" name="Google Shape;306;g3499d21f5b2_0_51" title="shc video tv.mp4">
            <a:hlinkClick r:id="rId3"/>
          </p:cNvPr>
          <p:cNvPicPr preferRelativeResize="0"/>
          <p:nvPr/>
        </p:nvPicPr>
        <p:blipFill rotWithShape="1">
          <a:blip r:embed="rId4">
            <a:alphaModFix/>
          </a:blip>
          <a:srcRect b="0" l="0" r="0" t="0"/>
          <a:stretch/>
        </p:blipFill>
        <p:spPr>
          <a:xfrm>
            <a:off x="657700" y="1813536"/>
            <a:ext cx="5304475" cy="3978350"/>
          </a:xfrm>
          <a:prstGeom prst="rect">
            <a:avLst/>
          </a:prstGeom>
          <a:noFill/>
          <a:ln>
            <a:noFill/>
          </a:ln>
        </p:spPr>
      </p:pic>
      <p:sp>
        <p:nvSpPr>
          <p:cNvPr id="307" name="Google Shape;307;g3499d21f5b2_0_51"/>
          <p:cNvSpPr txBox="1"/>
          <p:nvPr/>
        </p:nvSpPr>
        <p:spPr>
          <a:xfrm>
            <a:off x="6438799" y="1813536"/>
            <a:ext cx="5257800" cy="392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2000" u="none" cap="none" strike="noStrike">
                <a:solidFill>
                  <a:srgbClr val="000000"/>
                </a:solidFill>
                <a:latin typeface="Avenir"/>
                <a:ea typeface="Avenir"/>
                <a:cs typeface="Avenir"/>
                <a:sym typeface="Avenir"/>
              </a:rPr>
              <a:t>I profili personalizzati non vengono creati su di te solo tramite il tuo smartphone o il tuo portatile. Anche i dispositivi intelligenti raccolgono, archiviano e continuano a elaborare dati, e in questo modo possono arrivare a sapere molto di più su di te.</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venir"/>
                <a:ea typeface="Avenir"/>
                <a:cs typeface="Avenir"/>
                <a:sym typeface="Avenir"/>
              </a:rPr>
              <a:t>Immagina di trovarti in una casa intelligente: quali autorizzazioni relative ai dati hanno i dispositivi intelligenti? Quale profilo potrebbe essere creato su di te?</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venir"/>
                <a:ea typeface="Avenir"/>
                <a:cs typeface="Avenir"/>
                <a:sym typeface="Avenir"/>
              </a:rPr>
              <a:t>Cosa è più importante per te: la tua privacy, o la possibilità di utilizzare tutte le funzioni del dispositivo intelligente?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2" name="Shape 312"/>
        <p:cNvGrpSpPr/>
        <p:nvPr/>
      </p:nvGrpSpPr>
      <p:grpSpPr>
        <a:xfrm>
          <a:off x="0" y="0"/>
          <a:ext cx="0" cy="0"/>
          <a:chOff x="0" y="0"/>
          <a:chExt cx="0" cy="0"/>
        </a:xfrm>
      </p:grpSpPr>
      <p:sp>
        <p:nvSpPr>
          <p:cNvPr id="313" name="Google Shape;313;g3ec5798edc6_0_0"/>
          <p:cNvSpPr/>
          <p:nvPr/>
        </p:nvSpPr>
        <p:spPr>
          <a:xfrm>
            <a:off x="5776098" y="5056223"/>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sng" cap="none" strike="noStrike">
                <a:solidFill>
                  <a:srgbClr val="000000"/>
                </a:solidFill>
                <a:latin typeface="Arial"/>
                <a:ea typeface="Arial"/>
                <a:cs typeface="Arial"/>
                <a:sym typeface="Arial"/>
                <a:hlinkClick r:id="rId3">
                  <a:extLst>
                    <a:ext uri="{A12FA001-AC4F-418D-AE19-62706E023703}">
                      <ahyp:hlinkClr val="tx"/>
                    </a:ext>
                  </a:extLst>
                </a:hlinkClick>
              </a:rPr>
              <a:t>https://dataprogames.ph-freiburg.de/</a:t>
            </a:r>
            <a:endParaRPr b="1"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314" name="Google Shape;314;g3ec5798edc6_0_0"/>
          <p:cNvSpPr txBox="1"/>
          <p:nvPr>
            <p:ph type="title"/>
          </p:nvPr>
        </p:nvSpPr>
        <p:spPr>
          <a:xfrm>
            <a:off x="665425" y="3108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Gioco online: Smart Home Challenge</a:t>
            </a:r>
            <a:endParaRPr sz="3200"/>
          </a:p>
        </p:txBody>
      </p:sp>
      <p:sp>
        <p:nvSpPr>
          <p:cNvPr id="315" name="Google Shape;315;g3ec5798edc6_0_0"/>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6" name="Google Shape;316;g3ec5798edc6_0_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7" name="Google Shape;317;g3ec5798edc6_0_0"/>
          <p:cNvSpPr txBox="1"/>
          <p:nvPr>
            <p:ph idx="1" type="body"/>
          </p:nvPr>
        </p:nvSpPr>
        <p:spPr>
          <a:xfrm>
            <a:off x="662900" y="1701650"/>
            <a:ext cx="5113200" cy="4193700"/>
          </a:xfrm>
          <a:prstGeom prst="rect">
            <a:avLst/>
          </a:prstGeom>
          <a:noFill/>
          <a:ln>
            <a:noFill/>
          </a:ln>
        </p:spPr>
        <p:txBody>
          <a:bodyPr anchorCtr="0" anchor="t" bIns="0" lIns="0" spcFirstLastPara="1" rIns="0" wrap="square" tIns="0">
            <a:normAutofit lnSpcReduction="20000"/>
          </a:bodyPr>
          <a:lstStyle/>
          <a:p>
            <a:pPr indent="0" lvl="0" marL="114300" rtl="0" algn="l">
              <a:lnSpc>
                <a:spcPct val="120000"/>
              </a:lnSpc>
              <a:spcBef>
                <a:spcPts val="1000"/>
              </a:spcBef>
              <a:spcAft>
                <a:spcPts val="0"/>
              </a:spcAft>
              <a:buSzPts val="1800"/>
              <a:buNone/>
            </a:pPr>
            <a:r>
              <a:rPr lang="en-US" sz="2400"/>
              <a:t>La tua casa intelligente è stata hackerata e non è più possibile accedervi! Trova i dispositivi intelligenti e modifica le loro impostazioni sulla privacy per sbloccare la casa intelligente. In questo modo potrai guadagnare punti nelle categorie “Privacy” e “Comodità” in base alle tue decisioni. Riuscirai ad aprire la casa intelligente?</a:t>
            </a:r>
            <a:endParaRPr/>
          </a:p>
        </p:txBody>
      </p:sp>
      <p:pic>
        <p:nvPicPr>
          <p:cNvPr id="318" name="Google Shape;318;g3ec5798edc6_0_0"/>
          <p:cNvPicPr preferRelativeResize="0"/>
          <p:nvPr/>
        </p:nvPicPr>
        <p:blipFill rotWithShape="1">
          <a:blip r:embed="rId4">
            <a:alphaModFix/>
          </a:blip>
          <a:srcRect b="0" l="0" r="0" t="0"/>
          <a:stretch/>
        </p:blipFill>
        <p:spPr>
          <a:xfrm>
            <a:off x="5776100" y="2066574"/>
            <a:ext cx="6070000" cy="3542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5" name="Google Shape;325;p13"/>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Conclusione</a:t>
            </a:r>
            <a:endParaRPr sz="3200"/>
          </a:p>
        </p:txBody>
      </p:sp>
      <p:sp>
        <p:nvSpPr>
          <p:cNvPr id="326" name="Google Shape;326;p1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7" name="Google Shape;327;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8" name="Google Shape;328;p13"/>
          <p:cNvSpPr txBox="1"/>
          <p:nvPr>
            <p:ph idx="1" type="body"/>
          </p:nvPr>
        </p:nvSpPr>
        <p:spPr>
          <a:xfrm>
            <a:off x="625625" y="2003200"/>
            <a:ext cx="5234400" cy="4193700"/>
          </a:xfrm>
          <a:prstGeom prst="rect">
            <a:avLst/>
          </a:prstGeom>
          <a:noFill/>
          <a:ln>
            <a:noFill/>
          </a:ln>
        </p:spPr>
        <p:txBody>
          <a:bodyPr anchorCtr="0" anchor="t" bIns="0" lIns="0" spcFirstLastPara="1" rIns="0" wrap="square" tIns="0">
            <a:normAutofit/>
          </a:bodyPr>
          <a:lstStyle/>
          <a:p>
            <a:pPr indent="0" lvl="0" marL="0" rtl="0" algn="l">
              <a:lnSpc>
                <a:spcPct val="120000"/>
              </a:lnSpc>
              <a:spcBef>
                <a:spcPts val="0"/>
              </a:spcBef>
              <a:spcAft>
                <a:spcPts val="0"/>
              </a:spcAft>
              <a:buSzPts val="1946"/>
              <a:buNone/>
            </a:pPr>
            <a:r>
              <a:rPr lang="en-US" sz="2350"/>
              <a:t>(in Cerchio/plenaria)</a:t>
            </a:r>
            <a:endParaRPr sz="2350"/>
          </a:p>
          <a:p>
            <a:pPr indent="0" lvl="0" marL="0" rtl="0" algn="ctr">
              <a:lnSpc>
                <a:spcPct val="100000"/>
              </a:lnSpc>
              <a:spcBef>
                <a:spcPts val="0"/>
              </a:spcBef>
              <a:spcAft>
                <a:spcPts val="0"/>
              </a:spcAft>
              <a:buSzPts val="1189"/>
              <a:buNone/>
            </a:pPr>
            <a:r>
              <a:t/>
            </a:r>
            <a:endParaRPr sz="2200"/>
          </a:p>
          <a:p>
            <a:pPr indent="-352168" lvl="0" marL="457200" rtl="0" algn="l">
              <a:lnSpc>
                <a:spcPct val="120000"/>
              </a:lnSpc>
              <a:spcBef>
                <a:spcPts val="1000"/>
              </a:spcBef>
              <a:spcAft>
                <a:spcPts val="0"/>
              </a:spcAft>
              <a:buClr>
                <a:schemeClr val="dk1"/>
              </a:buClr>
              <a:buSzPts val="1946"/>
              <a:buChar char="•"/>
            </a:pPr>
            <a:r>
              <a:rPr lang="en-US" sz="2400"/>
              <a:t>Cosa ho imparato oggi di nuovo sulle connessioni dati?</a:t>
            </a:r>
            <a:endParaRPr/>
          </a:p>
          <a:p>
            <a:pPr indent="-352168" lvl="0" marL="457200" rtl="0" algn="l">
              <a:lnSpc>
                <a:spcPct val="120000"/>
              </a:lnSpc>
              <a:spcBef>
                <a:spcPts val="1000"/>
              </a:spcBef>
              <a:spcAft>
                <a:spcPts val="0"/>
              </a:spcAft>
              <a:buClr>
                <a:schemeClr val="dk1"/>
              </a:buClr>
              <a:buSzPts val="1946"/>
              <a:buChar char="•"/>
            </a:pPr>
            <a:r>
              <a:rPr lang="en-US" sz="2400"/>
              <a:t>Cosa mi ha sorpreso?</a:t>
            </a:r>
            <a:endParaRPr/>
          </a:p>
          <a:p>
            <a:pPr indent="-352168" lvl="0" marL="457200" rtl="0" algn="l">
              <a:lnSpc>
                <a:spcPct val="120000"/>
              </a:lnSpc>
              <a:spcBef>
                <a:spcPts val="1000"/>
              </a:spcBef>
              <a:spcAft>
                <a:spcPts val="0"/>
              </a:spcAft>
              <a:buClr>
                <a:schemeClr val="dk1"/>
              </a:buClr>
              <a:buSzPts val="1946"/>
              <a:buChar char="•"/>
            </a:pPr>
            <a:r>
              <a:rPr lang="en-US" sz="2400"/>
              <a:t>Quali impostazioni relative ai dati voglio modificare sul mio smartphone?</a:t>
            </a:r>
            <a:endParaRPr sz="2300"/>
          </a:p>
        </p:txBody>
      </p:sp>
      <p:pic>
        <p:nvPicPr>
          <p:cNvPr id="329" name="Google Shape;329;p13"/>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