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6858000" cx="12192000"/>
  <p:notesSz cx="6858000" cy="9144000"/>
  <p:embeddedFontLst>
    <p:embeddedFont>
      <p:font typeface="Play"/>
      <p:regular r:id="rId30"/>
      <p:bold r:id="rId31"/>
    </p:embeddedFont>
    <p:embeddedFont>
      <p:font typeface="Roboto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6" roundtripDataSignature="AMtx7mjoEzZqpL+QI6yEbZ3b/vU/b4Xw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E1C012A-C1E0-4B27-A98F-E552EAC67C3F}">
  <a:tblStyle styleId="{6E1C012A-C1E0-4B27-A98F-E552EAC67C3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lay-bold.fntdata"/><Relationship Id="rId30" Type="http://schemas.openxmlformats.org/officeDocument/2006/relationships/font" Target="fonts/Play-regular.fntdata"/><Relationship Id="rId11" Type="http://schemas.openxmlformats.org/officeDocument/2006/relationships/slide" Target="slides/slide6.xml"/><Relationship Id="rId33" Type="http://schemas.openxmlformats.org/officeDocument/2006/relationships/font" Target="fonts/Roboto-bold.fntdata"/><Relationship Id="rId10" Type="http://schemas.openxmlformats.org/officeDocument/2006/relationships/slide" Target="slides/slide5.xml"/><Relationship Id="rId32" Type="http://schemas.openxmlformats.org/officeDocument/2006/relationships/font" Target="fonts/Roboto-regular.fntdata"/><Relationship Id="rId13" Type="http://schemas.openxmlformats.org/officeDocument/2006/relationships/slide" Target="slides/slide8.xml"/><Relationship Id="rId35" Type="http://schemas.openxmlformats.org/officeDocument/2006/relationships/font" Target="fonts/Roboto-boldItalic.fntdata"/><Relationship Id="rId12" Type="http://schemas.openxmlformats.org/officeDocument/2006/relationships/slide" Target="slides/slide7.xml"/><Relationship Id="rId34" Type="http://schemas.openxmlformats.org/officeDocument/2006/relationships/font" Target="fonts/Roboto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customschemas.google.com/relationships/presentationmetadata" Target="meta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de-CH">
                <a:highlight>
                  <a:srgbClr val="BADB7C"/>
                </a:highlight>
              </a:rPr>
              <a:t>TEACHER NOTE</a:t>
            </a:r>
            <a:endParaRPr>
              <a:highlight>
                <a:srgbClr val="BADB7C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🎯 </a:t>
            </a:r>
            <a:r>
              <a:rPr b="1" lang="de-CH" sz="1100"/>
              <a:t>Focus of the Module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This module deals </a:t>
            </a:r>
            <a:r>
              <a:rPr b="1" lang="de-CH" sz="1100"/>
              <a:t>exclusively with digital privacy</a:t>
            </a:r>
            <a:r>
              <a:rPr lang="de-CH" sz="1100"/>
              <a:t>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👉 </a:t>
            </a:r>
            <a:r>
              <a:rPr b="1" lang="de-CH" sz="1100"/>
              <a:t>It does not cover: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Privacy in the home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Physical or personal spaces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Teachers should actively emphasize that: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Digital privacy works differently from privacy in everyday life.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Data is generated automatically online.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Content can be stored and shared.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“Private” does not necessarily mean “for my eyes only.”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CH" sz="1300"/>
              <a:t>Framing the Parent’s Role Correctly</a:t>
            </a:r>
            <a:endParaRPr b="1"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It is important to make clear that: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Parents are part of the protection and support system.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Digital skills need to be learned.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Guidance and supervision are beneficial.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The goal is safe and responsible use, not complete freedom.</a:t>
            </a:r>
            <a:endParaRPr sz="11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Discuss the 3 areas of digital privacy: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data is private to me = only I know about it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data is private to the public, but shared with platform providers = others may not see it, but my data might be processed, shared with and selled to third parties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data is public = I shared it on social media for everyone/ all social media users to see. It might be distributed or used without me knowing or consenting</a:t>
            </a:r>
            <a:endParaRPr/>
          </a:p>
        </p:txBody>
      </p:sp>
      <p:sp>
        <p:nvSpPr>
          <p:cNvPr id="117" name="Google Shape;11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Start with our Kahoot: Data Protection: Are you a GDPR expert? https://www.datapro.education/tools/ </a:t>
            </a:r>
            <a:endParaRPr/>
          </a:p>
        </p:txBody>
      </p:sp>
      <p:sp>
        <p:nvSpPr>
          <p:cNvPr id="138" name="Google Shape;138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🎮 </a:t>
            </a:r>
            <a:r>
              <a:rPr b="1" lang="de-CH"/>
              <a:t>Nothing to hide Game:</a:t>
            </a:r>
            <a:r>
              <a:rPr lang="de-CH"/>
              <a:t> Play Cookie-Game</a:t>
            </a:r>
            <a:endParaRPr/>
          </a:p>
        </p:txBody>
      </p:sp>
      <p:sp>
        <p:nvSpPr>
          <p:cNvPr id="150" name="Google Shape;150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e8b9045648_0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g3e8b9045648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de-CH"/>
              <a:t>Explain why personalization leads to more platform interaction and screen time → money. Eg: regular ads = cost a lot of money to create, non specific, lower probability users will click nor buy products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de-CH"/>
              <a:t>Use Task 2 from our worksheet “Worksheet DataPro Webgames” available on our website in “for teachers” &gt; ”training material” https://www.datapro.education/training-material/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de-CH"/>
            </a:br>
            <a:r>
              <a:rPr lang="de-CH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personalized ads = costs money to create, higher probability of reaching the right customers → more effective</a:t>
            </a:r>
            <a:br>
              <a:rPr lang="de-CH"/>
            </a:br>
            <a:endParaRPr/>
          </a:p>
        </p:txBody>
      </p:sp>
      <p:sp>
        <p:nvSpPr>
          <p:cNvPr id="165" name="Google Shape;165;g3e8b9045648_0_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de-CH"/>
              <a:t>Explain context of privacy beyond ‘rights’ and protection by the GDPR.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de-CH"/>
              <a:t>Encourage critical thinking: what do I want others to know about me? Do I have the right to share data about others? Is my profile public or private?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→ Preparation for Nothing to hide game, concerning children and teenagers up to 13 years of age </a:t>
            </a:r>
            <a:endParaRPr/>
          </a:p>
        </p:txBody>
      </p:sp>
      <p:sp>
        <p:nvSpPr>
          <p:cNvPr id="175" name="Google Shape;175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What does public mean in a non-digital vs digital context? Ask in class and collect examples from special social media apps/ platforms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Play Kahoot: To Post, or Not To Post? available on https://www.datapro.education/tools/</a:t>
            </a:r>
            <a:endParaRPr/>
          </a:p>
        </p:txBody>
      </p:sp>
      <p:sp>
        <p:nvSpPr>
          <p:cNvPr id="191" name="Google Shape;191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600">
                <a:latin typeface="Roboto"/>
                <a:ea typeface="Roboto"/>
                <a:cs typeface="Roboto"/>
                <a:sym typeface="Roboto"/>
              </a:rPr>
              <a:t>Ask in  class: How could a stranger combine small details and information from several social media accounts?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600">
                <a:latin typeface="Roboto"/>
                <a:ea typeface="Roboto"/>
                <a:cs typeface="Roboto"/>
                <a:sym typeface="Roboto"/>
              </a:rPr>
              <a:t>Use Task 2. ‘Your data profile’ on worksheet ‘DataPro webgames’ </a:t>
            </a:r>
            <a:r>
              <a:rPr lang="de-CH"/>
              <a:t>https://www.datapro.education/tools/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" name="Google Shape;212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After doing task 2. from the worksheet, groups may present their data profiles and discuss the risks &amp; possible dangers to others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!Stress it is about awareness rather than about being afraid! </a:t>
            </a:r>
            <a:endParaRPr/>
          </a:p>
        </p:txBody>
      </p:sp>
      <p:sp>
        <p:nvSpPr>
          <p:cNvPr id="228" name="Google Shape;228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de-CH"/>
              <a:t>Explain that </a:t>
            </a:r>
            <a:r>
              <a:rPr b="1" lang="de-CH"/>
              <a:t>interacting </a:t>
            </a:r>
            <a:r>
              <a:rPr lang="de-CH"/>
              <a:t>with content (sharing, liking, forwarding) will help it spread more easily and rapidly over social media (algorithmic competence)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de-CH"/>
              <a:t>Play</a:t>
            </a:r>
            <a:r>
              <a:rPr i="1" lang="de-CH"/>
              <a:t> interacty </a:t>
            </a:r>
            <a:r>
              <a:rPr lang="de-CH"/>
              <a:t>game ‘Unmask the News!’ available on https://www.datapro.education/tools/</a:t>
            </a:r>
            <a:endParaRPr/>
          </a:p>
        </p:txBody>
      </p:sp>
      <p:sp>
        <p:nvSpPr>
          <p:cNvPr id="241" name="Google Shape;241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e5def6c87d_1_2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g3e5def6c87d_1_2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2" name="Google Shape;252;g3e5def6c87d_1_2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e5def6c87d_1_2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g3e5def6c87d_1_2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Ignore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Why?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devalues professionals and science (doctors do not want you to know this)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source check: unknown ‘news channel’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overly catchy heading (‘shocking discovery’)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makes promises (‘burns 10kg in 7 days’)</a:t>
            </a:r>
            <a:endParaRPr/>
          </a:p>
        </p:txBody>
      </p:sp>
      <p:sp>
        <p:nvSpPr>
          <p:cNvPr id="263" name="Google Shape;263;g3e5def6c87d_1_2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e5def6c87d_1_3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g3e5def6c87d_1_3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Ok to Interact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5" name="Google Shape;275;g3e5def6c87d_1_37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e5def6c87d_1_2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g3e5def6c87d_1_2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Ignore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Why?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demonizes general, non-specific groups (‘companies’)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creates fear, generates panic, simulates urgency  (‘cancer’, ‘protect your family’)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source check: unknown ‘health’ account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overly catchy heading (‘breaking)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7" name="Google Shape;287;g3e5def6c87d_1_26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e5def6c87d_1_2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g3e5def6c87d_1_2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Ignore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Why?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unrealistic prizes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payment required to claim reward/ prize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no further information on selection procedure or cause given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9" name="Google Shape;299;g3e5def6c87d_1_28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e5def6c87d_1_2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g3e5def6c87d_1_2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Ignore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Why?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simulates urgency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includes an external link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1" name="Google Shape;311;g3e5def6c87d_1_29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e5def6c87d_1_3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g3e5def6c87d_1_3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Ok to Interact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3" name="Google Shape;323;g3e5def6c87d_1_36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e5def6c87d_1_3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4" name="Google Shape;334;g3e5def6c87d_1_30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Ignore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Why?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pyramide scheme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unrealistic promises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promises money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5" name="Google Shape;335;g3e5def6c87d_1_30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e5def6c87d_1_3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6" name="Google Shape;346;g3e5def6c87d_1_3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Ignore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Why?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simulates urgency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pretends to know/ have access to ‘secret knowledge’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demonizes + generalizes a  group ‘they’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7" name="Google Shape;347;g3e5def6c87d_1_3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e5def6c87d_1_3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Google Shape;358;g3e5def6c87d_1_3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Ok to Interact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Consider: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Do I know these people? Why do I want to interact?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9" name="Google Shape;359;g3e5def6c87d_1_38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e5ec7a3997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0" name="Google Shape;370;g3e5ec7a3997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1" name="Google Shape;371;g3e5ec7a3997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e5ec7a3997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1" name="Google Shape;381;g3e5ec7a3997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de-CH" sz="1400"/>
              <a:t>Teachers: Please read the Game Guide first! 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de-CH" sz="1400">
                <a:latin typeface="Roboto"/>
                <a:ea typeface="Roboto"/>
                <a:cs typeface="Roboto"/>
                <a:sym typeface="Roboto"/>
              </a:rPr>
              <a:t>Play Nothing To Hide: 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i="1" lang="de-CH" sz="1400"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br>
              <a:rPr lang="de-CH" sz="1400"/>
            </a:br>
            <a:endParaRPr sz="1400"/>
          </a:p>
        </p:txBody>
      </p:sp>
      <p:sp>
        <p:nvSpPr>
          <p:cNvPr id="382" name="Google Shape;382;g3e5ec7a3997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 2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9"/>
          <p:cNvSpPr txBox="1"/>
          <p:nvPr>
            <p:ph type="title"/>
          </p:nvPr>
        </p:nvSpPr>
        <p:spPr>
          <a:xfrm>
            <a:off x="3130560" y="903360"/>
            <a:ext cx="5930400" cy="14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9"/>
          <p:cNvSpPr txBox="1"/>
          <p:nvPr>
            <p:ph idx="1" type="subTitle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" name="Google Shape;31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2" name="Google Shape;42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6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6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6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4" name="Google Shape;64;p6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6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2" name="Google Shape;72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6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5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21.png"/><Relationship Id="rId5" Type="http://schemas.openxmlformats.org/officeDocument/2006/relationships/image" Target="../media/image6.png"/><Relationship Id="rId6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3" name="Google Shape;93;p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0" y="-429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2"/>
          <p:cNvGrpSpPr/>
          <p:nvPr/>
        </p:nvGrpSpPr>
        <p:grpSpPr>
          <a:xfrm>
            <a:off x="-830247" y="-1"/>
            <a:ext cx="4974086" cy="6858001"/>
            <a:chOff x="-830247" y="-1"/>
            <a:chExt cx="4974086" cy="6858001"/>
          </a:xfrm>
        </p:grpSpPr>
        <p:sp>
          <p:nvSpPr>
            <p:cNvPr id="96" name="Google Shape;96;p2"/>
            <p:cNvSpPr/>
            <p:nvPr/>
          </p:nvSpPr>
          <p:spPr>
            <a:xfrm flipH="1" rot="5400000">
              <a:off x="-1409318" y="1410082"/>
              <a:ext cx="6858000" cy="4037835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8000">
                  <a:schemeClr val="accent6"/>
                </a:gs>
                <a:gs pos="100000">
                  <a:srgbClr val="4AB5C4">
                    <a:alpha val="88627"/>
                  </a:srgbClr>
                </a:gs>
              </a:gsLst>
              <a:lin ang="3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 flipH="1" rot="5400000">
              <a:off x="-1153806" y="1153804"/>
              <a:ext cx="6346209" cy="4038601"/>
            </a:xfrm>
            <a:prstGeom prst="rect">
              <a:avLst/>
            </a:prstGeom>
            <a:gradFill>
              <a:gsLst>
                <a:gs pos="0">
                  <a:srgbClr val="91D2DB">
                    <a:alpha val="0"/>
                  </a:srgbClr>
                </a:gs>
                <a:gs pos="99000">
                  <a:srgbClr val="8AB833">
                    <a:alpha val="91764"/>
                  </a:srgbClr>
                </a:gs>
                <a:gs pos="100000">
                  <a:srgbClr val="8AB833">
                    <a:alpha val="91764"/>
                  </a:srgbClr>
                </a:gs>
              </a:gsLst>
              <a:lin ang="1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 flipH="1" rot="5400000">
              <a:off x="759574" y="3578975"/>
              <a:ext cx="2502407" cy="4055644"/>
            </a:xfrm>
            <a:prstGeom prst="rect">
              <a:avLst/>
            </a:prstGeom>
            <a:gradFill>
              <a:gsLst>
                <a:gs pos="0">
                  <a:srgbClr val="4AB5C4">
                    <a:alpha val="27843"/>
                  </a:srgbClr>
                </a:gs>
                <a:gs pos="2000">
                  <a:srgbClr val="4AB5C4">
                    <a:alpha val="27843"/>
                  </a:srgbClr>
                </a:gs>
                <a:gs pos="100000">
                  <a:srgbClr val="029676">
                    <a:alpha val="0"/>
                  </a:srgbClr>
                </a:gs>
              </a:gsLst>
              <a:lin ang="7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 rot="6097846">
              <a:off x="-747355" y="1201312"/>
              <a:ext cx="4808302" cy="4088666"/>
            </a:xfrm>
            <a:custGeom>
              <a:rect b="b" l="l" r="r" t="t"/>
              <a:pathLst>
                <a:path extrusionOk="0" h="4088666" w="4808302">
                  <a:moveTo>
                    <a:pt x="48844" y="2888671"/>
                  </a:moveTo>
                  <a:cubicBezTo>
                    <a:pt x="16818" y="2732167"/>
                    <a:pt x="0" y="2570123"/>
                    <a:pt x="0" y="2404151"/>
                  </a:cubicBezTo>
                  <a:cubicBezTo>
                    <a:pt x="0" y="1076375"/>
                    <a:pt x="1076375" y="0"/>
                    <a:pt x="2404151" y="0"/>
                  </a:cubicBezTo>
                  <a:cubicBezTo>
                    <a:pt x="3731927" y="0"/>
                    <a:pt x="4808302" y="1076375"/>
                    <a:pt x="4808302" y="2404151"/>
                  </a:cubicBezTo>
                  <a:cubicBezTo>
                    <a:pt x="4808302" y="2653109"/>
                    <a:pt x="4770461" y="2893229"/>
                    <a:pt x="4700216" y="3119072"/>
                  </a:cubicBezTo>
                  <a:lnTo>
                    <a:pt x="4643143" y="3275009"/>
                  </a:lnTo>
                  <a:lnTo>
                    <a:pt x="690093" y="4088666"/>
                  </a:lnTo>
                  <a:lnTo>
                    <a:pt x="548991" y="3933414"/>
                  </a:lnTo>
                  <a:cubicBezTo>
                    <a:pt x="304015" y="3636572"/>
                    <a:pt x="128908" y="3279932"/>
                    <a:pt x="48844" y="2888671"/>
                  </a:cubicBezTo>
                  <a:close/>
                </a:path>
              </a:pathLst>
            </a:custGeom>
            <a:gradFill>
              <a:gsLst>
                <a:gs pos="0">
                  <a:srgbClr val="B7FFEE">
                    <a:alpha val="1960"/>
                  </a:srgbClr>
                </a:gs>
                <a:gs pos="13000">
                  <a:srgbClr val="B7FFEE">
                    <a:alpha val="1960"/>
                  </a:srgbClr>
                </a:gs>
                <a:gs pos="100000">
                  <a:srgbClr val="0989B1">
                    <a:alpha val="28627"/>
                  </a:srgbClr>
                </a:gs>
              </a:gsLst>
              <a:lin ang="16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00" name="Google Shape;100;p2"/>
          <p:cNvSpPr txBox="1"/>
          <p:nvPr>
            <p:ph type="title"/>
          </p:nvPr>
        </p:nvSpPr>
        <p:spPr>
          <a:xfrm>
            <a:off x="129925" y="519750"/>
            <a:ext cx="3761700" cy="4683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Preparazione al gioco web </a:t>
            </a: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b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Nothing to Hide</a:t>
            </a: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r>
              <a:rPr lang="de-CH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privacy come diritto umano</a:t>
            </a:r>
            <a:endParaRPr sz="3200">
              <a:solidFill>
                <a:schemeClr val="lt1"/>
              </a:solidFill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10700505" y="5384801"/>
            <a:ext cx="1284073" cy="1274424"/>
          </a:xfrm>
          <a:custGeom>
            <a:rect b="b" l="l" r="r" t="t"/>
            <a:pathLst>
              <a:path extrusionOk="0" h="2653067" w="2613271">
                <a:moveTo>
                  <a:pt x="0" y="0"/>
                </a:moveTo>
                <a:lnTo>
                  <a:pt x="2613271" y="0"/>
                </a:lnTo>
                <a:lnTo>
                  <a:pt x="2613271" y="2653067"/>
                </a:lnTo>
                <a:lnTo>
                  <a:pt x="0" y="2653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Ein Bild, das Grafiken, Schrift, Grafikdesign, Text enthält.&#10;&#10;Automatisch generierte Beschreibung" id="102" name="Google Shape;102;p2"/>
          <p:cNvPicPr preferRelativeResize="0"/>
          <p:nvPr/>
        </p:nvPicPr>
        <p:blipFill rotWithShape="1">
          <a:blip r:embed="rId4">
            <a:alphaModFix/>
          </a:blip>
          <a:srcRect b="1616" l="0" r="-2" t="1477"/>
          <a:stretch/>
        </p:blipFill>
        <p:spPr>
          <a:xfrm>
            <a:off x="9771321" y="873031"/>
            <a:ext cx="2566983" cy="248753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4266326" y="4290657"/>
            <a:ext cx="55050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800">
                <a:solidFill>
                  <a:schemeClr val="dk1"/>
                </a:solidFill>
              </a:rPr>
              <a:t>Comprendere la differenza tra la privacy nella vita quotidiana e la privacy online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7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10" name="Google Shape;110;p17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11" name="Google Shape;111;p17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12" name="Google Shape;112;p17"/>
          <p:cNvSpPr txBox="1"/>
          <p:nvPr/>
        </p:nvSpPr>
        <p:spPr>
          <a:xfrm>
            <a:off x="1183099" y="2363300"/>
            <a:ext cx="5542200" cy="22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il livello di privacy online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 dati raccolti tramite piattaforme e app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 differenza tra privacy digitale/privacy online e privacy nella vita quotidiana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👉 </a:t>
            </a: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 portata della privacy digitale varia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784075" y="714857"/>
            <a:ext cx="6096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Cosa impareremo?</a:t>
            </a:r>
            <a:endParaRPr b="0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Überwachungskamera Silhouette" id="114" name="Google Shape;11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36500" y="2587350"/>
            <a:ext cx="1683300" cy="168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/>
        </p:nvSpPr>
        <p:spPr>
          <a:xfrm>
            <a:off x="597375" y="1752150"/>
            <a:ext cx="56559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CH" sz="1600">
                <a:solidFill>
                  <a:schemeClr val="dk1"/>
                </a:solidFill>
              </a:rPr>
              <a:t>P</a:t>
            </a:r>
            <a:r>
              <a:rPr b="1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rivacy dig</a:t>
            </a:r>
            <a:r>
              <a:rPr b="1" lang="de-CH" sz="1600">
                <a:solidFill>
                  <a:schemeClr val="dk1"/>
                </a:solidFill>
              </a:rPr>
              <a:t>itale significa</a:t>
            </a:r>
            <a:r>
              <a:rPr b="1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de-CH" sz="1600">
                <a:solidFill>
                  <a:schemeClr val="dk1"/>
                </a:solidFill>
              </a:rPr>
              <a:t>Capire quali dati vengono generati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de-CH" sz="1600">
                <a:solidFill>
                  <a:schemeClr val="dk1"/>
                </a:solidFill>
              </a:rPr>
              <a:t>Sapere chi può visualizzare tali dati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de-CH" sz="1600">
                <a:solidFill>
                  <a:schemeClr val="dk1"/>
                </a:solidFill>
              </a:rPr>
              <a:t>Prendere decisioni consapevoli su quali informazioni condividere</a:t>
            </a:r>
            <a:endParaRPr sz="1600">
              <a:solidFill>
                <a:schemeClr val="dk1"/>
              </a:solidFill>
            </a:endParaRPr>
          </a:p>
          <a:p>
            <a:pPr indent="457200" lvl="0" marL="9144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de-CH" sz="1600">
                <a:solidFill>
                  <a:schemeClr val="dk1"/>
                </a:solidFill>
              </a:rPr>
              <a:t>Si tratta di avere il controllo sui propri dati.</a:t>
            </a:r>
            <a:endParaRPr b="1"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" name="Google Shape;120;p18"/>
          <p:cNvSpPr txBox="1"/>
          <p:nvPr/>
        </p:nvSpPr>
        <p:spPr>
          <a:xfrm>
            <a:off x="597375" y="646555"/>
            <a:ext cx="9780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COSA SIGNIFICA PRIVACY DIGITALE?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enkrad Silhouette" id="121" name="Google Shape;12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7379" y="3468495"/>
            <a:ext cx="914400" cy="91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" name="Google Shape;122;p18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123" name="Google Shape;123;p18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24" name="Google Shape;124;p18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25" name="Google Shape;125;p18"/>
          <p:cNvSpPr/>
          <p:nvPr/>
        </p:nvSpPr>
        <p:spPr>
          <a:xfrm>
            <a:off x="6746296" y="1293045"/>
            <a:ext cx="4668300" cy="4668300"/>
          </a:xfrm>
          <a:prstGeom prst="ellipse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" name="Google Shape;126;p18"/>
          <p:cNvGrpSpPr/>
          <p:nvPr/>
        </p:nvGrpSpPr>
        <p:grpSpPr>
          <a:xfrm>
            <a:off x="7780680" y="892381"/>
            <a:ext cx="2887928" cy="2887928"/>
            <a:chOff x="3611776" y="414352"/>
            <a:chExt cx="2166000" cy="2166000"/>
          </a:xfrm>
        </p:grpSpPr>
        <p:sp>
          <p:nvSpPr>
            <p:cNvPr id="127" name="Google Shape;127;p18"/>
            <p:cNvSpPr/>
            <p:nvPr/>
          </p:nvSpPr>
          <p:spPr>
            <a:xfrm>
              <a:off x="3611776" y="414352"/>
              <a:ext cx="2166000" cy="2166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8"/>
            <p:cNvSpPr txBox="1"/>
            <p:nvPr/>
          </p:nvSpPr>
          <p:spPr>
            <a:xfrm>
              <a:off x="3967546" y="1027503"/>
              <a:ext cx="1496100" cy="702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-323850" lvl="0" marL="45720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Roboto"/>
                <a:buAutoNum type="arabicPeriod"/>
              </a:pPr>
              <a:r>
                <a:rPr b="1" lang="de-CH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Solo io</a:t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9" name="Google Shape;129;p18"/>
          <p:cNvGrpSpPr/>
          <p:nvPr/>
        </p:nvGrpSpPr>
        <p:grpSpPr>
          <a:xfrm>
            <a:off x="8954734" y="2961943"/>
            <a:ext cx="2887928" cy="2887928"/>
            <a:chOff x="4562258" y="2032864"/>
            <a:chExt cx="2166000" cy="2166000"/>
          </a:xfrm>
        </p:grpSpPr>
        <p:sp>
          <p:nvSpPr>
            <p:cNvPr id="130" name="Google Shape;130;p18"/>
            <p:cNvSpPr/>
            <p:nvPr/>
          </p:nvSpPr>
          <p:spPr>
            <a:xfrm>
              <a:off x="4562258" y="2032864"/>
              <a:ext cx="2166000" cy="2166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8"/>
            <p:cNvSpPr txBox="1"/>
            <p:nvPr/>
          </p:nvSpPr>
          <p:spPr>
            <a:xfrm>
              <a:off x="5079846" y="2834728"/>
              <a:ext cx="1496100" cy="702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2. </a:t>
              </a:r>
              <a:r>
                <a:rPr b="1" i="0" lang="de-CH" sz="1500" u="none" cap="none" strike="noStrik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de-CH" sz="15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Io e il fornitore della piattaforma/dell'app</a:t>
              </a:r>
              <a:endParaRPr b="1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2" name="Google Shape;132;p18"/>
          <p:cNvGrpSpPr/>
          <p:nvPr/>
        </p:nvGrpSpPr>
        <p:grpSpPr>
          <a:xfrm>
            <a:off x="6403982" y="2961956"/>
            <a:ext cx="2887928" cy="2887928"/>
            <a:chOff x="2520331" y="2100816"/>
            <a:chExt cx="2166000" cy="2166000"/>
          </a:xfrm>
        </p:grpSpPr>
        <p:sp>
          <p:nvSpPr>
            <p:cNvPr id="133" name="Google Shape;133;p18"/>
            <p:cNvSpPr/>
            <p:nvPr/>
          </p:nvSpPr>
          <p:spPr>
            <a:xfrm>
              <a:off x="2520331" y="2100816"/>
              <a:ext cx="2166000" cy="2166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8"/>
            <p:cNvSpPr txBox="1"/>
            <p:nvPr/>
          </p:nvSpPr>
          <p:spPr>
            <a:xfrm>
              <a:off x="2855281" y="2834728"/>
              <a:ext cx="1496100" cy="702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3. </a:t>
              </a:r>
              <a:r>
                <a:rPr b="1" lang="de-CH" sz="15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Io, gli altri utenti e il fornitore della piattaforma/app</a:t>
              </a:r>
              <a:endParaRPr b="1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35" name="Google Shape;135;p18"/>
          <p:cNvSpPr/>
          <p:nvPr/>
        </p:nvSpPr>
        <p:spPr>
          <a:xfrm>
            <a:off x="8407452" y="2748488"/>
            <a:ext cx="1634400" cy="1634400"/>
          </a:xfrm>
          <a:prstGeom prst="ellipse">
            <a:avLst/>
          </a:prstGeom>
          <a:solidFill>
            <a:srgbClr val="80B979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lang="de-CH" sz="1500"/>
              <a:t>Chi può vedere i miei dati?</a:t>
            </a:r>
            <a:endParaRPr b="1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/>
        </p:nvSpPr>
        <p:spPr>
          <a:xfrm>
            <a:off x="812625" y="1559125"/>
            <a:ext cx="10243500" cy="11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de-CH" sz="2300">
                <a:solidFill>
                  <a:schemeClr val="dk1"/>
                </a:solidFill>
              </a:rPr>
              <a:t>Quali diritti hai quando utilizzi i social media e le piattaforme digitali?</a:t>
            </a:r>
            <a:endParaRPr b="1" sz="23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de-CH">
                <a:solidFill>
                  <a:schemeClr val="dk1"/>
                </a:solidFill>
              </a:rPr>
              <a:t>Discussione: Conoscete i vostri diritti ai sensi del Regolamento generale sulla protezione dei dati (GDPR)? (Kahoot)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de-CH">
                <a:solidFill>
                  <a:schemeClr val="dk1"/>
                </a:solidFill>
              </a:rPr>
              <a:t>A coppie: individuate 5 diritti che vi spettano in merito ai vostri dati online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41" name="Google Shape;141;p21"/>
          <p:cNvSpPr txBox="1"/>
          <p:nvPr/>
        </p:nvSpPr>
        <p:spPr>
          <a:xfrm>
            <a:off x="775868" y="472281"/>
            <a:ext cx="9710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Il</a:t>
            </a:r>
            <a:r>
              <a:rPr b="1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GDPR: </a:t>
            </a:r>
            <a:r>
              <a:rPr b="1"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 tuoi dati online</a:t>
            </a:r>
            <a:r>
              <a:rPr b="1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b="1"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 tuoi diritti</a:t>
            </a:r>
            <a:r>
              <a:rPr b="1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Gewichte ungleich Silhouette" id="142" name="Google Shape;14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34578" y="594175"/>
            <a:ext cx="914400" cy="91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" name="Google Shape;143;p21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144" name="Google Shape;144;p21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5" name="Google Shape;145;p21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aphicFrame>
        <p:nvGraphicFramePr>
          <p:cNvPr id="146" name="Google Shape;146;p21"/>
          <p:cNvGraphicFramePr/>
          <p:nvPr/>
        </p:nvGraphicFramePr>
        <p:xfrm>
          <a:off x="1036225" y="2939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{6E1C012A-C1E0-4B27-A98F-E552EAC67C3F}</a:tableStyleId>
              </a:tblPr>
              <a:tblGrid>
                <a:gridCol w="4898150"/>
                <a:gridCol w="4898150"/>
              </a:tblGrid>
              <a:tr h="387525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de-CH" sz="1500"/>
                        <a:t>Hai il diritto di</a:t>
                      </a:r>
                      <a:r>
                        <a:rPr b="1" lang="de-CH" sz="1500" u="none" cap="none" strike="noStrike"/>
                        <a:t>…</a:t>
                      </a:r>
                      <a:endParaRPr b="1" sz="1500" u="none" cap="none" strike="noStrike"/>
                    </a:p>
                  </a:txBody>
                  <a:tcPr marT="91425" marB="91425" marR="91425" marL="91425"/>
                </a:tc>
                <a:tc hMerge="1"/>
              </a:tr>
              <a:tr h="546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/>
                        <a:t>CONOSCERE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Char char="●"/>
                      </a:pPr>
                      <a:r>
                        <a:rPr lang="de-CH" sz="1200">
                          <a:solidFill>
                            <a:schemeClr val="dk1"/>
                          </a:solidFill>
                        </a:rPr>
                        <a:t>Quali dati raccoglie la piattaforma su di te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Char char="●"/>
                      </a:pPr>
                      <a:r>
                        <a:rPr lang="de-CH" sz="1200">
                          <a:solidFill>
                            <a:schemeClr val="dk1"/>
                          </a:solidFill>
                        </a:rPr>
                        <a:t>Perché vengono raccolti e come vengono utilizzati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73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/>
                        <a:t>ACC</a:t>
                      </a:r>
                      <a:r>
                        <a:rPr b="1" lang="de-CH"/>
                        <a:t>EDERE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Char char="●"/>
                      </a:pPr>
                      <a:r>
                        <a:rPr lang="de-CH" sz="1200">
                          <a:solidFill>
                            <a:schemeClr val="dk1"/>
                          </a:solidFill>
                        </a:rPr>
                        <a:t>Chiedere di consultare i dati che l'azienda possiede su di te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73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/>
                        <a:t>CORRE</a:t>
                      </a:r>
                      <a:r>
                        <a:rPr b="1" lang="de-CH"/>
                        <a:t>GGERE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Char char="●"/>
                      </a:pPr>
                      <a:r>
                        <a:rPr lang="de-CH" sz="1200">
                          <a:solidFill>
                            <a:schemeClr val="dk1"/>
                          </a:solidFill>
                        </a:rPr>
                        <a:t>Chiedere che le informazioni errate vengano corrette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73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/>
                        <a:t>CANCELLARE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Char char="●"/>
                      </a:pPr>
                      <a:r>
                        <a:rPr lang="de-CH" sz="1200">
                          <a:solidFill>
                            <a:schemeClr val="dk1"/>
                          </a:solidFill>
                        </a:rPr>
                        <a:t>Richiedere la cancellazione dei tuoi dati (“Diritto all'oblio”)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735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/>
                        <a:t>CONTROLLARE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Char char="●"/>
                      </a:pPr>
                      <a:r>
                        <a:rPr lang="de-CH" sz="1200">
                          <a:solidFill>
                            <a:schemeClr val="dk1"/>
                          </a:solidFill>
                        </a:rPr>
                        <a:t>Decidere se le aziende possono utilizzare i tuoi dati per determinati scopi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Char char="●"/>
                      </a:pPr>
                      <a:r>
                        <a:rPr lang="de-CH" sz="1200">
                          <a:solidFill>
                            <a:schemeClr val="dk1"/>
                          </a:solidFill>
                        </a:rPr>
                        <a:t>Modificare le impostazioni sulla privacy e le autorizzazioni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73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/>
                        <a:t>AVERE UNA COPIA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Char char="●"/>
                      </a:pPr>
                      <a:r>
                        <a:rPr lang="de-CH" sz="1200">
                          <a:solidFill>
                            <a:schemeClr val="dk1"/>
                          </a:solidFill>
                        </a:rPr>
                        <a:t>Richiedi una copia dei tuoi dati personali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"/>
          <p:cNvSpPr txBox="1"/>
          <p:nvPr/>
        </p:nvSpPr>
        <p:spPr>
          <a:xfrm>
            <a:off x="372974" y="620950"/>
            <a:ext cx="10347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Come fanno le app a sapere cosa stai facendo?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</a:pPr>
            <a:r>
              <a:rPr b="1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</a:t>
            </a:r>
            <a:r>
              <a:rPr b="1"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cciamento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3" name="Google Shape;153;p13"/>
          <p:cNvSpPr txBox="1"/>
          <p:nvPr/>
        </p:nvSpPr>
        <p:spPr>
          <a:xfrm>
            <a:off x="647375" y="1990500"/>
            <a:ext cx="41409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Cosa succede dietro le quinte</a:t>
            </a:r>
            <a:r>
              <a:rPr b="1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Utilizzo di app e siti web: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Cookie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Tracker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Strumenti di analisi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Tracciamento in-app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Possono rilevare: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quali pagine web visiti online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quanto tempo rimani su una pagina web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 quali elementi interagisci cliccandoci sopra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4" name="Google Shape;15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2547" y="2916390"/>
            <a:ext cx="281213" cy="2831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huhabdrücke Silhouette" id="155" name="Google Shape;15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16349" y="3199584"/>
            <a:ext cx="400051" cy="4000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herche Silhouette" id="156" name="Google Shape;156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71610" y="3478688"/>
            <a:ext cx="353785" cy="35378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3"/>
          <p:cNvSpPr txBox="1"/>
          <p:nvPr/>
        </p:nvSpPr>
        <p:spPr>
          <a:xfrm>
            <a:off x="5257533" y="1990503"/>
            <a:ext cx="1685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Es</a:t>
            </a: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empio: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58" name="Google Shape;158;p13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59" name="Google Shape;159;p13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60" name="Google Shape;160;p13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161" name="Google Shape;161;p13" title="thread-228863643-14889143579231025749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02426" y="2528750"/>
            <a:ext cx="4470776" cy="3461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e8b9045648_0_17"/>
          <p:cNvSpPr txBox="1"/>
          <p:nvPr/>
        </p:nvSpPr>
        <p:spPr>
          <a:xfrm>
            <a:off x="412952" y="698077"/>
            <a:ext cx="910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</a:rPr>
              <a:t>Annunci online</a:t>
            </a:r>
            <a:r>
              <a:rPr b="0" i="0" lang="de-CH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de-CH" sz="3600">
                <a:solidFill>
                  <a:schemeClr val="dk1"/>
                </a:solidFill>
              </a:rPr>
              <a:t>solo per te</a:t>
            </a:r>
            <a:endParaRPr b="1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" name="Google Shape;168;g3e8b9045648_0_17"/>
          <p:cNvSpPr txBox="1"/>
          <p:nvPr/>
        </p:nvSpPr>
        <p:spPr>
          <a:xfrm>
            <a:off x="623225" y="1842850"/>
            <a:ext cx="97320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🔍</a:t>
            </a:r>
            <a:r>
              <a:rPr b="1" lang="de-CH" sz="1600">
                <a:solidFill>
                  <a:schemeClr val="dk1"/>
                </a:solidFill>
              </a:rPr>
              <a:t>Discutete in classe: perché la pubblicità è così importante?</a:t>
            </a:r>
            <a:endParaRPr b="1"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i="1" lang="de-CH" sz="1600">
                <a:solidFill>
                  <a:schemeClr val="dk1"/>
                </a:solidFill>
              </a:rPr>
              <a:t>Senza i dati personali</a:t>
            </a:r>
            <a:endParaRPr b="0" i="1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chemeClr val="dk1"/>
                </a:solidFill>
              </a:rPr>
              <a:t>Annunci</a:t>
            </a: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CH" sz="1600">
                <a:solidFill>
                  <a:schemeClr val="dk1"/>
                </a:solidFill>
              </a:rPr>
              <a:t>per tutti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chemeClr val="dk1"/>
                </a:solidFill>
              </a:rPr>
              <a:t>un piccolo gruppo di persone è interessato, interagirà e acquisterà</a:t>
            </a: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i="1" lang="de-CH" sz="1600">
                <a:solidFill>
                  <a:schemeClr val="dk1"/>
                </a:solidFill>
              </a:rPr>
              <a:t>Con i dati personali</a:t>
            </a:r>
            <a:endParaRPr b="0" i="1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chemeClr val="dk1"/>
                </a:solidFill>
              </a:rPr>
              <a:t>Annunci personalizzati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chemeClr val="dk1"/>
                </a:solidFill>
              </a:rPr>
              <a:t>avrai maggiori probabilità di interagire con contenuti che ti piacciono</a:t>
            </a:r>
            <a:b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chemeClr val="dk1"/>
                </a:solidFill>
              </a:rPr>
              <a:t>tasso di clic più elevato</a:t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chemeClr val="dk1"/>
                </a:solidFill>
              </a:rPr>
              <a:t>profitto più alto</a:t>
            </a:r>
            <a:b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👉</a:t>
            </a:r>
            <a:r>
              <a:rPr lang="de-CH" sz="1600">
                <a:solidFill>
                  <a:schemeClr val="dk1"/>
                </a:solidFill>
              </a:rPr>
              <a:t>Le aziende pagano di più per gli annunci personalizzati</a:t>
            </a:r>
            <a:endParaRPr sz="1600">
              <a:solidFill>
                <a:schemeClr val="dk1"/>
              </a:solidFill>
            </a:endParaRPr>
          </a:p>
        </p:txBody>
      </p:sp>
      <p:grpSp>
        <p:nvGrpSpPr>
          <p:cNvPr id="169" name="Google Shape;169;g3e8b9045648_0_17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170" name="Google Shape;170;g3e8b9045648_0_17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1" name="Google Shape;171;g3e8b9045648_0_17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72" name="Google Shape;172;g3e8b9045648_0_17"/>
          <p:cNvSpPr txBox="1"/>
          <p:nvPr/>
        </p:nvSpPr>
        <p:spPr>
          <a:xfrm>
            <a:off x="6918950" y="1008200"/>
            <a:ext cx="39357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de-CH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r>
              <a:rPr lang="de-CH" sz="1700">
                <a:solidFill>
                  <a:srgbClr val="FF0000"/>
                </a:solidFill>
              </a:rPr>
              <a:t>Scheda di lavoro disponibile: </a:t>
            </a:r>
            <a:r>
              <a:rPr b="0" i="0" lang="de-CH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de-CH" sz="1700">
                <a:solidFill>
                  <a:srgbClr val="FF0000"/>
                </a:solidFill>
              </a:rPr>
              <a:t>Scheda di lavoro </a:t>
            </a:r>
            <a:r>
              <a:rPr b="0" i="0" lang="de-CH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Data Pro </a:t>
            </a:r>
            <a:r>
              <a:rPr lang="de-CH" sz="1700">
                <a:solidFill>
                  <a:srgbClr val="FF0000"/>
                </a:solidFill>
              </a:rPr>
              <a:t>Giochi Web</a:t>
            </a:r>
            <a:r>
              <a:rPr b="0" i="0" lang="de-CH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de-CH" sz="1700">
                <a:solidFill>
                  <a:srgbClr val="FF0000"/>
                </a:solidFill>
              </a:rPr>
              <a:t>Compito</a:t>
            </a:r>
            <a:r>
              <a:rPr b="0" i="0" lang="de-CH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2) </a:t>
            </a:r>
            <a:endParaRPr b="0" i="0" sz="17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"/>
          <p:cNvSpPr txBox="1"/>
          <p:nvPr/>
        </p:nvSpPr>
        <p:spPr>
          <a:xfrm>
            <a:off x="715874" y="2103700"/>
            <a:ext cx="6618300" cy="31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Discussione in classe: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Usi i social media?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Quali app usi?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 tuoi genitori lo sanno?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👉 </a:t>
            </a: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 rischi online spesso non sono immediatamente evidenti.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8" name="Google Shape;178;p22"/>
          <p:cNvSpPr txBox="1"/>
          <p:nvPr/>
        </p:nvSpPr>
        <p:spPr>
          <a:xfrm>
            <a:off x="715874" y="838025"/>
            <a:ext cx="753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IL CONTESTO È IMPORTANTE</a:t>
            </a:r>
            <a:endParaRPr b="1"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Familie mit zwei Kindern Silhouette" id="179" name="Google Shape;17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47982" y="1956714"/>
            <a:ext cx="2520050" cy="25200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0" name="Google Shape;180;p22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181" name="Google Shape;181;p22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2" name="Google Shape;182;p22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4"/>
          <p:cNvSpPr txBox="1"/>
          <p:nvPr/>
        </p:nvSpPr>
        <p:spPr>
          <a:xfrm>
            <a:off x="1320650" y="3044275"/>
            <a:ext cx="9989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CH" sz="4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CONDIVISIONE E SENSIBILIZZAZIONE</a:t>
            </a:r>
            <a:endParaRPr b="1" sz="4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4" name="Google Shape;194;p25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5" name="Google Shape;195;p25"/>
          <p:cNvSpPr txBox="1"/>
          <p:nvPr>
            <p:ph type="title"/>
          </p:nvPr>
        </p:nvSpPr>
        <p:spPr>
          <a:xfrm>
            <a:off x="628309" y="341671"/>
            <a:ext cx="10376389" cy="98358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>
                <a:latin typeface="Roboto"/>
                <a:ea typeface="Roboto"/>
                <a:cs typeface="Roboto"/>
                <a:sym typeface="Roboto"/>
              </a:rPr>
              <a:t>Cosa significa “condividi con tutti”?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96" name="Google Shape;196;p25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197" name="Google Shape;197;p25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8" name="Google Shape;198;p25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99" name="Google Shape;199;p25"/>
          <p:cNvSpPr txBox="1"/>
          <p:nvPr/>
        </p:nvSpPr>
        <p:spPr>
          <a:xfrm>
            <a:off x="628300" y="1478700"/>
            <a:ext cx="9763200" cy="44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 pubblichi con un profilo pubblico o rivolgendoti a tutti gli utenti (non solo agli amici), i tuoi dati potrebbero non solo essere visti da estranei, ma anche: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copiati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scaricati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modificati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condivisi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ricaricati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 altri utenti e su altre piattaforme.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Soziales Netzwerk Silhouette" id="200" name="Google Shape;20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4529" y="235447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ziales Netzwerk mit einfarbiger Füllung" id="201" name="Google Shape;20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68929" y="3028717"/>
            <a:ext cx="914400" cy="91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2" name="Google Shape;202;p25"/>
          <p:cNvCxnSpPr/>
          <p:nvPr/>
        </p:nvCxnSpPr>
        <p:spPr>
          <a:xfrm>
            <a:off x="5222599" y="3164760"/>
            <a:ext cx="208200" cy="2082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</p:cxnSp>
      <p:cxnSp>
        <p:nvCxnSpPr>
          <p:cNvPr id="203" name="Google Shape;203;p25"/>
          <p:cNvCxnSpPr/>
          <p:nvPr/>
        </p:nvCxnSpPr>
        <p:spPr>
          <a:xfrm flipH="1">
            <a:off x="6208844" y="3132830"/>
            <a:ext cx="272700" cy="2403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</p:cxnSp>
      <p:pic>
        <p:nvPicPr>
          <p:cNvPr descr="Soziales Netzwerk Silhouette" id="204" name="Google Shape;2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32938" y="233851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ziales Netzwerk mit einfarbiger Füllung" id="205" name="Google Shape;2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06844" y="2674151"/>
            <a:ext cx="914400" cy="91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6" name="Google Shape;206;p25"/>
          <p:cNvCxnSpPr/>
          <p:nvPr/>
        </p:nvCxnSpPr>
        <p:spPr>
          <a:xfrm>
            <a:off x="7173822" y="2730735"/>
            <a:ext cx="208200" cy="2082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</p:cxnSp>
      <p:sp>
        <p:nvSpPr>
          <p:cNvPr id="207" name="Google Shape;207;p25"/>
          <p:cNvSpPr/>
          <p:nvPr/>
        </p:nvSpPr>
        <p:spPr>
          <a:xfrm>
            <a:off x="6332950" y="3669050"/>
            <a:ext cx="5739900" cy="28140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de-CH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 contenuti pubblicati su Internet sono quindi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•"/>
            </a:pPr>
            <a:r>
              <a:rPr lang="de-CH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visibili a tutti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•"/>
            </a:pPr>
            <a:r>
              <a:rPr lang="de-CH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facili da registrare, scaricare, modificare e inoltrare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•"/>
            </a:pPr>
            <a:r>
              <a:rPr lang="de-CH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quasi impossibili da cancellare completamente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p25"/>
          <p:cNvSpPr txBox="1"/>
          <p:nvPr/>
        </p:nvSpPr>
        <p:spPr>
          <a:xfrm>
            <a:off x="628300" y="4627750"/>
            <a:ext cx="4890900" cy="16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FF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FF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*Kahoot </a:t>
            </a:r>
            <a:r>
              <a:rPr lang="de-CH" sz="1800">
                <a:solidFill>
                  <a:srgbClr val="FF0000"/>
                </a:solidFill>
              </a:rPr>
              <a:t>“Postare o non postare?</a:t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6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5" name="Google Shape;215;p26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216" name="Google Shape;216;p26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17" name="Google Shape;217;p26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18" name="Google Shape;218;p26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19" name="Google Shape;219;p26"/>
          <p:cNvSpPr txBox="1"/>
          <p:nvPr/>
        </p:nvSpPr>
        <p:spPr>
          <a:xfrm>
            <a:off x="989852" y="1782950"/>
            <a:ext cx="9117000" cy="43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“Pubblico” può voler dire: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 profilo pubblico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una foto o un video pubblicato pubblicamente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 commento sotto un video pubblico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una posizione condivisa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informazioni personali nella biografia o nella sezione “Chi sei”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💡</a:t>
            </a: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Come potrebbe uno sconosciuto mettere insieme piccoli dettagli e informazioni provenienti da diversi account sui social media? </a:t>
            </a: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0" i="0" lang="de-CH" sz="15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*</a:t>
            </a:r>
            <a:r>
              <a:rPr lang="de-CH" sz="15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Scheda di lavoro</a:t>
            </a:r>
            <a:endParaRPr b="0" i="0" sz="11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" name="Google Shape;220;p26"/>
          <p:cNvSpPr txBox="1"/>
          <p:nvPr/>
        </p:nvSpPr>
        <p:spPr>
          <a:xfrm>
            <a:off x="989850" y="546100"/>
            <a:ext cx="9596700" cy="100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Cosa si intende per “pubblico” su Internet?</a:t>
            </a:r>
            <a:endParaRPr b="1"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Selfie Silhouette" id="221" name="Google Shape;22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39715" y="2647218"/>
            <a:ext cx="758981" cy="7589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kierung Silhouette" id="222" name="Google Shape;222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48495" y="3797268"/>
            <a:ext cx="573587" cy="5735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ertitel Silhouette" id="223" name="Google Shape;223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94550" y="3268400"/>
            <a:ext cx="731821" cy="7318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formationen Silhouette" id="224" name="Google Shape;224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45957" y="4174910"/>
            <a:ext cx="573587" cy="573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7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1" name="Google Shape;231;p27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232" name="Google Shape;232;p27"/>
          <p:cNvGrpSpPr/>
          <p:nvPr/>
        </p:nvGrpSpPr>
        <p:grpSpPr>
          <a:xfrm>
            <a:off x="27027" y="6400797"/>
            <a:ext cx="12192000" cy="456773"/>
            <a:chOff x="0" y="6400799"/>
            <a:chExt cx="12192000" cy="456773"/>
          </a:xfrm>
        </p:grpSpPr>
        <p:sp>
          <p:nvSpPr>
            <p:cNvPr id="233" name="Google Shape;233;p27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4" name="Google Shape;234;p27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35" name="Google Shape;235;p27"/>
          <p:cNvSpPr txBox="1"/>
          <p:nvPr>
            <p:ph type="title"/>
          </p:nvPr>
        </p:nvSpPr>
        <p:spPr>
          <a:xfrm>
            <a:off x="792900" y="465050"/>
            <a:ext cx="10207800" cy="10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2800">
                <a:latin typeface="Roboto"/>
                <a:ea typeface="Roboto"/>
                <a:cs typeface="Roboto"/>
                <a:sym typeface="Roboto"/>
              </a:rPr>
              <a:t>Riflessione: cosa potrebbe rivelare di voi il vostro profilo dei dati?</a:t>
            </a:r>
            <a:endParaRPr sz="2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6" name="Google Shape;236;p27"/>
          <p:cNvSpPr txBox="1"/>
          <p:nvPr/>
        </p:nvSpPr>
        <p:spPr>
          <a:xfrm>
            <a:off x="792902" y="1549227"/>
            <a:ext cx="9765300" cy="33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Conse</a:t>
            </a:r>
            <a:r>
              <a:rPr b="1"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guenze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per gli sconosciuti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per i tuoi contenuti (foto, video, ecc.)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per il tuo futuro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per le tue abitudini di consumo (pubblicità)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per gli altri: familiari, amici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per le persone visibili o taggate nei tuoi contenuti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Auge Silhouette" id="237" name="Google Shape;23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75528" y="1549223"/>
            <a:ext cx="1734975" cy="173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2"/>
          <p:cNvSpPr txBox="1"/>
          <p:nvPr/>
        </p:nvSpPr>
        <p:spPr>
          <a:xfrm>
            <a:off x="585900" y="1245050"/>
            <a:ext cx="10207800" cy="52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Lista di controllo prima di mettere “Mi piace”, commentare o condividere un contenuto: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Chi ha condiviso l'informazione/il contenuto?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Conosco questa persona/istituzione?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Perché è stato pubblicato?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Mi fido di questa informazione?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Dove posso verificare che l'informazione sia corretta?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→ Prima di interagire con un contenuto: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Fermati un attimo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Respira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Conta fino a 5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Chiediti: perché voglio condividere/interagire con questo?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4" name="Google Shape;244;p32"/>
          <p:cNvSpPr txBox="1"/>
          <p:nvPr/>
        </p:nvSpPr>
        <p:spPr>
          <a:xfrm>
            <a:off x="719900" y="335450"/>
            <a:ext cx="11103300" cy="9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</a:pPr>
            <a:r>
              <a:rPr b="1" i="0" lang="de-CH" sz="3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Discussione: </a:t>
            </a:r>
            <a:r>
              <a:rPr b="1" lang="de-CH" sz="3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 quali informazioni posso fidarmi online?</a:t>
            </a:r>
            <a:r>
              <a:rPr b="1" i="0" lang="de-CH" sz="3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endParaRPr b="1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45" name="Google Shape;245;p32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46" name="Google Shape;246;p32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7" name="Google Shape;247;p32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48" name="Google Shape;248;p32"/>
          <p:cNvSpPr txBox="1"/>
          <p:nvPr/>
        </p:nvSpPr>
        <p:spPr>
          <a:xfrm>
            <a:off x="9246725" y="5333275"/>
            <a:ext cx="2425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r>
              <a:rPr lang="de-CH" sz="1600">
                <a:solidFill>
                  <a:srgbClr val="FF0000"/>
                </a:solidFill>
              </a:rPr>
              <a:t>Interacty: Smaschera la Notizia!</a:t>
            </a:r>
            <a:endParaRPr b="0" i="0" sz="16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e5def6c87d_1_236"/>
          <p:cNvSpPr txBox="1"/>
          <p:nvPr/>
        </p:nvSpPr>
        <p:spPr>
          <a:xfrm>
            <a:off x="943500" y="1475850"/>
            <a:ext cx="10300500" cy="30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2600">
                <a:latin typeface="Roboto"/>
                <a:ea typeface="Roboto"/>
                <a:cs typeface="Roboto"/>
                <a:sym typeface="Roboto"/>
              </a:rPr>
              <a:t>→ Nelle slide seguenti vedrai dei post fittizi tratti dai social media. Valuta se le informazioni sono attendibili e se è opportuno interagire, mettere “mi piace”, condividere, commentare o ignorare il contenuto.</a:t>
            </a:r>
            <a:endParaRPr sz="26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" name="Google Shape;255;g3e5def6c87d_1_236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</a:t>
            </a: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</a:t>
            </a: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Intera</a:t>
            </a: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gire o I</a:t>
            </a: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gnor</a:t>
            </a: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are</a:t>
            </a: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" name="Google Shape;256;g3e5def6c87d_1_236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57" name="Google Shape;257;g3e5def6c87d_1_236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58" name="Google Shape;258;g3e5def6c87d_1_236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59" name="Google Shape;259;g3e5def6c87d_1_236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e5def6c87d_1_257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" name="Google Shape;266;g3e5def6c87d_1_257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Decidi: Interagire o Ignorare?  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7" name="Google Shape;267;g3e5def6c87d_1_257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68" name="Google Shape;268;g3e5def6c87d_1_257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69" name="Google Shape;269;g3e5def6c87d_1_257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70" name="Google Shape;270;g3e5def6c87d_1_257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271" name="Google Shape;271;g3e5def6c87d_1_2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5" y="1237424"/>
            <a:ext cx="2580450" cy="484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e5def6c87d_1_375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8" name="Google Shape;278;g3e5def6c87d_1_375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Decidi: Interagire o Ignorare?  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9" name="Google Shape;279;g3e5def6c87d_1_375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80" name="Google Shape;280;g3e5def6c87d_1_375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81" name="Google Shape;281;g3e5def6c87d_1_375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2" name="Google Shape;282;g3e5def6c87d_1_375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283" name="Google Shape;283;g3e5def6c87d_1_3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5" y="1573052"/>
            <a:ext cx="2907599" cy="4398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e5def6c87d_1_269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0" name="Google Shape;290;g3e5def6c87d_1_269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Decidi: Interagire o Ignorare?  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1" name="Google Shape;291;g3e5def6c87d_1_269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92" name="Google Shape;292;g3e5def6c87d_1_269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93" name="Google Shape;293;g3e5def6c87d_1_269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94" name="Google Shape;294;g3e5def6c87d_1_269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295" name="Google Shape;295;g3e5def6c87d_1_2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500" y="1152176"/>
            <a:ext cx="2775298" cy="512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e5def6c87d_1_281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" name="Google Shape;302;g3e5def6c87d_1_281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Decidi: Interagire o Ignorare?  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3" name="Google Shape;303;g3e5def6c87d_1_281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04" name="Google Shape;304;g3e5def6c87d_1_281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05" name="Google Shape;305;g3e5def6c87d_1_281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06" name="Google Shape;306;g3e5def6c87d_1_281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07" name="Google Shape;307;g3e5def6c87d_1_2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507" y="1213326"/>
            <a:ext cx="2588570" cy="512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e5def6c87d_1_292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4" name="Google Shape;314;g3e5def6c87d_1_292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Decidi: Interagire o Ignorare?  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5" name="Google Shape;315;g3e5def6c87d_1_292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16" name="Google Shape;316;g3e5def6c87d_1_292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17" name="Google Shape;317;g3e5def6c87d_1_292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8" name="Google Shape;318;g3e5def6c87d_1_292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19" name="Google Shape;319;g3e5def6c87d_1_2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505" y="1228589"/>
            <a:ext cx="2554417" cy="509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e5def6c87d_1_364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6" name="Google Shape;326;g3e5def6c87d_1_364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Decidi: Interagire o Ignorare?  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7" name="Google Shape;327;g3e5def6c87d_1_364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28" name="Google Shape;328;g3e5def6c87d_1_364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29" name="Google Shape;329;g3e5def6c87d_1_364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30" name="Google Shape;330;g3e5def6c87d_1_364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31" name="Google Shape;331;g3e5def6c87d_1_3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5" y="1014979"/>
            <a:ext cx="2860229" cy="482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e5def6c87d_1_303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8" name="Google Shape;338;g3e5def6c87d_1_303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Decidi: Interagire o Ignorare?  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" name="Google Shape;339;g3e5def6c87d_1_303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40" name="Google Shape;340;g3e5def6c87d_1_303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41" name="Google Shape;341;g3e5def6c87d_1_303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42" name="Google Shape;342;g3e5def6c87d_1_303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43" name="Google Shape;343;g3e5def6c87d_1_3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500" y="1152175"/>
            <a:ext cx="2492922" cy="524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e5def6c87d_1_317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0" name="Google Shape;350;g3e5def6c87d_1_317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Decidi: Interagire o Ignorare?  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1" name="Google Shape;351;g3e5def6c87d_1_317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52" name="Google Shape;352;g3e5def6c87d_1_317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53" name="Google Shape;353;g3e5def6c87d_1_317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54" name="Google Shape;354;g3e5def6c87d_1_317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55" name="Google Shape;355;g3e5def6c87d_1_3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5" y="1152175"/>
            <a:ext cx="2369666" cy="524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e5def6c87d_1_386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2" name="Google Shape;362;g3e5def6c87d_1_386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Decidi: Interagire o Ignorare?  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3" name="Google Shape;363;g3e5def6c87d_1_386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64" name="Google Shape;364;g3e5def6c87d_1_386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65" name="Google Shape;365;g3e5def6c87d_1_386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66" name="Google Shape;366;g3e5def6c87d_1_386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67" name="Google Shape;367;g3e5def6c87d_1_3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5" y="1152181"/>
            <a:ext cx="3548585" cy="528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e5ec7a3997_0_0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4" name="Google Shape;374;g3e5ec7a3997_0_0"/>
          <p:cNvSpPr txBox="1"/>
          <p:nvPr/>
        </p:nvSpPr>
        <p:spPr>
          <a:xfrm>
            <a:off x="868025" y="505975"/>
            <a:ext cx="9946200" cy="35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Discussione in classe: </a:t>
            </a:r>
            <a:endParaRPr b="0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Quali sono i segnali più comuni che indicano che è meglio ignorare un post?</a:t>
            </a:r>
            <a:endParaRPr i="1"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5" name="Google Shape;375;g3e5ec7a3997_0_0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76" name="Google Shape;376;g3e5ec7a3997_0_0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77" name="Google Shape;377;g3e5ec7a3997_0_0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78" name="Google Shape;378;g3e5ec7a3997_0_0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e5ec7a3997_0_10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5" name="Google Shape;385;g3e5ec7a3997_0_10"/>
          <p:cNvSpPr txBox="1"/>
          <p:nvPr/>
        </p:nvSpPr>
        <p:spPr>
          <a:xfrm>
            <a:off x="868025" y="505975"/>
            <a:ext cx="9946200" cy="35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6" name="Google Shape;386;g3e5ec7a3997_0_10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87" name="Google Shape;387;g3e5ec7a3997_0_10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88" name="Google Shape;388;g3e5ec7a3997_0_10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89" name="Google Shape;389;g3e5ec7a3997_0_10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90" name="Google Shape;390;g3e5ec7a3997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25" y="250125"/>
            <a:ext cx="11883799" cy="53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g3e5ec7a3997_0_10"/>
          <p:cNvSpPr txBox="1"/>
          <p:nvPr/>
        </p:nvSpPr>
        <p:spPr>
          <a:xfrm>
            <a:off x="183525" y="5788238"/>
            <a:ext cx="5801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de-CH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2026-03-24T16:09:25Z</dcterms:created>
  <dc:creator>Renata Barbiero Säuberli (s)</dc:creator>
</cp:coreProperties>
</file>