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6858000" cx="12192000"/>
  <p:notesSz cx="6858000" cy="9144000"/>
  <p:embeddedFontLst>
    <p:embeddedFont>
      <p:font typeface="Play"/>
      <p:regular r:id="rId13"/>
      <p:bold r:id="rId14"/>
    </p:embeddedFont>
    <p:embeddedFont>
      <p:font typeface="Roboto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9" roundtripDataSignature="AMtx7mi9GvlFrsk+U3k6JaiJ3N7cmNetJ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452E28C-7F30-40D9-A48D-D67C97B0E9B2}">
  <a:tblStyle styleId="{6452E28C-7F30-40D9-A48D-D67C97B0E9B2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Play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Roboto-regular.fntdata"/><Relationship Id="rId14" Type="http://schemas.openxmlformats.org/officeDocument/2006/relationships/font" Target="fonts/Play-bold.fntdata"/><Relationship Id="rId17" Type="http://schemas.openxmlformats.org/officeDocument/2006/relationships/font" Target="fonts/Roboto-italic.fntdata"/><Relationship Id="rId16" Type="http://schemas.openxmlformats.org/officeDocument/2006/relationships/font" Target="fonts/Roboto-bold.fntdata"/><Relationship Id="rId5" Type="http://schemas.openxmlformats.org/officeDocument/2006/relationships/notesMaster" Target="notesMasters/notesMaster1.xml"/><Relationship Id="rId19" Type="http://customschemas.google.com/relationships/presentationmetadata" Target="metadata"/><Relationship Id="rId6" Type="http://schemas.openxmlformats.org/officeDocument/2006/relationships/slide" Target="slides/slide1.xml"/><Relationship Id="rId18" Type="http://schemas.openxmlformats.org/officeDocument/2006/relationships/font" Target="fonts/Roboto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lang="de-CH"/>
              <a:t>Die Schülerinnen und Schüler erstellen 4–5 Passwörter und vergleichen diese mit ihren Sitznachbarn.</a:t>
            </a:r>
            <a:endParaRPr/>
          </a:p>
        </p:txBody>
      </p:sp>
      <p:sp>
        <p:nvSpPr>
          <p:cNvPr id="106" name="Google Shape;106;p3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lang="de-CH"/>
              <a:t>Die Zwei-Faktor-Authentifizierung (2FA) ist eine zusätzliche Sicherheitsebene. Das bedeutet, dass du neben deinem Passwort eine zweite Information benötigst, um auf dein Konto zuzugreifen – zum Beispiel ein Code, der an dein Handy geschickt wird, oder eine Authentifizierungs-App.</a:t>
            </a:r>
            <a:endParaRPr sz="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 b="0" sz="1467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7" name="Google Shape;117;p3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4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</a:pPr>
            <a:r>
              <a:rPr b="0" lang="de-CH"/>
              <a:t>Arbeitsblatt ‘Phishing (Arbeitsblätter aus dem MECyS-Projekt)</a:t>
            </a:r>
            <a:r>
              <a:rPr lang="de-CH"/>
              <a:t>’</a:t>
            </a:r>
            <a:r>
              <a:rPr b="0" lang="de-CH"/>
              <a:t>.</a:t>
            </a:r>
            <a:endParaRPr b="0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b="0" lang="de-CH"/>
              <a:t>https://www.datapro.education/tools/ </a:t>
            </a:r>
            <a:endParaRPr b="0"/>
          </a:p>
        </p:txBody>
      </p:sp>
      <p:sp>
        <p:nvSpPr>
          <p:cNvPr id="131" name="Google Shape;131;p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4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lang="de-CH"/>
              <a:t>Weitere Beispiele können ergänzt werden.</a:t>
            </a:r>
            <a:endParaRPr/>
          </a:p>
        </p:txBody>
      </p:sp>
      <p:sp>
        <p:nvSpPr>
          <p:cNvPr id="146" name="Google Shape;146;p4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4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4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lang="de-CH"/>
              <a:t>Der DataPro-Agent ist optimiert für die Nutzung auf Laptops oder Tablets mit einem aktuellen Firefox-, Safari- oder Chrome-Browser. Er sammelt keine Daten und speichert keine Chats. Er beantwortet </a:t>
            </a:r>
            <a:r>
              <a:rPr lang="de-CH"/>
              <a:t>ausschließlich</a:t>
            </a:r>
            <a:r>
              <a:rPr b="0" lang="de-CH"/>
              <a:t> Fragen zum Datenschutz.</a:t>
            </a:r>
            <a:endParaRPr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lang="de-CH"/>
              <a:t>→ https://datapro.cyber-geiger.com/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/>
          </a:p>
        </p:txBody>
      </p:sp>
      <p:sp>
        <p:nvSpPr>
          <p:cNvPr id="161" name="Google Shape;161;p4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e5ece86e43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83" name="Google Shape;183;g3e5ece86e43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28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sz="1400"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 sz="1400"/>
              <a:t>Lehrpersonen: Bitte zuerst den Game Guide lesen!</a:t>
            </a:r>
            <a:endParaRPr sz="1400"/>
          </a:p>
          <a:p>
            <a: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de-CH" sz="1400"/>
              <a:t>„Nothing to Hide" spielen:</a:t>
            </a:r>
            <a:r>
              <a:rPr lang="de-CH" sz="1400"/>
              <a:t> https://dataprogames.ph-freiburg.de/nothing-to-hide/</a:t>
            </a:r>
            <a:endParaRPr/>
          </a:p>
        </p:txBody>
      </p:sp>
      <p:sp>
        <p:nvSpPr>
          <p:cNvPr id="184" name="Google Shape;184;g3e5ece86e43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b="0" i="0" lang="de-CH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Inhal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5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 2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9"/>
          <p:cNvSpPr txBox="1"/>
          <p:nvPr>
            <p:ph type="title"/>
          </p:nvPr>
        </p:nvSpPr>
        <p:spPr>
          <a:xfrm>
            <a:off x="3130560" y="903360"/>
            <a:ext cx="5930400" cy="1411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59"/>
          <p:cNvSpPr txBox="1"/>
          <p:nvPr>
            <p:ph idx="1" type="subTitle"/>
          </p:nvPr>
        </p:nvSpPr>
        <p:spPr>
          <a:xfrm>
            <a:off x="609600" y="1604640"/>
            <a:ext cx="1097232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r" type="blank">
  <p:cSld name="BLANK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folie" type="title">
  <p:cSld name="TIT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5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1" name="Google Shape;31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r Titel" type="titleOnly">
  <p:cSld name="TITLE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bschnitts- überschrift" type="secHead">
  <p:cSld name="SECTION_HEADER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42" name="Google Shape;42;p6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wei Inhalte" type="twoObj">
  <p:cSld name="TWO_OBJECTS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6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6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6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6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6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gleich" type="twoTxTwoObj">
  <p:cSld name="TWO_OBJECTS_WITH_TEX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6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5" name="Google Shape;55;p6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6" name="Google Shape;56;p6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7" name="Google Shape;57;p6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6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6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nhalt mit Überschrift" type="objTx">
  <p:cSld name="OBJECT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3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63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4" name="Google Shape;64;p6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6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6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6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ld mit Überschrift" type="picTx">
  <p:cSld name="PICTURE_WITH_CAPTION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64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64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2" name="Google Shape;72;p6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6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6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und vertikaler Text" type="vertTx">
  <p:cSld name="VERTICAL_TEXT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65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8" name="Google Shape;78;p6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6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kaler Titel und Text" type="vertTitleAndTx">
  <p:cSld name="VERTICAL_TITLE_AND_VERTICAL_TEXT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6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66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4" name="Google Shape;84;p6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6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6" name="Google Shape;86;p6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5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3.jpg"/><Relationship Id="rId8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5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3" name="Google Shape;93;p2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1"/>
                </a:srgbClr>
              </a:gs>
              <a:gs pos="9000">
                <a:srgbClr val="BADB7C">
                  <a:alpha val="5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4" name="Google Shape;94;p2"/>
          <p:cNvSpPr/>
          <p:nvPr/>
        </p:nvSpPr>
        <p:spPr>
          <a:xfrm>
            <a:off x="0" y="-4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5" name="Google Shape;95;p2"/>
          <p:cNvGrpSpPr/>
          <p:nvPr/>
        </p:nvGrpSpPr>
        <p:grpSpPr>
          <a:xfrm>
            <a:off x="-830247" y="-1"/>
            <a:ext cx="4974086" cy="6858001"/>
            <a:chOff x="-830247" y="-1"/>
            <a:chExt cx="4974086" cy="6858001"/>
          </a:xfrm>
        </p:grpSpPr>
        <p:sp>
          <p:nvSpPr>
            <p:cNvPr id="96" name="Google Shape;96;p2"/>
            <p:cNvSpPr/>
            <p:nvPr/>
          </p:nvSpPr>
          <p:spPr>
            <a:xfrm flipH="1" rot="5400000">
              <a:off x="-1409318" y="1410082"/>
              <a:ext cx="6858000" cy="4037835"/>
            </a:xfrm>
            <a:prstGeom prst="rect">
              <a:avLst/>
            </a:prstGeom>
            <a:gradFill>
              <a:gsLst>
                <a:gs pos="0">
                  <a:schemeClr val="accent6"/>
                </a:gs>
                <a:gs pos="8000">
                  <a:schemeClr val="accent6"/>
                </a:gs>
                <a:gs pos="100000">
                  <a:srgbClr val="4AB5C4">
                    <a:alpha val="88627"/>
                  </a:srgbClr>
                </a:gs>
              </a:gsLst>
              <a:lin ang="3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7" name="Google Shape;97;p2"/>
            <p:cNvSpPr/>
            <p:nvPr/>
          </p:nvSpPr>
          <p:spPr>
            <a:xfrm flipH="1" rot="5400000">
              <a:off x="-1153806" y="1153804"/>
              <a:ext cx="6346209" cy="4038601"/>
            </a:xfrm>
            <a:prstGeom prst="rect">
              <a:avLst/>
            </a:prstGeom>
            <a:gradFill>
              <a:gsLst>
                <a:gs pos="0">
                  <a:srgbClr val="91D2DB">
                    <a:alpha val="0"/>
                  </a:srgbClr>
                </a:gs>
                <a:gs pos="99000">
                  <a:srgbClr val="8AB833">
                    <a:alpha val="91764"/>
                  </a:srgbClr>
                </a:gs>
                <a:gs pos="100000">
                  <a:srgbClr val="8AB833">
                    <a:alpha val="91764"/>
                  </a:srgbClr>
                </a:gs>
              </a:gsLst>
              <a:lin ang="1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 flipH="1" rot="5400000">
              <a:off x="759574" y="3578975"/>
              <a:ext cx="2502407" cy="4055644"/>
            </a:xfrm>
            <a:prstGeom prst="rect">
              <a:avLst/>
            </a:prstGeom>
            <a:gradFill>
              <a:gsLst>
                <a:gs pos="0">
                  <a:srgbClr val="4AB5C4">
                    <a:alpha val="27843"/>
                  </a:srgbClr>
                </a:gs>
                <a:gs pos="2000">
                  <a:srgbClr val="4AB5C4">
                    <a:alpha val="27843"/>
                  </a:srgbClr>
                </a:gs>
                <a:gs pos="100000">
                  <a:srgbClr val="029676">
                    <a:alpha val="0"/>
                  </a:srgbClr>
                </a:gs>
              </a:gsLst>
              <a:lin ang="7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 rot="6097846">
              <a:off x="-747355" y="1201312"/>
              <a:ext cx="4808302" cy="4088666"/>
            </a:xfrm>
            <a:custGeom>
              <a:rect b="b" l="l" r="r" t="t"/>
              <a:pathLst>
                <a:path extrusionOk="0" h="4088666" w="4808302">
                  <a:moveTo>
                    <a:pt x="48844" y="2888671"/>
                  </a:moveTo>
                  <a:cubicBezTo>
                    <a:pt x="16818" y="2732167"/>
                    <a:pt x="0" y="2570123"/>
                    <a:pt x="0" y="2404151"/>
                  </a:cubicBezTo>
                  <a:cubicBezTo>
                    <a:pt x="0" y="1076375"/>
                    <a:pt x="1076375" y="0"/>
                    <a:pt x="2404151" y="0"/>
                  </a:cubicBezTo>
                  <a:cubicBezTo>
                    <a:pt x="3731927" y="0"/>
                    <a:pt x="4808302" y="1076375"/>
                    <a:pt x="4808302" y="2404151"/>
                  </a:cubicBezTo>
                  <a:cubicBezTo>
                    <a:pt x="4808302" y="2653109"/>
                    <a:pt x="4770461" y="2893229"/>
                    <a:pt x="4700216" y="3119072"/>
                  </a:cubicBezTo>
                  <a:lnTo>
                    <a:pt x="4643143" y="3275009"/>
                  </a:lnTo>
                  <a:lnTo>
                    <a:pt x="690093" y="4088666"/>
                  </a:lnTo>
                  <a:lnTo>
                    <a:pt x="548991" y="3933414"/>
                  </a:lnTo>
                  <a:cubicBezTo>
                    <a:pt x="304015" y="3636572"/>
                    <a:pt x="128908" y="3279932"/>
                    <a:pt x="48844" y="2888671"/>
                  </a:cubicBezTo>
                  <a:close/>
                </a:path>
              </a:pathLst>
            </a:custGeom>
            <a:gradFill>
              <a:gsLst>
                <a:gs pos="0">
                  <a:srgbClr val="B7FFEE">
                    <a:alpha val="1960"/>
                  </a:srgbClr>
                </a:gs>
                <a:gs pos="13000">
                  <a:srgbClr val="B7FFEE">
                    <a:alpha val="1960"/>
                  </a:srgbClr>
                </a:gs>
                <a:gs pos="100000">
                  <a:srgbClr val="0989B1">
                    <a:alpha val="28627"/>
                  </a:srgbClr>
                </a:gs>
              </a:gsLst>
              <a:lin ang="168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00" name="Google Shape;100;p2"/>
          <p:cNvSpPr txBox="1"/>
          <p:nvPr>
            <p:ph type="title"/>
          </p:nvPr>
        </p:nvSpPr>
        <p:spPr>
          <a:xfrm>
            <a:off x="129925" y="519750"/>
            <a:ext cx="3908700" cy="471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de-CH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Vorbereitung zum Spiel </a:t>
            </a:r>
            <a:r>
              <a:rPr i="1" lang="de-CH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Nothing to Hide</a:t>
            </a:r>
            <a:br>
              <a:rPr b="1"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br>
              <a:rPr lang="de-CH" sz="3100">
                <a:latin typeface="Arial"/>
                <a:ea typeface="Arial"/>
                <a:cs typeface="Arial"/>
                <a:sym typeface="Arial"/>
              </a:rPr>
            </a:br>
            <a:r>
              <a:rPr lang="de-CH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C: D</a:t>
            </a:r>
            <a:r>
              <a:rPr lang="de-CH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atenschutzmethoden</a:t>
            </a:r>
            <a:r>
              <a:rPr lang="de-CH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für die sozialen Medien üben </a:t>
            </a:r>
            <a:r>
              <a:rPr i="1" lang="de-CH" sz="3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i="1" sz="3100">
              <a:solidFill>
                <a:schemeClr val="lt1"/>
              </a:solidFill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10700505" y="5384801"/>
            <a:ext cx="1284073" cy="1274424"/>
          </a:xfrm>
          <a:custGeom>
            <a:rect b="b" l="l" r="r" t="t"/>
            <a:pathLst>
              <a:path extrusionOk="0" h="2653067" w="2613271">
                <a:moveTo>
                  <a:pt x="0" y="0"/>
                </a:moveTo>
                <a:lnTo>
                  <a:pt x="2613271" y="0"/>
                </a:lnTo>
                <a:lnTo>
                  <a:pt x="2613271" y="2653067"/>
                </a:lnTo>
                <a:lnTo>
                  <a:pt x="0" y="26530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descr="Ein Bild, das Grafiken, Schrift, Grafikdesign, Text enthält.  Automatisch generierte Beschreibung" id="102" name="Google Shape;102;p2"/>
          <p:cNvPicPr preferRelativeResize="0"/>
          <p:nvPr/>
        </p:nvPicPr>
        <p:blipFill rotWithShape="1">
          <a:blip r:embed="rId4">
            <a:alphaModFix/>
          </a:blip>
          <a:srcRect b="1616" l="0" r="-2" t="1477"/>
          <a:stretch/>
        </p:blipFill>
        <p:spPr>
          <a:xfrm>
            <a:off x="9771321" y="873031"/>
            <a:ext cx="2566983" cy="248753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4266326" y="3949607"/>
            <a:ext cx="5505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Einfache Strategien, die du kennen solltest, um deine Online-Konten und Daten zu schützen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7"/>
          <p:cNvSpPr txBox="1"/>
          <p:nvPr>
            <p:ph type="title"/>
          </p:nvPr>
        </p:nvSpPr>
        <p:spPr>
          <a:xfrm>
            <a:off x="395405" y="261255"/>
            <a:ext cx="8610000" cy="9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"/>
              <a:buNone/>
            </a:pPr>
            <a:r>
              <a:rPr b="1" lang="de-CH" sz="3000">
                <a:latin typeface="Roboto"/>
                <a:ea typeface="Roboto"/>
                <a:cs typeface="Roboto"/>
                <a:sym typeface="Roboto"/>
              </a:rPr>
              <a:t>Sichere Passwörter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9" name="Google Shape;109;p37"/>
          <p:cNvSpPr txBox="1"/>
          <p:nvPr/>
        </p:nvSpPr>
        <p:spPr>
          <a:xfrm>
            <a:off x="473050" y="1989813"/>
            <a:ext cx="11576700" cy="28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Passwörter können mit (illegaler) Software gehackt werden, die meist kostenlos verfügbar ist. Die Software prüft alle möglichen Buchstabenkombinationen in Millisekunden. Deshalb: verschiedene Zeichen verwenden, keine einfachen Wörter oder Zahlen.</a:t>
            </a:r>
            <a:b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Aufgabe: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AutoNum type="arabicPeriod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Wähle ein einprägsames Wort oder einen Satz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AutoNum type="arabicPeriod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Behalte den ersten Buchstaben jedes Wortes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AutoNum type="arabicPeriod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Ersetze Buchstaben durch Zahlen: i=1, z=2, e=3, B=8, S=$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AutoNum type="arabicPeriod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Replace one letter with following character: ! ? . , &amp; - ( ) # + _ : ; @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AutoNum type="arabicPeriod"/>
            </a:pPr>
            <a:r>
              <a:rPr b="0" i="0" lang="de-CH" sz="16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Mindestens 8 Zeichen. Füge bei Bedarf Zeichen hinzu.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" name="Google Shape;110;p37"/>
          <p:cNvSpPr txBox="1"/>
          <p:nvPr/>
        </p:nvSpPr>
        <p:spPr>
          <a:xfrm>
            <a:off x="6096000" y="-1005201"/>
            <a:ext cx="6094500" cy="13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Jetzt bist du dran!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b="0" i="0" lang="de-CH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br>
              <a:rPr b="0" i="0" lang="de-CH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de-CH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1" name="Google Shape;111;p37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112" name="Google Shape;112;p37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13" name="Google Shape;113;p37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graphicFrame>
        <p:nvGraphicFramePr>
          <p:cNvPr id="114" name="Google Shape;114;p37"/>
          <p:cNvGraphicFramePr/>
          <p:nvPr/>
        </p:nvGraphicFramePr>
        <p:xfrm>
          <a:off x="577961" y="5055409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{6452E28C-7F30-40D9-A48D-D67C97B0E9B2}</a:tableStyleId>
              </a:tblPr>
              <a:tblGrid>
                <a:gridCol w="4486125"/>
                <a:gridCol w="4486125"/>
              </a:tblGrid>
              <a:tr h="29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6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Beispiel</a:t>
                      </a:r>
                      <a:endParaRPr sz="16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de-CH" sz="16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Mögliches Passwort</a:t>
                      </a:r>
                      <a:endParaRPr sz="16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/>
                </a:tc>
              </a:tr>
              <a:tr h="29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de-CH" sz="16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I love safe passwords since I was born.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de-CH" sz="16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1L§P$1w8.</a:t>
                      </a:r>
                      <a:endParaRPr sz="16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/>
                </a:tc>
              </a:tr>
              <a:tr h="2996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de-CH" sz="16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I am ten years old, and what about you?</a:t>
                      </a:r>
                      <a:endParaRPr sz="14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de-CH" sz="1600" u="none" cap="none" strike="noStrike">
                          <a:latin typeface="Roboto"/>
                          <a:ea typeface="Roboto"/>
                          <a:cs typeface="Roboto"/>
                          <a:sym typeface="Roboto"/>
                        </a:rPr>
                        <a:t>1A10YO&amp;way?</a:t>
                      </a:r>
                      <a:endParaRPr sz="1600" u="none" cap="none" strike="noStrik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T="45725" marB="45725" marR="91450" marL="91450"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8"/>
          <p:cNvSpPr txBox="1"/>
          <p:nvPr/>
        </p:nvSpPr>
        <p:spPr>
          <a:xfrm>
            <a:off x="912534" y="2358266"/>
            <a:ext cx="25623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None/>
            </a:pPr>
            <a:r>
              <a:rPr b="0" i="0" lang="de-CH" sz="15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🔐 Etwas, das du weisst</a:t>
            </a:r>
            <a:endParaRPr b="1" i="0" sz="10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0" name="Google Shape;120;p38"/>
          <p:cNvSpPr txBox="1"/>
          <p:nvPr/>
        </p:nvSpPr>
        <p:spPr>
          <a:xfrm>
            <a:off x="4429133" y="2336408"/>
            <a:ext cx="2808600" cy="323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None/>
            </a:pPr>
            <a:r>
              <a:rPr b="0" i="0" lang="de-CH" sz="15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📱Etwas, das du installierst</a:t>
            </a:r>
            <a:endParaRPr b="0" i="0" sz="15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1" name="Google Shape;121;p38"/>
          <p:cNvSpPr txBox="1"/>
          <p:nvPr/>
        </p:nvSpPr>
        <p:spPr>
          <a:xfrm>
            <a:off x="7819052" y="2336408"/>
            <a:ext cx="2412856" cy="323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None/>
            </a:pPr>
            <a:r>
              <a:rPr b="0" i="0" lang="de-CH" sz="15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🧬 Etwas über dich</a:t>
            </a:r>
            <a:endParaRPr b="0" i="0" sz="15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2" name="Google Shape;122;p38"/>
          <p:cNvSpPr txBox="1"/>
          <p:nvPr/>
        </p:nvSpPr>
        <p:spPr>
          <a:xfrm>
            <a:off x="665633" y="705617"/>
            <a:ext cx="7527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de-CH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Zwei-Faktor-Authentifizierung</a:t>
            </a:r>
            <a:endParaRPr b="1" i="0" sz="30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3" name="Google Shape;123;p38"/>
          <p:cNvSpPr/>
          <p:nvPr/>
        </p:nvSpPr>
        <p:spPr>
          <a:xfrm>
            <a:off x="1165101" y="2772585"/>
            <a:ext cx="2619600" cy="2242800"/>
          </a:xfrm>
          <a:prstGeom prst="foldedCorner">
            <a:avLst>
              <a:gd fmla="val 16667" name="adj"/>
            </a:avLst>
          </a:prstGeom>
          <a:solidFill>
            <a:srgbClr val="FEFEFE"/>
          </a:solidFill>
          <a:ln cap="flat" cmpd="sng" w="19050">
            <a:solidFill>
              <a:srgbClr val="80B979"/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523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 i="0" sz="13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523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1" i="0" sz="13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5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•"/>
            </a:pPr>
            <a:r>
              <a:rPr b="1" i="0" lang="de-CH" sz="13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Sicherheitsfragen</a:t>
            </a:r>
            <a:endParaRPr b="0" i="0" sz="15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523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5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b="1" i="0" lang="de-CH" sz="13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Bilder auswählen (Captchas)</a:t>
            </a:r>
            <a:endParaRPr b="0" i="0" sz="15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523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5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b="1" i="0" lang="de-CH" sz="13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Kontrollkästchen</a:t>
            </a:r>
            <a:r>
              <a:rPr b="0" i="0" lang="de-CH" sz="13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„Ich bin kein Roboter“</a:t>
            </a:r>
            <a:endParaRPr b="0" i="0" sz="15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4" name="Google Shape;124;p38"/>
          <p:cNvSpPr/>
          <p:nvPr/>
        </p:nvSpPr>
        <p:spPr>
          <a:xfrm>
            <a:off x="4695050" y="2772585"/>
            <a:ext cx="2650200" cy="2242800"/>
          </a:xfrm>
          <a:prstGeom prst="foldedCorner">
            <a:avLst>
              <a:gd fmla="val 16667" name="adj"/>
            </a:avLst>
          </a:prstGeom>
          <a:solidFill>
            <a:srgbClr val="FEFEFE"/>
          </a:solidFill>
          <a:ln cap="flat" cmpd="sng" w="19050">
            <a:solidFill>
              <a:srgbClr val="80B979"/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2285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•"/>
            </a:pPr>
            <a:r>
              <a:rPr b="1" i="0" lang="de-CH" sz="13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Authenticator-Apps</a:t>
            </a:r>
            <a:endParaRPr b="0" i="0" sz="15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523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5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</a:pPr>
            <a:r>
              <a:rPr b="1" i="0" lang="de-CH" sz="13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Per SMS gesendete Codes</a:t>
            </a:r>
            <a:endParaRPr b="0" i="0" sz="15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523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5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•"/>
            </a:pPr>
            <a:r>
              <a:rPr b="1" i="0" lang="de-CH" sz="13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Authentifizierungsgeräte</a:t>
            </a:r>
            <a:endParaRPr b="0" i="0" sz="13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5" name="Google Shape;125;p38"/>
          <p:cNvSpPr/>
          <p:nvPr/>
        </p:nvSpPr>
        <p:spPr>
          <a:xfrm>
            <a:off x="8255599" y="2724967"/>
            <a:ext cx="2650200" cy="2242800"/>
          </a:xfrm>
          <a:prstGeom prst="foldedCorner">
            <a:avLst>
              <a:gd fmla="val 16667" name="adj"/>
            </a:avLst>
          </a:prstGeom>
          <a:solidFill>
            <a:srgbClr val="FEFEFE"/>
          </a:solidFill>
          <a:ln cap="flat" cmpd="sng" w="19050">
            <a:solidFill>
              <a:srgbClr val="80B979"/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1523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Noto Sans Symbols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5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•"/>
            </a:pPr>
            <a:r>
              <a:rPr b="1" i="0" lang="de-CH" sz="13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Biometrische Daten</a:t>
            </a:r>
            <a:endParaRPr b="0" i="0" sz="15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523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5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•"/>
            </a:pPr>
            <a:r>
              <a:rPr b="1" i="0" lang="de-CH" sz="13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Iriserkennung</a:t>
            </a:r>
            <a:endParaRPr b="0" i="0" sz="15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523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3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5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Roboto"/>
              <a:buChar char="•"/>
            </a:pPr>
            <a:r>
              <a:rPr b="1" i="0" lang="de-CH" sz="13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Fingerabdruck</a:t>
            </a:r>
            <a:endParaRPr b="0" i="0" sz="13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26" name="Google Shape;126;p38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127" name="Google Shape;127;p38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28" name="Google Shape;128;p38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4"/>
          <p:cNvSpPr/>
          <p:nvPr/>
        </p:nvSpPr>
        <p:spPr>
          <a:xfrm>
            <a:off x="597550" y="2423574"/>
            <a:ext cx="5118600" cy="3796800"/>
          </a:xfrm>
          <a:prstGeom prst="wedgeRectCallout">
            <a:avLst>
              <a:gd fmla="val 20250" name="adj1"/>
              <a:gd fmla="val -60700" name="adj2"/>
            </a:avLst>
          </a:prstGeom>
          <a:noFill/>
          <a:ln cap="flat" cmpd="sng" w="9525">
            <a:solidFill>
              <a:srgbClr val="88B7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7"/>
              <a:buFont typeface="Arial"/>
              <a:buNone/>
            </a:pPr>
            <a:r>
              <a:t/>
            </a:r>
            <a:endParaRPr b="0" i="0" sz="967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4" name="Google Shape;134;p44"/>
          <p:cNvSpPr txBox="1"/>
          <p:nvPr>
            <p:ph type="title"/>
          </p:nvPr>
        </p:nvSpPr>
        <p:spPr>
          <a:xfrm>
            <a:off x="1000725" y="233375"/>
            <a:ext cx="9270900" cy="102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</a:pPr>
            <a:r>
              <a:rPr lang="de-CH" sz="2800">
                <a:latin typeface="Roboto"/>
                <a:ea typeface="Roboto"/>
                <a:cs typeface="Roboto"/>
                <a:sym typeface="Roboto"/>
              </a:rPr>
              <a:t>Phishing und Social Engineering 	</a:t>
            </a:r>
            <a:r>
              <a:rPr lang="de-CH" sz="2800">
                <a:solidFill>
                  <a:srgbClr val="FF0000"/>
                </a:solidFill>
                <a:latin typeface="Roboto"/>
                <a:ea typeface="Roboto"/>
                <a:cs typeface="Roboto"/>
                <a:sym typeface="Roboto"/>
              </a:rPr>
              <a:t>*Worksheet available</a:t>
            </a:r>
            <a:endParaRPr sz="2800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5" name="Google Shape;135;p44"/>
          <p:cNvSpPr txBox="1"/>
          <p:nvPr/>
        </p:nvSpPr>
        <p:spPr>
          <a:xfrm>
            <a:off x="605972" y="2485881"/>
            <a:ext cx="5118600" cy="37548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CH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📩 </a:t>
            </a:r>
            <a:r>
              <a:rPr b="1" i="0" lang="de-CH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Häufigste Arten von Phishing: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b="0" i="0" lang="de-CH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b="1" i="0" lang="de-CH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📧 Gefälschte E-Mails: </a:t>
            </a:r>
            <a:r>
              <a:rPr b="0" i="0" lang="de-CH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Sehen aus, als kämen sie von deiner Bank oder einem bekannten Geschäft und fordern dich auf, auf einen Link zu klicken oder „deine Daten zu aktualisieren“.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de-CH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📲 Gefälschte SMS oder WhatsApp-Nachrichten: </a:t>
            </a:r>
            <a:r>
              <a:rPr b="0" i="0" lang="de-CH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Enthalten verdächtige Links mit Behauptungen wie „es gibt ein Problem mit deinem Konto oder deiner Lieferung“.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1" i="0" lang="de-CH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🌐 Gefälschte Websites: </a:t>
            </a:r>
            <a:r>
              <a:rPr b="0" i="0" lang="de-CH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Imitieren echte Bank- oder Social-Media-Seiten, sind aber Kopien, die dazu dienen, deine Daten zu stehlen.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b="0" i="0" lang="de-CH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📞 </a:t>
            </a:r>
            <a:r>
              <a:rPr b="1" i="0" lang="de-CH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Gefälschte Anrufe: </a:t>
            </a:r>
            <a:r>
              <a:rPr b="0" i="0" lang="de-CH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Jemand ruft an und gibt sich als Support oder Bank aus, um dich dazu zu bringen, Passwörter oder Codes preiszugeben.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44"/>
          <p:cNvSpPr/>
          <p:nvPr/>
        </p:nvSpPr>
        <p:spPr>
          <a:xfrm>
            <a:off x="6222035" y="2444128"/>
            <a:ext cx="5445900" cy="3445200"/>
          </a:xfrm>
          <a:prstGeom prst="wedgeRectCallout">
            <a:avLst>
              <a:gd fmla="val 20250" name="adj1"/>
              <a:gd fmla="val -60700" name="adj2"/>
            </a:avLst>
          </a:prstGeom>
          <a:noFill/>
          <a:ln cap="flat" cmpd="sng" w="9525">
            <a:solidFill>
              <a:srgbClr val="88B73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25400" lIns="25400" spcFirstLastPara="1" rIns="25400" wrap="square" tIns="254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67"/>
              <a:buFont typeface="Arial"/>
              <a:buNone/>
            </a:pPr>
            <a:r>
              <a:t/>
            </a:r>
            <a:endParaRPr b="0" i="0" sz="867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7" name="Google Shape;137;p44"/>
          <p:cNvSpPr txBox="1"/>
          <p:nvPr/>
        </p:nvSpPr>
        <p:spPr>
          <a:xfrm>
            <a:off x="6412146" y="2685978"/>
            <a:ext cx="2496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67"/>
              <a:buFont typeface="Arial"/>
              <a:buNone/>
            </a:pPr>
            <a:r>
              <a:rPr b="0" i="0" lang="de-CH" sz="1367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🎭 Häufige Strategien:</a:t>
            </a:r>
            <a:br>
              <a:rPr b="0" i="0" lang="de-CH" sz="1233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b="0" i="0" sz="1233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8" name="Google Shape;138;p44"/>
          <p:cNvSpPr txBox="1"/>
          <p:nvPr/>
        </p:nvSpPr>
        <p:spPr>
          <a:xfrm>
            <a:off x="6412153" y="3236036"/>
            <a:ext cx="4933800" cy="22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285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1" i="0" lang="de-CH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Dringlichkeit erzeugen</a:t>
            </a:r>
            <a:r>
              <a:rPr b="0" i="0" lang="de-CH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(„Ihr Konto wird gesperrt, wenn Sie jetzt nicht handeln!“)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523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5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•"/>
            </a:pPr>
            <a:r>
              <a:rPr b="1" i="0" lang="de-CH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Angst oder Neugier wecken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523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5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</a:pPr>
            <a:r>
              <a:rPr b="1" i="0" lang="de-CH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Vorgeben, jemand Vertrauenswürdiges zu sein</a:t>
            </a:r>
            <a:r>
              <a:rPr b="0" i="0" lang="de-CH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(Kollege, Bank, Firma)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152394" lvl="0" marL="22859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de-CH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👉 Das heisst: </a:t>
            </a:r>
            <a:r>
              <a:rPr b="1" i="0" lang="de-CH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Social Engineering</a:t>
            </a:r>
            <a:r>
              <a:rPr b="0" i="0" lang="de-CH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ist der Trick, </a:t>
            </a:r>
            <a:r>
              <a:rPr b="1" i="0" lang="de-CH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Phishing</a:t>
            </a:r>
            <a:r>
              <a:rPr b="0" i="0" lang="de-CH" sz="14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ist die Falle.</a:t>
            </a:r>
            <a:endParaRPr b="0" i="0" sz="16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39" name="Google Shape;139;p44"/>
          <p:cNvGrpSpPr/>
          <p:nvPr/>
        </p:nvGrpSpPr>
        <p:grpSpPr>
          <a:xfrm>
            <a:off x="0" y="6396238"/>
            <a:ext cx="12192000" cy="456773"/>
            <a:chOff x="0" y="6400799"/>
            <a:chExt cx="12192000" cy="456773"/>
          </a:xfrm>
        </p:grpSpPr>
        <p:sp>
          <p:nvSpPr>
            <p:cNvPr id="140" name="Google Shape;140;p44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41" name="Google Shape;141;p44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20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descr="phishing mail icon vector. Isolated contour symbol illustration (von Getty Images)" id="142" name="Google Shape;142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6996" y="883217"/>
            <a:ext cx="1207890" cy="120789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rget target arrow line icon vector illustration (von Getty Images)" id="143" name="Google Shape;143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336846" y="883215"/>
            <a:ext cx="1207900" cy="120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in Bild, das Text enthält.  Automatisch generierte Beschreibung" id="148" name="Google Shape;148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750" y="1408850"/>
            <a:ext cx="9746750" cy="159507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45"/>
          <p:cNvSpPr txBox="1"/>
          <p:nvPr>
            <p:ph type="title"/>
          </p:nvPr>
        </p:nvSpPr>
        <p:spPr>
          <a:xfrm>
            <a:off x="1000716" y="233375"/>
            <a:ext cx="3251617" cy="9225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oboto"/>
              <a:buNone/>
            </a:pPr>
            <a:r>
              <a:rPr lang="de-CH" sz="2800">
                <a:latin typeface="Roboto"/>
                <a:ea typeface="Roboto"/>
                <a:cs typeface="Roboto"/>
                <a:sym typeface="Roboto"/>
              </a:rPr>
              <a:t>Beispiele</a:t>
            </a:r>
            <a:endParaRPr/>
          </a:p>
        </p:txBody>
      </p:sp>
      <p:sp>
        <p:nvSpPr>
          <p:cNvPr id="150" name="Google Shape;150;p45"/>
          <p:cNvSpPr/>
          <p:nvPr/>
        </p:nvSpPr>
        <p:spPr>
          <a:xfrm>
            <a:off x="1667066" y="1421844"/>
            <a:ext cx="2681400" cy="460200"/>
          </a:xfrm>
          <a:prstGeom prst="ellipse">
            <a:avLst/>
          </a:prstGeom>
          <a:noFill/>
          <a:ln cap="flat" cmpd="sng" w="19050">
            <a:solidFill>
              <a:srgbClr val="0A3041"/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1" name="Google Shape;151;p45"/>
          <p:cNvSpPr/>
          <p:nvPr/>
        </p:nvSpPr>
        <p:spPr>
          <a:xfrm>
            <a:off x="2306799" y="2701299"/>
            <a:ext cx="1776900" cy="456900"/>
          </a:xfrm>
          <a:prstGeom prst="ellipse">
            <a:avLst/>
          </a:prstGeom>
          <a:noFill/>
          <a:ln cap="flat" cmpd="sng" w="19050">
            <a:solidFill>
              <a:srgbClr val="0A3041"/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2" name="Google Shape;152;p45"/>
          <p:cNvSpPr txBox="1"/>
          <p:nvPr/>
        </p:nvSpPr>
        <p:spPr>
          <a:xfrm>
            <a:off x="1139775" y="4672579"/>
            <a:ext cx="5251500" cy="6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rPr b="0" i="0" lang="de-CH" sz="1867" u="none" cap="none" strike="noStrike">
                <a:solidFill>
                  <a:schemeClr val="accent3"/>
                </a:solidFill>
                <a:latin typeface="Roboto"/>
                <a:ea typeface="Roboto"/>
                <a:cs typeface="Roboto"/>
                <a:sym typeface="Roboto"/>
              </a:rPr>
              <a:t>Diskussion: Woran erkennen wir einen möglichen Phishing-Versuch?</a:t>
            </a:r>
            <a:endParaRPr b="0" i="0" sz="1867" u="none" cap="none" strike="noStrike">
              <a:solidFill>
                <a:schemeClr val="accent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3" name="Google Shape;153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48730" y="3619994"/>
            <a:ext cx="4011064" cy="240932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45"/>
          <p:cNvSpPr/>
          <p:nvPr/>
        </p:nvSpPr>
        <p:spPr>
          <a:xfrm>
            <a:off x="8565828" y="4873586"/>
            <a:ext cx="1776900" cy="476400"/>
          </a:xfrm>
          <a:prstGeom prst="ellipse">
            <a:avLst/>
          </a:prstGeom>
          <a:noFill/>
          <a:ln cap="flat" cmpd="sng" w="19050">
            <a:solidFill>
              <a:srgbClr val="0A3041"/>
            </a:solidFill>
            <a:prstDash val="solid"/>
            <a:miter lim="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67"/>
              <a:buFont typeface="Arial"/>
              <a:buNone/>
            </a:pPr>
            <a:r>
              <a:t/>
            </a:r>
            <a:endParaRPr b="0" i="0" sz="1867" u="none" cap="none" strike="noStrik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55" name="Google Shape;155;p45"/>
          <p:cNvGrpSpPr/>
          <p:nvPr/>
        </p:nvGrpSpPr>
        <p:grpSpPr>
          <a:xfrm>
            <a:off x="0" y="6411087"/>
            <a:ext cx="12192000" cy="456773"/>
            <a:chOff x="0" y="6400799"/>
            <a:chExt cx="12192000" cy="456773"/>
          </a:xfrm>
        </p:grpSpPr>
        <p:sp>
          <p:nvSpPr>
            <p:cNvPr id="156" name="Google Shape;156;p45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57" name="Google Shape;157;p45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42"/>
          <p:cNvSpPr/>
          <p:nvPr/>
        </p:nvSpPr>
        <p:spPr>
          <a:xfrm flipH="1" rot="10800000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5"/>
                </a:srgbClr>
              </a:gs>
            </a:gsLst>
            <a:lin ang="6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4" name="Google Shape;164;p42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1"/>
                </a:srgbClr>
              </a:gs>
              <a:gs pos="9000">
                <a:srgbClr val="BADB7C">
                  <a:alpha val="5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pSp>
        <p:nvGrpSpPr>
          <p:cNvPr id="165" name="Google Shape;165;p42"/>
          <p:cNvGrpSpPr/>
          <p:nvPr/>
        </p:nvGrpSpPr>
        <p:grpSpPr>
          <a:xfrm>
            <a:off x="3491090" y="2753378"/>
            <a:ext cx="3491041" cy="1826982"/>
            <a:chOff x="5473065" y="1897576"/>
            <a:chExt cx="1436347" cy="633072"/>
          </a:xfrm>
        </p:grpSpPr>
        <p:sp>
          <p:nvSpPr>
            <p:cNvPr id="166" name="Google Shape;166;p42"/>
            <p:cNvSpPr/>
            <p:nvPr/>
          </p:nvSpPr>
          <p:spPr>
            <a:xfrm>
              <a:off x="5473065" y="1899903"/>
              <a:ext cx="1436347" cy="630745"/>
            </a:xfrm>
            <a:prstGeom prst="wedgeRectCallout">
              <a:avLst>
                <a:gd fmla="val 20250" name="adj1"/>
                <a:gd fmla="val -60700" name="adj2"/>
              </a:avLst>
            </a:prstGeom>
            <a:solidFill>
              <a:srgbClr val="FEFEF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7" name="Google Shape;167;p42"/>
            <p:cNvSpPr txBox="1"/>
            <p:nvPr/>
          </p:nvSpPr>
          <p:spPr>
            <a:xfrm>
              <a:off x="5495652" y="1897576"/>
              <a:ext cx="1391173" cy="6307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9050" lIns="19050" spcFirstLastPara="1" rIns="19050" wrap="square" tIns="190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t/>
              </a:r>
              <a:endParaRPr b="0" i="0" sz="1100" u="none" cap="none" strike="noStrik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8" name="Google Shape;168;p42"/>
          <p:cNvSpPr txBox="1"/>
          <p:nvPr/>
        </p:nvSpPr>
        <p:spPr>
          <a:xfrm>
            <a:off x="2138966" y="1283975"/>
            <a:ext cx="6195300" cy="424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Denke an das Gelernte. Wähle eine </a:t>
            </a: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Datenschutzmaßnahme</a:t>
            </a: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und erstelle ein Quiz für deinen Gruppenpartner.</a:t>
            </a:r>
            <a:b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Prompting: Bitte den Chatbot, Folgendes zu erstellen:</a:t>
            </a:r>
            <a:endParaRPr b="1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Ein Multiple-Choice-Quiz zu deiner gewählten </a:t>
            </a: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Datenschutzmethode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Zweck: mehr über den Sinn der Datenschutzmethode zu </a:t>
            </a: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lernen und </a:t>
            </a: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die Anwendung </a:t>
            </a: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zu üben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mit fünf Fragen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mit je vier verschiedenen Antwortmöglichkeiten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429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AutoNum type="arabicPeriod"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die Lösungen separat senden</a:t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Tauscht die Quizze aus. Zählt, wie viele Antworten ihr richtig hattet</a:t>
            </a:r>
            <a:r>
              <a:rPr lang="de-CH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b="0" i="0" lang="de-CH" sz="18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und vergleicht.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9" name="Google Shape;169;p42"/>
          <p:cNvSpPr txBox="1"/>
          <p:nvPr/>
        </p:nvSpPr>
        <p:spPr>
          <a:xfrm>
            <a:off x="540583" y="481833"/>
            <a:ext cx="3229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de-CH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Erstelle ein Quiz mit dem DataPro-Assistenten</a:t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descr="Ein Bild, das Symbol, Logo enthält.  KI-generierte Inhalte können fehlerhaft sein." id="170" name="Google Shape;170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849904" y="4224746"/>
            <a:ext cx="577426" cy="57742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Kreis, Grafiken, Farbigkeit, Screenshot enthält.  KI-generierte Inhalte können fehlerhaft sein." id="171" name="Google Shape;171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792635" y="1780874"/>
            <a:ext cx="671946" cy="67194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Clipart, Cartoon, Darstellung, Design enthält.  KI-generierte Inhalte können fehlerhaft sein." id="172" name="Google Shape;172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840202" y="3473133"/>
            <a:ext cx="576805" cy="57742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in Bild, das Grafiken, Logo, Symbol, Schrift enthält.  KI-generierte Inhalte können fehlerhaft sein." id="173" name="Google Shape;173;p4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797743" y="2627004"/>
            <a:ext cx="671944" cy="671944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42"/>
          <p:cNvSpPr txBox="1"/>
          <p:nvPr/>
        </p:nvSpPr>
        <p:spPr>
          <a:xfrm>
            <a:off x="11574118" y="6542435"/>
            <a:ext cx="1978468" cy="1231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</a:pPr>
            <a:r>
              <a:rPr b="0" i="0" lang="de-CH" sz="200" u="none" cap="none" strike="noStrike">
                <a:solidFill>
                  <a:srgbClr val="0A3041"/>
                </a:solidFill>
                <a:latin typeface="Arial"/>
                <a:ea typeface="Arial"/>
                <a:cs typeface="Arial"/>
                <a:sym typeface="Arial"/>
              </a:rPr>
              <a:t>www.vecteezy.com</a:t>
            </a:r>
            <a:endParaRPr b="0" i="0" sz="200" u="none" cap="none" strike="noStrike">
              <a:solidFill>
                <a:srgbClr val="0A304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Ein Bild, das Grafiken, Grün, Logo, Symbol enthält.  KI-generierte Inhalte können fehlerhaft sein." id="175" name="Google Shape;175;p42"/>
          <p:cNvPicPr preferRelativeResize="0"/>
          <p:nvPr/>
        </p:nvPicPr>
        <p:blipFill rotWithShape="1">
          <a:blip r:embed="rId7">
            <a:alphaModFix/>
          </a:blip>
          <a:srcRect b="15241" l="54946" r="12323" t="16385"/>
          <a:stretch/>
        </p:blipFill>
        <p:spPr>
          <a:xfrm>
            <a:off x="8816929" y="4879667"/>
            <a:ext cx="672000" cy="6768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76" name="Google Shape;176;p42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177" name="Google Shape;177;p42"/>
            <p:cNvSpPr/>
            <p:nvPr/>
          </p:nvSpPr>
          <p:spPr>
            <a:xfrm flipH="1" rot="10800000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8" name="Google Shape;178;p42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79" name="Google Shape;179;p42"/>
          <p:cNvSpPr txBox="1"/>
          <p:nvPr/>
        </p:nvSpPr>
        <p:spPr>
          <a:xfrm>
            <a:off x="9697295" y="800648"/>
            <a:ext cx="2270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de-CH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*Frage den DataPro-Chatbot!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0" name="Google Shape;180;p4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95875" y="1283975"/>
            <a:ext cx="1371600" cy="1343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e5ece86e43_0_0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7" name="Google Shape;187;g3e5ece86e43_0_0"/>
          <p:cNvSpPr txBox="1"/>
          <p:nvPr/>
        </p:nvSpPr>
        <p:spPr>
          <a:xfrm>
            <a:off x="868025" y="505975"/>
            <a:ext cx="9946200" cy="3517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b="0" i="1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8" name="Google Shape;188;g3e5ece86e43_0_0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89" name="Google Shape;189;g3e5ece86e43_0_0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190" name="Google Shape;190;g3e5ece86e43_0_0"/>
            <p:cNvSpPr/>
            <p:nvPr/>
          </p:nvSpPr>
          <p:spPr>
            <a:xfrm flipH="1" rot="10800000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91" name="Google Shape;191;g3e5ece86e43_0_0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192" name="Google Shape;192;g3e5ece86e43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3525" y="250125"/>
            <a:ext cx="11883799" cy="537165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g3e5ece86e43_0_0"/>
          <p:cNvSpPr txBox="1"/>
          <p:nvPr/>
        </p:nvSpPr>
        <p:spPr>
          <a:xfrm>
            <a:off x="183525" y="5788238"/>
            <a:ext cx="58011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0" i="1" lang="de-CH" sz="17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https://dataprogames.ph-freiburg.de/nothing-to-hide/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2026-03-24T16:09:25Z</dcterms:created>
  <dc:creator>Renata Barbiero Säuberli (s)</dc:creator>
</cp:coreProperties>
</file>