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comments+xml" PartName="/ppt/comments/comment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binary" PartName="/ppt/metadata"/>
  <Override ContentType="application/vnd.openxmlformats-officedocument.presentationml.notesMaster+xml" PartName="/ppt/notesMasters/notesMaster1.xml"/>
  <Override ContentType="application/vnd.openxmlformats-officedocument.presentationml.commentAuthors+xml" PartName="/ppt/commentAuthors.xml"/>
  <Override ContentType="application/vnd.openxmlformats-officedocument.presentationml.presProps+xml" PartName="/ppt/pres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</p:sldIdLst>
  <p:sldSz cy="6858000" cx="12192000"/>
  <p:notesSz cx="6858000" cy="9144000"/>
  <p:embeddedFontLst>
    <p:embeddedFont>
      <p:font typeface="Play"/>
      <p:regular r:id="rId30"/>
      <p:bold r:id="rId31"/>
    </p:embeddedFont>
    <p:embeddedFont>
      <p:font typeface="Roboto"/>
      <p:regular r:id="rId32"/>
      <p:bold r:id="rId33"/>
      <p:italic r:id="rId34"/>
      <p:boldItalic r:id="rId3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36" roundtripDataSignature="AMtx7mhQPKCsamPoqsH5b5x+itwB+tE/cg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Author clrIdx="0" id="0" initials="" lastIdx="1" name="Deborah K"/>
</p:cmAuthorLst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124417F7-429E-4092-95C3-C2C486D1577C}">
  <a:tblStyle styleId="{124417F7-429E-4092-95C3-C2C486D1577C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commentAuthors" Target="commentAuthors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Play-bold.fntdata"/><Relationship Id="rId30" Type="http://schemas.openxmlformats.org/officeDocument/2006/relationships/font" Target="fonts/Play-regular.fntdata"/><Relationship Id="rId11" Type="http://schemas.openxmlformats.org/officeDocument/2006/relationships/slide" Target="slides/slide5.xml"/><Relationship Id="rId33" Type="http://schemas.openxmlformats.org/officeDocument/2006/relationships/font" Target="fonts/Roboto-bold.fntdata"/><Relationship Id="rId10" Type="http://schemas.openxmlformats.org/officeDocument/2006/relationships/slide" Target="slides/slide4.xml"/><Relationship Id="rId32" Type="http://schemas.openxmlformats.org/officeDocument/2006/relationships/font" Target="fonts/Roboto-regular.fntdata"/><Relationship Id="rId13" Type="http://schemas.openxmlformats.org/officeDocument/2006/relationships/slide" Target="slides/slide7.xml"/><Relationship Id="rId35" Type="http://schemas.openxmlformats.org/officeDocument/2006/relationships/font" Target="fonts/Roboto-boldItalic.fntdata"/><Relationship Id="rId12" Type="http://schemas.openxmlformats.org/officeDocument/2006/relationships/slide" Target="slides/slide6.xml"/><Relationship Id="rId34" Type="http://schemas.openxmlformats.org/officeDocument/2006/relationships/font" Target="fonts/Roboto-italic.fntdata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36" Type="http://customschemas.google.com/relationships/presentationmetadata" Target="metadata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comments/comment1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1" dt="2026-06-01T10:07:23.269">
    <p:pos x="3387" y="1643"/>
    <p:text>Please replace with screenshots of privacy and cookie notices from websites in your language</p:text>
    <p:extLst>
      <p:ext uri="{C676402C-5697-4E1C-873F-D02D1690AC5C}">
        <p15:threadingInfo timeZoneBias="0"/>
      </p:ext>
      <p:ext uri="http://customooxmlschemas.google.com/">
        <go:slidesCustomData xmlns:go="http://customooxmlschemas.google.com/" commentPostId="AAAB8XJqyvA"/>
      </p:ext>
    </p:extLst>
  </p:cm>
</p:cmLst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de-CH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dataprogames.ph-freiburg.de/nothing-to-hide/" TargetMode="Externa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datapro.education/datapro-webgames/" TargetMode="Externa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datapro.education/tools/" TargetMode="Externa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9" name="Google Shape;89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90" name="Google Shape;90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6" name="Google Shape;106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de-CH"/>
              <a:t>Für Lehrende: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de-CH"/>
              <a:t>🎯 Fokus des Moduls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CH"/>
              <a:t>Dieses Modul behandelt </a:t>
            </a:r>
            <a:r>
              <a:rPr b="1" lang="de-CH"/>
              <a:t>ausschließlich digitale Privatsphäre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CH"/>
              <a:t>👉 nicht: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CH"/>
              <a:t>Privatsphäre im Zuhause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CH"/>
              <a:t>körperliche oder persönliche Räume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CH"/>
              <a:t>Lehrpersonen sollten aktiv betonen: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de-CH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Digitale Privatsphäre funktioniert anders als Privatsphäre im Alltag.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CH"/>
              <a:t>Online entstehen Daten automatisch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CH"/>
              <a:t>Inhalte können gespeichert und weitergegeben werden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CH"/>
              <a:t>„Privat“ bedeutet hier nicht „nur für mich“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de-CH"/>
              <a:t>Eltern-Thema richtig einordnen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CH"/>
              <a:t>klarstellen:</a:t>
            </a:r>
            <a:endParaRPr/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de-CH"/>
              <a:t>Eltern sind Teil des Schutzsystems</a:t>
            </a:r>
            <a:endParaRPr/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de-CH"/>
              <a:t>Digitale Kompetenzen müssen gelernt werden</a:t>
            </a:r>
            <a:endParaRPr/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de-CH"/>
              <a:t>schulische Aufsicht/Begleitung ist sinnvoll</a:t>
            </a:r>
            <a:endParaRPr/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de-CH"/>
              <a:t>Ziel, vor allem bei jüngeren NutzerInnen: sichere Nutzung hat Priorität, nicht totale Freiheit</a:t>
            </a:r>
            <a:endParaRPr/>
          </a:p>
        </p:txBody>
      </p:sp>
      <p:sp>
        <p:nvSpPr>
          <p:cNvPr id="107" name="Google Shape;107;p1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lang="de-CH"/>
              <a:t>Die 3 Bereiche der digitalen Privatsphäre besprechen: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lang="de-CH"/>
              <a:t>Daten sind privat für mich</a:t>
            </a:r>
            <a:r>
              <a:rPr lang="de-CH"/>
              <a:t> = nur ich kenne sie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lang="de-CH"/>
              <a:t>Daten sind privat für die Öffentlichkeit, aber mit Plattformanbietern geteilt</a:t>
            </a:r>
            <a:r>
              <a:rPr lang="de-CH"/>
              <a:t> = andere können sie nicht sehen, aber meine Daten können verarbeitet, weitergegeben und an Dritte verkauft werden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lang="de-CH"/>
              <a:t>Daten sind öffentlich</a:t>
            </a:r>
            <a:r>
              <a:rPr lang="de-CH"/>
              <a:t> = ich habe sie in sozialen Medien für alle geteilt. Sie können ohne mein Wissen oder meine Zustimmung verbreitet oder verwendet werden.</a:t>
            </a:r>
            <a:endParaRPr/>
          </a:p>
        </p:txBody>
      </p:sp>
      <p:sp>
        <p:nvSpPr>
          <p:cNvPr id="117" name="Google Shape;117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lang="de-CH"/>
              <a:t>Startet mit unserem Kahoot: Datenschutz: Bist du ein DSGVO-Experte? https://www.datapro.education/tools/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0"/>
          </a:p>
        </p:txBody>
      </p:sp>
      <p:sp>
        <p:nvSpPr>
          <p:cNvPr id="138" name="Google Shape;138;p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9" name="Google Shape;149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CH"/>
              <a:t>🎮 </a:t>
            </a:r>
            <a:r>
              <a:rPr b="1" lang="de-CH"/>
              <a:t>Nothing to hide Game:</a:t>
            </a:r>
            <a:r>
              <a:rPr lang="de-CH"/>
              <a:t> Es bietet sich an, das Cookie-Game an dieser Stelle zu spielen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CH" u="sng">
                <a:solidFill>
                  <a:schemeClr val="hlink"/>
                </a:solidFill>
                <a:hlinkClick r:id="rId2"/>
              </a:rPr>
              <a:t>https://dataprogames.ph-freiburg.de/nothing-to-hide/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CH"/>
              <a:t>→ Konsultieren Sie den Game Guide vor Einsatz im Unterricht: https://www.datapro.education/datapro-webgames/</a:t>
            </a:r>
            <a:endParaRPr/>
          </a:p>
        </p:txBody>
      </p:sp>
      <p:sp>
        <p:nvSpPr>
          <p:cNvPr id="150" name="Google Shape;150;p1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b="0" i="0" lang="de-CH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8" name="Google Shape;168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lang="de-CH"/>
              <a:t>Erkläre, warum Personalisierung zu mehr Plattformnutzung und Bildschirmzeit führt → Geld.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de-CH"/>
              <a:t>Beispiel: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lang="de-CH"/>
              <a:t>Normale Werbung</a:t>
            </a:r>
            <a:r>
              <a:rPr lang="de-CH"/>
              <a:t> = teuer in der Erstellung, unspezifisch, geringere Wahrscheinlichkeit, dass Nutzer klicken oder Produkte kaufen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lang="de-CH"/>
              <a:t>Personalisierte Werbung</a:t>
            </a:r>
            <a:r>
              <a:rPr lang="de-CH"/>
              <a:t> = teuer in der Erstellung, aber höhere Wahrscheinlichkeit, die richtigen Personen zu erreichen → effektiver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lang="de-CH"/>
              <a:t>Verwende Aufgabe 2 aus unserem Arbeitsblatt „Worksheet DataPro Webgames", verfügbar auf unserer Website unter „Für Lehrpersonen" &gt; „Trainingsmaterial":</a:t>
            </a:r>
            <a:r>
              <a:rPr lang="de-CH"/>
              <a:t> </a:t>
            </a:r>
            <a:r>
              <a:rPr lang="de-CH" u="sng">
                <a:solidFill>
                  <a:schemeClr val="hlink"/>
                </a:solidFill>
                <a:hlinkClick r:id="rId2"/>
              </a:rPr>
              <a:t>https://www.datapro.education/datapro-webgames/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169" name="Google Shape;169;p1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b="0" i="0" lang="de-CH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lang="de-CH"/>
              <a:t>Den Datenschutz über „Rechte" und den Schutz durch die DSGVO hinaus erklären.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lang="de-CH"/>
              <a:t>Kritisches Denken fördern:</a:t>
            </a:r>
            <a:r>
              <a:rPr lang="de-CH"/>
              <a:t> Was möchte ich, dass andere über mich wissen? Habe ich das Recht, Daten über andere zu teilen? Ist mein Profil öffentlich oder privat?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lang="de-CH"/>
              <a:t>→ Vorbereitung auf das Spiel „Nothing to Hide" – für Kinder und Jugendliche bis 13 Jahre</a:t>
            </a:r>
            <a:endParaRPr/>
          </a:p>
        </p:txBody>
      </p:sp>
      <p:sp>
        <p:nvSpPr>
          <p:cNvPr id="179" name="Google Shape;179;p2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9" name="Google Shape;189;p2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b="0" lang="de-CH"/>
              <a:t>Was bedeutet „öffentlich" im nicht-digitalen im Vergleich zum digitalen Kontext? In der Klasse besprechen und Beispiele aus bekannten sozialen Medien / Plattformen sammeln.</a:t>
            </a:r>
            <a:endParaRPr/>
          </a:p>
          <a:p>
            <a: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de-CH"/>
              <a:t>Optional: </a:t>
            </a:r>
            <a:r>
              <a:rPr b="0" lang="de-CH"/>
              <a:t>Kahoot spielen: To Post, or Not To Post? verfügbar auf </a:t>
            </a:r>
            <a:r>
              <a:rPr b="0" lang="de-CH" u="sng">
                <a:solidFill>
                  <a:schemeClr val="hlink"/>
                </a:solidFill>
                <a:hlinkClick r:id="rId2"/>
              </a:rPr>
              <a:t>https://www.datapro.education/tools/</a:t>
            </a:r>
            <a:r>
              <a:rPr b="0" lang="de-CH"/>
              <a:t> </a:t>
            </a:r>
            <a:endParaRPr/>
          </a:p>
        </p:txBody>
      </p:sp>
      <p:sp>
        <p:nvSpPr>
          <p:cNvPr id="190" name="Google Shape;190;p2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0" name="Google Shape;210;p2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lang="de-CH" sz="1300"/>
              <a:t>In der Klasse besprechen: Wie könnte eine fremde Person kleine Details und Informationen aus verschiedenen Social-Media-Accounts kombinieren?</a:t>
            </a:r>
            <a:endParaRPr sz="900"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de-CH" sz="1300"/>
              <a:t>SuS sollten sich in 2er-Gruppen für eine Social-Media Plattform entscheiden und alle Informationen, die sie hier teilen, in einem ‘persönlichen Profil’ verbildlichen. </a:t>
            </a:r>
            <a:r>
              <a:rPr b="0" lang="de-CH" sz="1300"/>
              <a:t>Verwenden Sie dazu  Aufgabe 2</a:t>
            </a:r>
            <a:r>
              <a:rPr lang="de-CH" sz="1300"/>
              <a:t>.</a:t>
            </a:r>
            <a:r>
              <a:rPr b="0" lang="de-CH" sz="1300"/>
              <a:t> aus dem Arbeitsblatt „DataPro Webgames": </a:t>
            </a:r>
            <a:r>
              <a:rPr lang="de-CH" sz="1300"/>
              <a:t>https://www.datapro.education/datapro-webgames/</a:t>
            </a:r>
            <a:endParaRPr sz="900"/>
          </a:p>
        </p:txBody>
      </p:sp>
      <p:sp>
        <p:nvSpPr>
          <p:cNvPr id="211" name="Google Shape;211;p2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2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6" name="Google Shape;226;p2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lang="de-CH"/>
              <a:t>Nach Aufgabe 2. aus dem Arbeitsblatt können die Gruppen ihre Datenprofile vorstellen und die Risiken &amp; möglichen Gefahren gemeinsam besprechen.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lang="de-CH"/>
              <a:t>! </a:t>
            </a:r>
            <a:r>
              <a:rPr lang="de-CH"/>
              <a:t>Die Lehrkraft sollte betonen</a:t>
            </a:r>
            <a:r>
              <a:rPr b="0" lang="de-CH"/>
              <a:t>, dass es um einen </a:t>
            </a:r>
            <a:r>
              <a:rPr lang="de-CH"/>
              <a:t>aufmerksamen Umgang mit den persönlichen Daten </a:t>
            </a:r>
            <a:r>
              <a:rPr b="0" lang="de-CH"/>
              <a:t>geht – nicht darum, Angst</a:t>
            </a:r>
            <a:r>
              <a:rPr lang="de-CH"/>
              <a:t> vor digitalen Plattformen zu haben.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/>
          </a:p>
        </p:txBody>
      </p:sp>
      <p:sp>
        <p:nvSpPr>
          <p:cNvPr id="227" name="Google Shape;227;p2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3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9" name="Google Shape;239;p3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lang="de-CH"/>
              <a:t>Erkläre, dass das Interagieren mit Inhalten (teilen, liken, weiterleiten) dazu beiträgt, dass </a:t>
            </a:r>
            <a:r>
              <a:rPr lang="de-CH"/>
              <a:t>Inhalte </a:t>
            </a:r>
            <a:r>
              <a:rPr b="0" lang="de-CH"/>
              <a:t>sich schneller und einfacher in sozialen Medien verbreiten (algorithmische </a:t>
            </a:r>
            <a:r>
              <a:rPr lang="de-CH"/>
              <a:t>Verstärkung</a:t>
            </a:r>
            <a:r>
              <a:rPr b="0" lang="de-CH"/>
              <a:t>).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lang="de-CH"/>
              <a:t>Interacty-Spiel „Unmask the News!" spielen, verfügbar auf https://www.datapro.education/tools/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0"/>
          </a:p>
        </p:txBody>
      </p:sp>
      <p:sp>
        <p:nvSpPr>
          <p:cNvPr id="240" name="Google Shape;240;p3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b="0" i="0" lang="de-CH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3e5def6c87d_1_23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1" name="Google Shape;251;g3e5def6c87d_1_23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52" name="Google Shape;252;g3e5def6c87d_1_23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b="0" i="0" lang="de-CH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3e5def6c87d_1_25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2" name="Google Shape;262;g3e5def6c87d_1_25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lang="de-CH"/>
              <a:t>Lösung:</a:t>
            </a:r>
            <a:r>
              <a:rPr lang="de-CH"/>
              <a:t> ❌ Ignorieren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lang="de-CH"/>
              <a:t>Warum?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de-CH"/>
              <a:t>Entwertet Fachleute und die Wissenschaft („Ärzte wollen nicht, dass du das weisst")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de-CH"/>
              <a:t>Quellencheck: unbekannter „Nachrichtenkanal"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de-CH"/>
              <a:t>Reisserische Überschrift („schockierende Entdeckung")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de-CH"/>
              <a:t>Macht unrealistische Versprechen („verbrennt 10 kg in 7 Tagen")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63" name="Google Shape;263;g3e5def6c87d_1_25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b="0" i="0" lang="de-CH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3e5def6c87d_1_37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4" name="Google Shape;274;g3e5def6c87d_1_37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lang="de-CH"/>
              <a:t>Lösung:</a:t>
            </a:r>
            <a:r>
              <a:rPr lang="de-CH"/>
              <a:t> </a:t>
            </a:r>
            <a:endParaRPr/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de-CH"/>
              <a:t>✅ Interagieren ist ok</a:t>
            </a:r>
            <a:endParaRPr/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75" name="Google Shape;275;g3e5def6c87d_1_37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b="0" i="0" lang="de-CH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3e5def6c87d_1_26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6" name="Google Shape;286;g3e5def6c87d_1_26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lang="de-CH"/>
              <a:t>Lösung:</a:t>
            </a:r>
            <a:r>
              <a:rPr lang="de-CH"/>
              <a:t> ❌ Ignorieren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lang="de-CH"/>
              <a:t>Warum?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de-CH"/>
              <a:t>Verteufelt allgemeine, unspezifische Gruppen („Unternehmen")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de-CH"/>
              <a:t>Erzeugt Angst, Panik und simuliert Dringlichkeit („Krebs", „schütze deine Familie")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de-CH"/>
              <a:t>Quellencheck: unbekannter „Gesundheits"-Account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de-CH"/>
              <a:t>Reisserische Überschrift („Breaking")</a:t>
            </a:r>
            <a:endParaRPr/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87" name="Google Shape;287;g3e5def6c87d_1_269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b="0" i="0" lang="de-CH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g3e5def6c87d_1_28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8" name="Google Shape;298;g3e5def6c87d_1_28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lang="de-CH"/>
              <a:t>Lösung:</a:t>
            </a:r>
            <a:r>
              <a:rPr lang="de-CH"/>
              <a:t> ❌ Ignorieren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lang="de-CH"/>
              <a:t>Warum?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de-CH"/>
              <a:t>Unrealistische Preise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de-CH"/>
              <a:t>Zahlung erforderlich, um den Gewinn einzulösen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de-CH"/>
              <a:t>Keine weiteren Informationen zum Auswahlverfahren oder zum Anlass angegeben</a:t>
            </a:r>
            <a:endParaRPr/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99" name="Google Shape;299;g3e5def6c87d_1_28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b="0" i="0" lang="de-CH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g3e5def6c87d_1_29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0" name="Google Shape;310;g3e5def6c87d_1_29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lang="de-CH"/>
              <a:t>Lösung:</a:t>
            </a:r>
            <a:r>
              <a:rPr lang="de-CH"/>
              <a:t> ❌ Ignorieren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lang="de-CH"/>
              <a:t>Warum?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de-CH"/>
              <a:t>Simuliert Dringlichkeit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de-CH"/>
              <a:t>Enthält einen externen Link</a:t>
            </a:r>
            <a:endParaRPr/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11" name="Google Shape;311;g3e5def6c87d_1_29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b="0" i="0" lang="de-CH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g3e5def6c87d_1_36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2" name="Google Shape;322;g3e5def6c87d_1_36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lang="de-CH"/>
              <a:t>Lösung:</a:t>
            </a:r>
            <a:r>
              <a:rPr lang="de-CH"/>
              <a:t> </a:t>
            </a:r>
            <a:endParaRPr/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de-CH"/>
              <a:t>✅ Interagieren ist ok</a:t>
            </a:r>
            <a:endParaRPr/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23" name="Google Shape;323;g3e5def6c87d_1_36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b="0" i="0" lang="de-CH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g3e5def6c87d_1_30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4" name="Google Shape;334;g3e5def6c87d_1_30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lang="de-CH"/>
              <a:t>Lösung:</a:t>
            </a:r>
            <a:r>
              <a:rPr lang="de-CH"/>
              <a:t> ❌ Ignorieren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lang="de-CH"/>
              <a:t>Warum?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de-CH"/>
              <a:t>Schneeballsystem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de-CH"/>
              <a:t>Unrealistische Versprechen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de-CH"/>
              <a:t>Verspricht Geld</a:t>
            </a:r>
            <a:endParaRPr/>
          </a:p>
        </p:txBody>
      </p:sp>
      <p:sp>
        <p:nvSpPr>
          <p:cNvPr id="335" name="Google Shape;335;g3e5def6c87d_1_30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b="0" i="0" lang="de-CH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g3e5def6c87d_1_3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6" name="Google Shape;346;g3e5def6c87d_1_31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lang="de-CH"/>
              <a:t>Lösung:</a:t>
            </a:r>
            <a:r>
              <a:rPr lang="de-CH"/>
              <a:t> ❌ Ignorieren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lang="de-CH"/>
              <a:t>Warum?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de-CH"/>
              <a:t>Simuliert Dringlichkeit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de-CH"/>
              <a:t>Gibt vor, „Geheimwissen" zu kennen bzw. darauf Zugriff zu haben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de-CH"/>
              <a:t>Verteufelt und verallgemeinert eine Gruppe („die")</a:t>
            </a:r>
            <a:endParaRPr/>
          </a:p>
        </p:txBody>
      </p:sp>
      <p:sp>
        <p:nvSpPr>
          <p:cNvPr id="347" name="Google Shape;347;g3e5def6c87d_1_31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b="0" i="0" lang="de-CH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g3e5def6c87d_1_38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58" name="Google Shape;358;g3e5def6c87d_1_38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lang="de-CH"/>
              <a:t>Lösung:</a:t>
            </a:r>
            <a:r>
              <a:rPr lang="de-CH"/>
              <a:t> ✅ Interagieren ist ok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lang="de-CH"/>
              <a:t>Bedenke: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de-CH"/>
              <a:t>Kenne ich diese Personen? Warum möchte ich interagieren?</a:t>
            </a:r>
            <a:endParaRPr/>
          </a:p>
        </p:txBody>
      </p:sp>
      <p:sp>
        <p:nvSpPr>
          <p:cNvPr id="359" name="Google Shape;359;g3e5def6c87d_1_38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b="0" i="0" lang="de-CH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g3e5ec7a3997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70" name="Google Shape;370;g3e5ec7a3997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71" name="Google Shape;371;g3e5ec7a3997_0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b="0" i="0" lang="de-CH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g3e5ec7a3997_0_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81" name="Google Shape;381;g3e5ec7a3997_0_1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lang="de-CH" sz="1400"/>
              <a:t>Lehrpersonen: Bitte zuerst den Game Guide lesen!</a:t>
            </a:r>
            <a:endParaRPr sz="1400"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lang="de-CH" sz="1400"/>
              <a:t>„Nothing to Hide" spielen:</a:t>
            </a:r>
            <a:r>
              <a:rPr lang="de-CH" sz="1400"/>
              <a:t> https://dataprogames.ph-freiburg.de/nothing-to-hide/</a:t>
            </a:r>
            <a:endParaRPr/>
          </a:p>
        </p:txBody>
      </p:sp>
      <p:sp>
        <p:nvSpPr>
          <p:cNvPr id="382" name="Google Shape;382;g3e5ec7a3997_0_1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b="0" i="0" lang="de-CH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 und Inhalt" type="obj">
  <p:cSld name="OBJEC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5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5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" name="Google Shape;18;p5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5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5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eer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5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5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>
  <p:cSld name="TITLE 2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59"/>
          <p:cNvSpPr txBox="1"/>
          <p:nvPr>
            <p:ph type="title"/>
          </p:nvPr>
        </p:nvSpPr>
        <p:spPr>
          <a:xfrm>
            <a:off x="3130560" y="903360"/>
            <a:ext cx="5930400" cy="141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59"/>
          <p:cNvSpPr txBox="1"/>
          <p:nvPr>
            <p:ph idx="1" type="subTitle"/>
          </p:nvPr>
        </p:nvSpPr>
        <p:spPr>
          <a:xfrm>
            <a:off x="609600" y="1604640"/>
            <a:ext cx="1097232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folie" type="title">
  <p:cSld name="TITLE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56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56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31" name="Google Shape;31;p5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5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r Titel" type="titleOnly">
  <p:cSld name="TITLE_ONLY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5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5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5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5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bschnitts- überschrift" type="secHead">
  <p:cSld name="SECTION_HEADER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0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60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42" name="Google Shape;42;p6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6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wei Inhalte" type="twoObj">
  <p:cSld name="TWO_OBJECTS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6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61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61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9" name="Google Shape;49;p6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6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6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gleich" type="twoTxTwoObj">
  <p:cSld name="TWO_OBJECTS_WITH_TEXT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62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62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5" name="Google Shape;55;p62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6" name="Google Shape;56;p62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7" name="Google Shape;57;p62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8" name="Google Shape;58;p6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6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6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halt mit Überschrift" type="objTx">
  <p:cSld name="OBJECT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63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63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4" name="Google Shape;64;p63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6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6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6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ld mit Überschrift" type="picTx">
  <p:cSld name="PICTURE_WITH_CAPTION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6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64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71" name="Google Shape;71;p64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2" name="Google Shape;72;p6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6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6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 und vertikaler Text" type="vertTx">
  <p:cSld name="VERTICAL_TEXT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6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65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8" name="Google Shape;78;p6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6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6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kaler Titel und Text" type="vertTitleAndTx">
  <p:cSld name="VERTICAL_TITLE_AND_VERTICAL_TEXT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66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66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4" name="Google Shape;84;p6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6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6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5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b="0" i="0" sz="44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5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5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5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5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comments" Target="../comments/comment1.xml"/><Relationship Id="rId4" Type="http://schemas.openxmlformats.org/officeDocument/2006/relationships/image" Target="../media/image7.png"/><Relationship Id="rId5" Type="http://schemas.openxmlformats.org/officeDocument/2006/relationships/image" Target="../media/image18.png"/><Relationship Id="rId6" Type="http://schemas.openxmlformats.org/officeDocument/2006/relationships/image" Target="../media/image9.png"/><Relationship Id="rId7" Type="http://schemas.openxmlformats.org/officeDocument/2006/relationships/image" Target="../media/image10.png"/><Relationship Id="rId8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4.png"/><Relationship Id="rId4" Type="http://schemas.openxmlformats.org/officeDocument/2006/relationships/image" Target="../media/image1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1.png"/><Relationship Id="rId4" Type="http://schemas.openxmlformats.org/officeDocument/2006/relationships/image" Target="../media/image16.png"/><Relationship Id="rId5" Type="http://schemas.openxmlformats.org/officeDocument/2006/relationships/image" Target="../media/image15.png"/><Relationship Id="rId6" Type="http://schemas.openxmlformats.org/officeDocument/2006/relationships/image" Target="../media/image1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7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0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9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7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5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6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3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2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8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"/>
          <p:cNvSpPr/>
          <p:nvPr/>
        </p:nvSpPr>
        <p:spPr>
          <a:xfrm flipH="1" rot="10800000">
            <a:off x="0" y="6400799"/>
            <a:ext cx="12192000" cy="456773"/>
          </a:xfrm>
          <a:prstGeom prst="rect">
            <a:avLst/>
          </a:prstGeom>
          <a:gradFill>
            <a:gsLst>
              <a:gs pos="0">
                <a:srgbClr val="029676">
                  <a:alpha val="27843"/>
                </a:srgbClr>
              </a:gs>
              <a:gs pos="14000">
                <a:srgbClr val="029676">
                  <a:alpha val="27843"/>
                </a:srgbClr>
              </a:gs>
              <a:gs pos="100000">
                <a:srgbClr val="4AB5C4">
                  <a:alpha val="84705"/>
                </a:srgbClr>
              </a:gs>
            </a:gsLst>
            <a:lin ang="60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93" name="Google Shape;93;p2"/>
          <p:cNvSpPr/>
          <p:nvPr/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0">
                <a:srgbClr val="BADB7C">
                  <a:alpha val="54901"/>
                </a:srgbClr>
              </a:gs>
              <a:gs pos="9000">
                <a:srgbClr val="BADB7C">
                  <a:alpha val="54901"/>
                </a:srgbClr>
              </a:gs>
              <a:gs pos="99000">
                <a:schemeClr val="accent2"/>
              </a:gs>
              <a:gs pos="100000">
                <a:schemeClr val="accent2"/>
              </a:gs>
            </a:gsLst>
            <a:lin ang="14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94" name="Google Shape;94;p2"/>
          <p:cNvSpPr/>
          <p:nvPr/>
        </p:nvSpPr>
        <p:spPr>
          <a:xfrm>
            <a:off x="0" y="-429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5" name="Google Shape;95;p2"/>
          <p:cNvGrpSpPr/>
          <p:nvPr/>
        </p:nvGrpSpPr>
        <p:grpSpPr>
          <a:xfrm>
            <a:off x="-830247" y="-1"/>
            <a:ext cx="4974086" cy="6858001"/>
            <a:chOff x="-830247" y="-1"/>
            <a:chExt cx="4974086" cy="6858001"/>
          </a:xfrm>
        </p:grpSpPr>
        <p:sp>
          <p:nvSpPr>
            <p:cNvPr id="96" name="Google Shape;96;p2"/>
            <p:cNvSpPr/>
            <p:nvPr/>
          </p:nvSpPr>
          <p:spPr>
            <a:xfrm flipH="1" rot="5400000">
              <a:off x="-1409318" y="1410082"/>
              <a:ext cx="6858000" cy="4037835"/>
            </a:xfrm>
            <a:prstGeom prst="rect">
              <a:avLst/>
            </a:prstGeom>
            <a:gradFill>
              <a:gsLst>
                <a:gs pos="0">
                  <a:schemeClr val="accent6"/>
                </a:gs>
                <a:gs pos="8000">
                  <a:schemeClr val="accent6"/>
                </a:gs>
                <a:gs pos="100000">
                  <a:srgbClr val="4AB5C4">
                    <a:alpha val="88627"/>
                  </a:srgbClr>
                </a:gs>
              </a:gsLst>
              <a:lin ang="30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97" name="Google Shape;97;p2"/>
            <p:cNvSpPr/>
            <p:nvPr/>
          </p:nvSpPr>
          <p:spPr>
            <a:xfrm flipH="1" rot="5400000">
              <a:off x="-1153806" y="1153804"/>
              <a:ext cx="6346209" cy="4038601"/>
            </a:xfrm>
            <a:prstGeom prst="rect">
              <a:avLst/>
            </a:prstGeom>
            <a:gradFill>
              <a:gsLst>
                <a:gs pos="0">
                  <a:srgbClr val="91D2DB">
                    <a:alpha val="0"/>
                  </a:srgbClr>
                </a:gs>
                <a:gs pos="99000">
                  <a:srgbClr val="8AB833">
                    <a:alpha val="91764"/>
                  </a:srgbClr>
                </a:gs>
                <a:gs pos="100000">
                  <a:srgbClr val="8AB833">
                    <a:alpha val="91764"/>
                  </a:srgbClr>
                </a:gs>
              </a:gsLst>
              <a:lin ang="18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98" name="Google Shape;98;p2"/>
            <p:cNvSpPr/>
            <p:nvPr/>
          </p:nvSpPr>
          <p:spPr>
            <a:xfrm flipH="1" rot="5400000">
              <a:off x="759574" y="3578975"/>
              <a:ext cx="2502407" cy="4055644"/>
            </a:xfrm>
            <a:prstGeom prst="rect">
              <a:avLst/>
            </a:prstGeom>
            <a:gradFill>
              <a:gsLst>
                <a:gs pos="0">
                  <a:srgbClr val="4AB5C4">
                    <a:alpha val="27843"/>
                  </a:srgbClr>
                </a:gs>
                <a:gs pos="2000">
                  <a:srgbClr val="4AB5C4">
                    <a:alpha val="27843"/>
                  </a:srgbClr>
                </a:gs>
                <a:gs pos="100000">
                  <a:srgbClr val="029676">
                    <a:alpha val="0"/>
                  </a:srgbClr>
                </a:gs>
              </a:gsLst>
              <a:lin ang="78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99" name="Google Shape;99;p2"/>
            <p:cNvSpPr/>
            <p:nvPr/>
          </p:nvSpPr>
          <p:spPr>
            <a:xfrm rot="6097846">
              <a:off x="-747355" y="1201312"/>
              <a:ext cx="4808302" cy="4088666"/>
            </a:xfrm>
            <a:custGeom>
              <a:rect b="b" l="l" r="r" t="t"/>
              <a:pathLst>
                <a:path extrusionOk="0" h="4088666" w="4808302">
                  <a:moveTo>
                    <a:pt x="48844" y="2888671"/>
                  </a:moveTo>
                  <a:cubicBezTo>
                    <a:pt x="16818" y="2732167"/>
                    <a:pt x="0" y="2570123"/>
                    <a:pt x="0" y="2404151"/>
                  </a:cubicBezTo>
                  <a:cubicBezTo>
                    <a:pt x="0" y="1076375"/>
                    <a:pt x="1076375" y="0"/>
                    <a:pt x="2404151" y="0"/>
                  </a:cubicBezTo>
                  <a:cubicBezTo>
                    <a:pt x="3731927" y="0"/>
                    <a:pt x="4808302" y="1076375"/>
                    <a:pt x="4808302" y="2404151"/>
                  </a:cubicBezTo>
                  <a:cubicBezTo>
                    <a:pt x="4808302" y="2653109"/>
                    <a:pt x="4770461" y="2893229"/>
                    <a:pt x="4700216" y="3119072"/>
                  </a:cubicBezTo>
                  <a:lnTo>
                    <a:pt x="4643143" y="3275009"/>
                  </a:lnTo>
                  <a:lnTo>
                    <a:pt x="690093" y="4088666"/>
                  </a:lnTo>
                  <a:lnTo>
                    <a:pt x="548991" y="3933414"/>
                  </a:lnTo>
                  <a:cubicBezTo>
                    <a:pt x="304015" y="3636572"/>
                    <a:pt x="128908" y="3279932"/>
                    <a:pt x="48844" y="2888671"/>
                  </a:cubicBezTo>
                  <a:close/>
                </a:path>
              </a:pathLst>
            </a:custGeom>
            <a:gradFill>
              <a:gsLst>
                <a:gs pos="0">
                  <a:srgbClr val="B7FFEE">
                    <a:alpha val="1960"/>
                  </a:srgbClr>
                </a:gs>
                <a:gs pos="13000">
                  <a:srgbClr val="B7FFEE">
                    <a:alpha val="1960"/>
                  </a:srgbClr>
                </a:gs>
                <a:gs pos="100000">
                  <a:srgbClr val="0989B1">
                    <a:alpha val="28627"/>
                  </a:srgbClr>
                </a:gs>
              </a:gsLst>
              <a:lin ang="168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sp>
        <p:nvSpPr>
          <p:cNvPr id="100" name="Google Shape;100;p2"/>
          <p:cNvSpPr txBox="1"/>
          <p:nvPr>
            <p:ph type="title"/>
          </p:nvPr>
        </p:nvSpPr>
        <p:spPr>
          <a:xfrm>
            <a:off x="129925" y="519750"/>
            <a:ext cx="3761700" cy="46833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r>
              <a:rPr lang="de-CH" sz="3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Vorbereitung zum Spiel </a:t>
            </a:r>
            <a:r>
              <a:rPr i="1" lang="de-CH" sz="3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Nothing to Hide</a:t>
            </a:r>
            <a:br>
              <a:rPr lang="de-CH" sz="3100">
                <a:latin typeface="Arial"/>
                <a:ea typeface="Arial"/>
                <a:cs typeface="Arial"/>
                <a:sym typeface="Arial"/>
              </a:rPr>
            </a:br>
            <a:br>
              <a:rPr lang="de-CH" sz="3100">
                <a:latin typeface="Arial"/>
                <a:ea typeface="Arial"/>
                <a:cs typeface="Arial"/>
                <a:sym typeface="Arial"/>
              </a:rPr>
            </a:br>
            <a:br>
              <a:rPr lang="de-CH" sz="3100">
                <a:latin typeface="Arial"/>
                <a:ea typeface="Arial"/>
                <a:cs typeface="Arial"/>
                <a:sym typeface="Arial"/>
              </a:rPr>
            </a:br>
            <a:br>
              <a:rPr lang="de-CH" sz="3100">
                <a:latin typeface="Arial"/>
                <a:ea typeface="Arial"/>
                <a:cs typeface="Arial"/>
                <a:sym typeface="Arial"/>
              </a:rPr>
            </a:br>
            <a:r>
              <a:rPr lang="de-CH" sz="3100">
                <a:latin typeface="Arial"/>
                <a:ea typeface="Arial"/>
                <a:cs typeface="Arial"/>
                <a:sym typeface="Arial"/>
              </a:rPr>
              <a:t>B: Digitale </a:t>
            </a:r>
            <a:r>
              <a:rPr lang="de-CH" sz="3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Privatsphäre </a:t>
            </a:r>
            <a:br>
              <a:rPr lang="de-CH" sz="1600"/>
            </a:br>
            <a:endParaRPr sz="3200">
              <a:solidFill>
                <a:schemeClr val="lt1"/>
              </a:solidFill>
            </a:endParaRPr>
          </a:p>
        </p:txBody>
      </p:sp>
      <p:sp>
        <p:nvSpPr>
          <p:cNvPr id="101" name="Google Shape;101;p2"/>
          <p:cNvSpPr/>
          <p:nvPr/>
        </p:nvSpPr>
        <p:spPr>
          <a:xfrm>
            <a:off x="10700505" y="5384801"/>
            <a:ext cx="1284073" cy="1274424"/>
          </a:xfrm>
          <a:custGeom>
            <a:rect b="b" l="l" r="r" t="t"/>
            <a:pathLst>
              <a:path extrusionOk="0" h="2653067" w="2613271">
                <a:moveTo>
                  <a:pt x="0" y="0"/>
                </a:moveTo>
                <a:lnTo>
                  <a:pt x="2613271" y="0"/>
                </a:lnTo>
                <a:lnTo>
                  <a:pt x="2613271" y="2653067"/>
                </a:lnTo>
                <a:lnTo>
                  <a:pt x="0" y="265306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descr="Ein Bild, das Grafiken, Schrift, Grafikdesign, Text enthält.  Automatisch generierte Beschreibung" id="102" name="Google Shape;102;p2"/>
          <p:cNvPicPr preferRelativeResize="0"/>
          <p:nvPr/>
        </p:nvPicPr>
        <p:blipFill rotWithShape="1">
          <a:blip r:embed="rId4">
            <a:alphaModFix/>
          </a:blip>
          <a:srcRect b="1616" l="0" r="-2" t="1477"/>
          <a:stretch/>
        </p:blipFill>
        <p:spPr>
          <a:xfrm>
            <a:off x="9771321" y="873031"/>
            <a:ext cx="2566983" cy="2487530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2"/>
          <p:cNvSpPr txBox="1"/>
          <p:nvPr/>
        </p:nvSpPr>
        <p:spPr>
          <a:xfrm>
            <a:off x="4266326" y="3949607"/>
            <a:ext cx="55050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de-CH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Den Unterschied zwischen Privatsphäre im Alltag und Privatsphäre online verstehen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9" name="Google Shape;109;p17"/>
          <p:cNvGrpSpPr/>
          <p:nvPr/>
        </p:nvGrpSpPr>
        <p:grpSpPr>
          <a:xfrm>
            <a:off x="0" y="6401227"/>
            <a:ext cx="12192000" cy="456773"/>
            <a:chOff x="0" y="6400799"/>
            <a:chExt cx="12192000" cy="456773"/>
          </a:xfrm>
        </p:grpSpPr>
        <p:sp>
          <p:nvSpPr>
            <p:cNvPr id="110" name="Google Shape;110;p17"/>
            <p:cNvSpPr/>
            <p:nvPr/>
          </p:nvSpPr>
          <p:spPr>
            <a:xfrm flipH="1" rot="10800000">
              <a:off x="0" y="6400799"/>
              <a:ext cx="12192000" cy="456773"/>
            </a:xfrm>
            <a:prstGeom prst="rect">
              <a:avLst/>
            </a:prstGeom>
            <a:gradFill>
              <a:gsLst>
                <a:gs pos="0">
                  <a:srgbClr val="029676">
                    <a:alpha val="27843"/>
                  </a:srgbClr>
                </a:gs>
                <a:gs pos="14000">
                  <a:srgbClr val="029676">
                    <a:alpha val="27843"/>
                  </a:srgbClr>
                </a:gs>
                <a:gs pos="100000">
                  <a:srgbClr val="4AB5C4">
                    <a:alpha val="84705"/>
                  </a:srgbClr>
                </a:gs>
              </a:gsLst>
              <a:lin ang="60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11" name="Google Shape;111;p17"/>
            <p:cNvSpPr/>
            <p:nvPr/>
          </p:nvSpPr>
          <p:spPr>
            <a:xfrm flipH="1">
              <a:off x="4038600" y="6400799"/>
              <a:ext cx="8153398" cy="456772"/>
            </a:xfrm>
            <a:prstGeom prst="rect">
              <a:avLst/>
            </a:prstGeom>
            <a:gradFill>
              <a:gsLst>
                <a:gs pos="0">
                  <a:srgbClr val="9AB5A6">
                    <a:alpha val="34901"/>
                  </a:srgbClr>
                </a:gs>
                <a:gs pos="9000">
                  <a:srgbClr val="9AB5A6">
                    <a:alpha val="34901"/>
                  </a:srgbClr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144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sp>
        <p:nvSpPr>
          <p:cNvPr id="112" name="Google Shape;112;p17"/>
          <p:cNvSpPr txBox="1"/>
          <p:nvPr/>
        </p:nvSpPr>
        <p:spPr>
          <a:xfrm>
            <a:off x="1063739" y="2356829"/>
            <a:ext cx="5536672" cy="30007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1430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</a:pPr>
            <a:r>
              <a:rPr b="0" i="0" lang="de-CH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den Umfang von Privatsphäre online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1430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</a:pPr>
            <a:r>
              <a:rPr b="0" i="0" lang="de-CH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Daten, die über Plattformen und Apps gesammelt werden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1430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</a:pPr>
            <a:r>
              <a:rPr b="0" i="0" lang="de-CH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den Unterschied zwischen digitaler und alltagsüblicher Privatsphäre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de-CH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👉 Digitale Privatsphäre hat eine andere Reichweite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3" name="Google Shape;113;p17"/>
          <p:cNvSpPr txBox="1"/>
          <p:nvPr/>
        </p:nvSpPr>
        <p:spPr>
          <a:xfrm>
            <a:off x="784075" y="714857"/>
            <a:ext cx="6096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1" i="0" lang="de-CH" sz="3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Was werden wir lernen?</a:t>
            </a:r>
            <a:endParaRPr b="0" i="0" sz="36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descr="Überwachungskamera Silhouette" id="114" name="Google Shape;114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80075" y="2780415"/>
            <a:ext cx="1073078" cy="11217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8"/>
          <p:cNvSpPr txBox="1"/>
          <p:nvPr/>
        </p:nvSpPr>
        <p:spPr>
          <a:xfrm>
            <a:off x="550214" y="2127574"/>
            <a:ext cx="5744355" cy="3247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de-CH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Digitale Privatsphäre bedeutet:</a:t>
            </a:r>
            <a:endParaRPr b="1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45720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●"/>
            </a:pPr>
            <a:r>
              <a:rPr b="0" i="0" lang="de-CH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Verstehen, welche Daten erzeugt werden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●"/>
            </a:pPr>
            <a:r>
              <a:rPr b="0" i="0" lang="de-CH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Wissen, wer diese Daten sehen kann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●"/>
            </a:pPr>
            <a:r>
              <a:rPr b="0" i="0" lang="de-CH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Bewusste Entscheidungen über geteilte Informationen treffen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27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de-CH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27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27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de-CH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Es geht darum, die Kontrolle über deine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27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de-CH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eigenen Daten zu haben.</a:t>
            </a:r>
            <a:br>
              <a:rPr b="0" i="0" lang="de-CH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b="1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1" i="0" sz="16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0" name="Google Shape;120;p18"/>
          <p:cNvSpPr txBox="1"/>
          <p:nvPr/>
        </p:nvSpPr>
        <p:spPr>
          <a:xfrm>
            <a:off x="557785" y="531676"/>
            <a:ext cx="97809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1" i="0" lang="de-CH" sz="3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WAS BEDEUTET DIGITALE PRIVATSPHÄRE?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descr="Lenkrad Silhouette" id="121" name="Google Shape;121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57785" y="3759685"/>
            <a:ext cx="914400" cy="9144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2" name="Google Shape;122;p18"/>
          <p:cNvGrpSpPr/>
          <p:nvPr/>
        </p:nvGrpSpPr>
        <p:grpSpPr>
          <a:xfrm>
            <a:off x="0" y="6400797"/>
            <a:ext cx="12192000" cy="456773"/>
            <a:chOff x="0" y="6400799"/>
            <a:chExt cx="12192000" cy="456773"/>
          </a:xfrm>
        </p:grpSpPr>
        <p:sp>
          <p:nvSpPr>
            <p:cNvPr id="123" name="Google Shape;123;p18"/>
            <p:cNvSpPr/>
            <p:nvPr/>
          </p:nvSpPr>
          <p:spPr>
            <a:xfrm flipH="1" rot="10800000">
              <a:off x="0" y="6400799"/>
              <a:ext cx="12192000" cy="456773"/>
            </a:xfrm>
            <a:prstGeom prst="rect">
              <a:avLst/>
            </a:prstGeom>
            <a:gradFill>
              <a:gsLst>
                <a:gs pos="0">
                  <a:srgbClr val="029676">
                    <a:alpha val="27843"/>
                  </a:srgbClr>
                </a:gs>
                <a:gs pos="14000">
                  <a:srgbClr val="029676">
                    <a:alpha val="27843"/>
                  </a:srgbClr>
                </a:gs>
                <a:gs pos="100000">
                  <a:srgbClr val="4AB5C4">
                    <a:alpha val="84705"/>
                  </a:srgbClr>
                </a:gs>
              </a:gsLst>
              <a:lin ang="60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24" name="Google Shape;124;p18"/>
            <p:cNvSpPr/>
            <p:nvPr/>
          </p:nvSpPr>
          <p:spPr>
            <a:xfrm flipH="1">
              <a:off x="4038600" y="6400799"/>
              <a:ext cx="8153398" cy="456772"/>
            </a:xfrm>
            <a:prstGeom prst="rect">
              <a:avLst/>
            </a:prstGeom>
            <a:gradFill>
              <a:gsLst>
                <a:gs pos="0">
                  <a:srgbClr val="9AB5A6">
                    <a:alpha val="34901"/>
                  </a:srgbClr>
                </a:gs>
                <a:gs pos="9000">
                  <a:srgbClr val="9AB5A6">
                    <a:alpha val="34901"/>
                  </a:srgbClr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144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sp>
        <p:nvSpPr>
          <p:cNvPr id="125" name="Google Shape;125;p18"/>
          <p:cNvSpPr/>
          <p:nvPr/>
        </p:nvSpPr>
        <p:spPr>
          <a:xfrm>
            <a:off x="6725873" y="1713108"/>
            <a:ext cx="4668300" cy="4668300"/>
          </a:xfrm>
          <a:prstGeom prst="ellipse">
            <a:avLst/>
          </a:prstGeom>
          <a:solidFill>
            <a:srgbClr val="FEFEFE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6" name="Google Shape;126;p18"/>
          <p:cNvGrpSpPr/>
          <p:nvPr/>
        </p:nvGrpSpPr>
        <p:grpSpPr>
          <a:xfrm>
            <a:off x="7760257" y="1312444"/>
            <a:ext cx="2887928" cy="2887928"/>
            <a:chOff x="3611776" y="414352"/>
            <a:chExt cx="2166000" cy="2166000"/>
          </a:xfrm>
        </p:grpSpPr>
        <p:sp>
          <p:nvSpPr>
            <p:cNvPr id="127" name="Google Shape;127;p18"/>
            <p:cNvSpPr/>
            <p:nvPr/>
          </p:nvSpPr>
          <p:spPr>
            <a:xfrm>
              <a:off x="3611776" y="414352"/>
              <a:ext cx="2166000" cy="2166000"/>
            </a:xfrm>
            <a:prstGeom prst="ellipse">
              <a:avLst/>
            </a:prstGeom>
            <a:solidFill>
              <a:srgbClr val="80B979">
                <a:alpha val="34901"/>
              </a:srgbClr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" name="Google Shape;128;p18"/>
            <p:cNvSpPr txBox="1"/>
            <p:nvPr/>
          </p:nvSpPr>
          <p:spPr>
            <a:xfrm>
              <a:off x="3967546" y="1027503"/>
              <a:ext cx="1496100" cy="702900"/>
            </a:xfrm>
            <a:prstGeom prst="rect">
              <a:avLst/>
            </a:prstGeom>
            <a:solidFill>
              <a:srgbClr val="80B979">
                <a:alpha val="34901"/>
              </a:srgbClr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-323850" lvl="0" marL="45720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500"/>
                <a:buFont typeface="Roboto"/>
                <a:buAutoNum type="arabicPeriod"/>
              </a:pPr>
              <a:r>
                <a:rPr b="1" i="0" lang="de-CH" sz="1500" u="none" cap="none" strike="noStrik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Nur ich</a:t>
              </a:r>
              <a:endParaRPr b="1" i="0" sz="15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29" name="Google Shape;129;p18"/>
          <p:cNvGrpSpPr/>
          <p:nvPr/>
        </p:nvGrpSpPr>
        <p:grpSpPr>
          <a:xfrm>
            <a:off x="8934311" y="3382006"/>
            <a:ext cx="2887928" cy="2887928"/>
            <a:chOff x="4562258" y="2032864"/>
            <a:chExt cx="2166000" cy="2166000"/>
          </a:xfrm>
        </p:grpSpPr>
        <p:sp>
          <p:nvSpPr>
            <p:cNvPr id="130" name="Google Shape;130;p18"/>
            <p:cNvSpPr/>
            <p:nvPr/>
          </p:nvSpPr>
          <p:spPr>
            <a:xfrm>
              <a:off x="4562258" y="2032864"/>
              <a:ext cx="2166000" cy="2166000"/>
            </a:xfrm>
            <a:prstGeom prst="ellipse">
              <a:avLst/>
            </a:prstGeom>
            <a:solidFill>
              <a:srgbClr val="80B979">
                <a:alpha val="34901"/>
              </a:srgbClr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" name="Google Shape;131;p18"/>
            <p:cNvSpPr txBox="1"/>
            <p:nvPr/>
          </p:nvSpPr>
          <p:spPr>
            <a:xfrm>
              <a:off x="5079846" y="2834728"/>
              <a:ext cx="1496100" cy="702900"/>
            </a:xfrm>
            <a:prstGeom prst="rect">
              <a:avLst/>
            </a:prstGeom>
            <a:solidFill>
              <a:srgbClr val="80B979">
                <a:alpha val="34901"/>
              </a:srgbClr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rPr b="1" i="0" lang="de-CH" sz="1500" u="none" cap="none" strike="noStrik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2. Ich und der Plattform-/App-Anbieter</a:t>
              </a:r>
              <a:endParaRPr b="1" i="0" sz="15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32" name="Google Shape;132;p18"/>
          <p:cNvGrpSpPr/>
          <p:nvPr/>
        </p:nvGrpSpPr>
        <p:grpSpPr>
          <a:xfrm>
            <a:off x="6383559" y="3382019"/>
            <a:ext cx="2887928" cy="2887928"/>
            <a:chOff x="2520331" y="2100816"/>
            <a:chExt cx="2166000" cy="2166000"/>
          </a:xfrm>
        </p:grpSpPr>
        <p:sp>
          <p:nvSpPr>
            <p:cNvPr id="133" name="Google Shape;133;p18"/>
            <p:cNvSpPr/>
            <p:nvPr/>
          </p:nvSpPr>
          <p:spPr>
            <a:xfrm>
              <a:off x="2520331" y="2100816"/>
              <a:ext cx="2166000" cy="2166000"/>
            </a:xfrm>
            <a:prstGeom prst="ellipse">
              <a:avLst/>
            </a:prstGeom>
            <a:solidFill>
              <a:srgbClr val="80B979">
                <a:alpha val="34901"/>
              </a:srgbClr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" name="Google Shape;134;p18"/>
            <p:cNvSpPr txBox="1"/>
            <p:nvPr/>
          </p:nvSpPr>
          <p:spPr>
            <a:xfrm>
              <a:off x="2855281" y="2834728"/>
              <a:ext cx="1496100" cy="702900"/>
            </a:xfrm>
            <a:prstGeom prst="rect">
              <a:avLst/>
            </a:prstGeom>
            <a:solidFill>
              <a:srgbClr val="80B979">
                <a:alpha val="34901"/>
              </a:srgbClr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rPr b="1" i="0" lang="de-CH" sz="1500" u="none" cap="none" strike="noStrik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3. Ich, andere Nutzer und der Anbieter</a:t>
              </a:r>
              <a:endParaRPr b="1" i="0" sz="15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135" name="Google Shape;135;p18"/>
          <p:cNvSpPr/>
          <p:nvPr/>
        </p:nvSpPr>
        <p:spPr>
          <a:xfrm>
            <a:off x="8387029" y="3168551"/>
            <a:ext cx="1634400" cy="1634400"/>
          </a:xfrm>
          <a:prstGeom prst="ellipse">
            <a:avLst/>
          </a:prstGeom>
          <a:solidFill>
            <a:srgbClr val="80B979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de-CH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Wer kann meine Daten sehen?</a:t>
            </a:r>
            <a:endParaRPr b="1" i="0" sz="1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1"/>
          <p:cNvSpPr txBox="1"/>
          <p:nvPr/>
        </p:nvSpPr>
        <p:spPr>
          <a:xfrm>
            <a:off x="868050" y="1446816"/>
            <a:ext cx="10243500" cy="119464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de-CH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Welche Rechte hast du bei der Nutzung von sozialen Medien und digitalen Plattformen?</a:t>
            </a:r>
            <a:endParaRPr b="0" i="0" sz="1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marR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AutoNum type="arabicPeriod"/>
            </a:pPr>
            <a:r>
              <a:rPr b="0" i="0" lang="de-CH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Diskussion: Kennst du deine Rechte gemäss der DSGVO? (Kahoot)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AutoNum type="arabicPeriod"/>
            </a:pPr>
            <a:r>
              <a:rPr b="0" i="0" lang="de-CH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 Zweiergruppen: Sammelt 5 Rechte, die ihr online über eure Daten habt</a:t>
            </a:r>
            <a:endParaRPr b="1" i="0" sz="16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1" name="Google Shape;141;p21"/>
          <p:cNvSpPr txBox="1"/>
          <p:nvPr/>
        </p:nvSpPr>
        <p:spPr>
          <a:xfrm>
            <a:off x="788068" y="862081"/>
            <a:ext cx="8738704" cy="5847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1" i="0" lang="de-CH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Die DSGVO: Deine Daten online, deine Rechte</a:t>
            </a:r>
            <a:endParaRPr b="0" i="0" sz="12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descr="Gewichte ungleich Silhouette" id="142" name="Google Shape;142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21838" y="264758"/>
            <a:ext cx="1194646" cy="119464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3" name="Google Shape;143;p21"/>
          <p:cNvGrpSpPr/>
          <p:nvPr/>
        </p:nvGrpSpPr>
        <p:grpSpPr>
          <a:xfrm>
            <a:off x="0" y="6400797"/>
            <a:ext cx="12192000" cy="456773"/>
            <a:chOff x="0" y="6400799"/>
            <a:chExt cx="12192000" cy="456773"/>
          </a:xfrm>
        </p:grpSpPr>
        <p:sp>
          <p:nvSpPr>
            <p:cNvPr id="144" name="Google Shape;144;p21"/>
            <p:cNvSpPr/>
            <p:nvPr/>
          </p:nvSpPr>
          <p:spPr>
            <a:xfrm flipH="1" rot="10800000">
              <a:off x="0" y="6400799"/>
              <a:ext cx="12192000" cy="456773"/>
            </a:xfrm>
            <a:prstGeom prst="rect">
              <a:avLst/>
            </a:prstGeom>
            <a:gradFill>
              <a:gsLst>
                <a:gs pos="0">
                  <a:srgbClr val="029676">
                    <a:alpha val="27843"/>
                  </a:srgbClr>
                </a:gs>
                <a:gs pos="14000">
                  <a:srgbClr val="029676">
                    <a:alpha val="27843"/>
                  </a:srgbClr>
                </a:gs>
                <a:gs pos="100000">
                  <a:srgbClr val="4AB5C4">
                    <a:alpha val="84705"/>
                  </a:srgbClr>
                </a:gs>
              </a:gsLst>
              <a:lin ang="60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45" name="Google Shape;145;p21"/>
            <p:cNvSpPr/>
            <p:nvPr/>
          </p:nvSpPr>
          <p:spPr>
            <a:xfrm flipH="1">
              <a:off x="4038600" y="6400799"/>
              <a:ext cx="8153398" cy="456772"/>
            </a:xfrm>
            <a:prstGeom prst="rect">
              <a:avLst/>
            </a:prstGeom>
            <a:gradFill>
              <a:gsLst>
                <a:gs pos="0">
                  <a:srgbClr val="9AB5A6">
                    <a:alpha val="34901"/>
                  </a:srgbClr>
                </a:gs>
                <a:gs pos="9000">
                  <a:srgbClr val="9AB5A6">
                    <a:alpha val="34901"/>
                  </a:srgbClr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144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graphicFrame>
        <p:nvGraphicFramePr>
          <p:cNvPr id="146" name="Google Shape;146;p21"/>
          <p:cNvGraphicFramePr/>
          <p:nvPr/>
        </p:nvGraphicFramePr>
        <p:xfrm>
          <a:off x="1091650" y="278049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{124417F7-429E-4092-95C3-C2C486D1577C}</a:tableStyleId>
              </a:tblPr>
              <a:tblGrid>
                <a:gridCol w="4898150"/>
                <a:gridCol w="4898150"/>
              </a:tblGrid>
              <a:tr h="430600">
                <a:tc grid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de-CH" sz="1500" u="none" cap="none" strike="noStrike"/>
                        <a:t>Du hast das Recht…</a:t>
                      </a:r>
                      <a:endParaRPr b="1" sz="1500" u="none" cap="none" strike="noStrike"/>
                    </a:p>
                  </a:txBody>
                  <a:tcPr marT="91425" marB="91425" marR="91425" marL="91425"/>
                </a:tc>
                <a:tc hMerge="1"/>
              </a:tr>
              <a:tr h="6128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de-CH" sz="1400" u="none" cap="none" strike="noStrike"/>
                        <a:t>ZU WISSEN</a:t>
                      </a:r>
                      <a:endParaRPr b="1" sz="14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-304800" lvl="0" marL="45720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Char char="●"/>
                      </a:pPr>
                      <a:r>
                        <a:rPr lang="de-CH" sz="1200" u="none" cap="none" strike="noStrike">
                          <a:solidFill>
                            <a:schemeClr val="dk1"/>
                          </a:solidFill>
                        </a:rPr>
                        <a:t>welche Informationen eine Plattform über dich sammelt</a:t>
                      </a:r>
                      <a:endParaRPr sz="1200" u="none" cap="none" strike="noStrike">
                        <a:solidFill>
                          <a:schemeClr val="dk1"/>
                        </a:solidFill>
                      </a:endParaRPr>
                    </a:p>
                    <a:p>
                      <a:pPr indent="-304800" lvl="0" marL="45720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Char char="●"/>
                      </a:pPr>
                      <a:r>
                        <a:rPr lang="de-CH" sz="1200" u="none" cap="none" strike="noStrike">
                          <a:solidFill>
                            <a:schemeClr val="dk1"/>
                          </a:solidFill>
                        </a:rPr>
                        <a:t>warum sie gesammelt werden und wie sie verwendet werden</a:t>
                      </a:r>
                      <a:endParaRPr sz="1500" u="none" cap="none" strike="noStrike"/>
                    </a:p>
                  </a:txBody>
                  <a:tcPr marT="91425" marB="91425" marR="91425" marL="91425"/>
                </a:tc>
              </a:tr>
              <a:tr h="4146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de-CH" sz="1400" u="none" cap="none" strike="noStrike"/>
                        <a:t>EINZUSEHEN</a:t>
                      </a:r>
                      <a:endParaRPr b="1" sz="14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-304800" lvl="0" marL="45720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Char char="●"/>
                      </a:pPr>
                      <a:r>
                        <a:rPr lang="de-CH" sz="1200" u="none" cap="none" strike="noStrike">
                          <a:solidFill>
                            <a:schemeClr val="dk1"/>
                          </a:solidFill>
                        </a:rPr>
                        <a:t>zu verlangen, welche Daten ein Unternehmen über dich hat</a:t>
                      </a:r>
                      <a:endParaRPr sz="1500" u="none" cap="none" strike="noStrike"/>
                    </a:p>
                  </a:txBody>
                  <a:tcPr marT="91425" marB="91425" marR="91425" marL="91425"/>
                </a:tc>
              </a:tr>
              <a:tr h="4146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de-CH" sz="1400" u="none" cap="none" strike="noStrike"/>
                        <a:t>ZU BERICHTIGEN</a:t>
                      </a:r>
                      <a:endParaRPr b="1" sz="14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-304800" lvl="0" marL="45720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Char char="●"/>
                      </a:pPr>
                      <a:r>
                        <a:rPr lang="de-CH" sz="1200" u="none" cap="none" strike="noStrike">
                          <a:solidFill>
                            <a:schemeClr val="dk1"/>
                          </a:solidFill>
                        </a:rPr>
                        <a:t>die Berichtigung falscher Informationen zu verlangen</a:t>
                      </a:r>
                      <a:endParaRPr sz="1500" u="none" cap="none" strike="noStrike"/>
                    </a:p>
                  </a:txBody>
                  <a:tcPr marT="91425" marB="91425" marR="91425" marL="91425"/>
                </a:tc>
              </a:tr>
              <a:tr h="4146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de-CH" sz="1400" u="none" cap="none" strike="noStrike"/>
                        <a:t>ZU LÖSCHEN</a:t>
                      </a:r>
                      <a:endParaRPr b="1" sz="14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-304800" lvl="0" marL="45720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Char char="●"/>
                      </a:pPr>
                      <a:r>
                        <a:rPr lang="de-CH" sz="1200" u="none" cap="none" strike="noStrike">
                          <a:solidFill>
                            <a:schemeClr val="dk1"/>
                          </a:solidFill>
                        </a:rPr>
                        <a:t>Ask for your data to be removed ("Right to be Forgotten")</a:t>
                      </a:r>
                      <a:endParaRPr sz="12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</a:tr>
              <a:tr h="7694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de-CH" sz="1400" u="none" cap="none" strike="noStrike"/>
                        <a:t>ZU KONTROLLIEREN</a:t>
                      </a:r>
                      <a:endParaRPr b="1" sz="14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-304800" lvl="0" marL="45720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Char char="●"/>
                      </a:pPr>
                      <a:r>
                        <a:rPr lang="de-CH" sz="1200" u="none" cap="none" strike="noStrike">
                          <a:solidFill>
                            <a:schemeClr val="dk1"/>
                          </a:solidFill>
                        </a:rPr>
                        <a:t>zu entscheiden, ob Unternehmen deine Daten nutzen dürfen</a:t>
                      </a:r>
                      <a:endParaRPr sz="1200" u="none" cap="none" strike="noStrike">
                        <a:solidFill>
                          <a:schemeClr val="dk1"/>
                        </a:solidFill>
                      </a:endParaRPr>
                    </a:p>
                    <a:p>
                      <a:pPr indent="-304800" lvl="0" marL="45720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Char char="●"/>
                      </a:pPr>
                      <a:r>
                        <a:rPr lang="de-CH" sz="1200" u="none" cap="none" strike="noStrike">
                          <a:solidFill>
                            <a:schemeClr val="dk1"/>
                          </a:solidFill>
                        </a:rPr>
                        <a:t>Datenschutzeinstellungen und Berechtigungen zu ändern</a:t>
                      </a:r>
                      <a:endParaRPr sz="12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</a:tr>
              <a:tr h="4146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de-CH" sz="1400" u="none" cap="none" strike="noStrike"/>
                        <a:t>EINE KOPIE ZU ERHALTEN</a:t>
                      </a:r>
                      <a:endParaRPr b="1" sz="14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-304800" lvl="0" marL="45720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Char char="●"/>
                      </a:pPr>
                      <a:r>
                        <a:rPr lang="de-CH" sz="1200" u="none" cap="none" strike="noStrike">
                          <a:solidFill>
                            <a:schemeClr val="dk1"/>
                          </a:solidFill>
                        </a:rPr>
                        <a:t>eine Kopie deiner persönlichen Daten anzufordern</a:t>
                      </a:r>
                      <a:endParaRPr sz="12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3"/>
          <p:cNvSpPr txBox="1"/>
          <p:nvPr/>
        </p:nvSpPr>
        <p:spPr>
          <a:xfrm>
            <a:off x="372978" y="620945"/>
            <a:ext cx="8299500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oboto"/>
              <a:buNone/>
            </a:pPr>
            <a:r>
              <a:rPr b="0" i="0" lang="de-CH" sz="3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Wie wissen Apps, was du tust? Tracking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p13"/>
          <p:cNvSpPr txBox="1"/>
          <p:nvPr/>
        </p:nvSpPr>
        <p:spPr>
          <a:xfrm>
            <a:off x="647375" y="1990500"/>
            <a:ext cx="4140900" cy="408569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1" i="0" lang="de-CH" sz="1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Was passiert im Hintergrund?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0" i="0" lang="de-CH" sz="1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Apps &amp; Websites use: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b="0" i="0" lang="de-CH" sz="1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Cookies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b="0" i="0" lang="de-CH" sz="1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Tracker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b="0" i="0" lang="de-CH" sz="1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Analyse-Tools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b="0" i="0" lang="de-CH" sz="1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In-App-Tracking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0" i="0" lang="de-CH" sz="1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Sie können erkennen: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</a:pPr>
            <a:r>
              <a:rPr b="0" i="0" lang="de-CH" sz="15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welche Webseiten du besuchst</a:t>
            </a:r>
            <a:endParaRPr b="0" i="0" sz="15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</a:pPr>
            <a:r>
              <a:rPr b="0" i="0" lang="de-CH" sz="15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wie lange du auf einer Seite bleibst</a:t>
            </a:r>
            <a:endParaRPr b="0" i="0" sz="15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b="0" i="0" lang="de-CH" sz="15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womit du durch Klicken interagierst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54" name="Google Shape;154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036547" y="2782390"/>
            <a:ext cx="281213" cy="28319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chuhabdrücke Silhouette" id="155" name="Google Shape;155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262524" y="2998784"/>
            <a:ext cx="400051" cy="40005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cherche Silhouette" id="156" name="Google Shape;156;p1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727985" y="3490863"/>
            <a:ext cx="353785" cy="35378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7" name="Google Shape;157;p13"/>
          <p:cNvGrpSpPr/>
          <p:nvPr/>
        </p:nvGrpSpPr>
        <p:grpSpPr>
          <a:xfrm>
            <a:off x="5377220" y="2609199"/>
            <a:ext cx="3022117" cy="2347172"/>
            <a:chOff x="2800349" y="808383"/>
            <a:chExt cx="6674955" cy="5184203"/>
          </a:xfrm>
        </p:grpSpPr>
        <p:pic>
          <p:nvPicPr>
            <p:cNvPr id="158" name="Google Shape;158;p13"/>
            <p:cNvPicPr preferRelativeResize="0"/>
            <p:nvPr/>
          </p:nvPicPr>
          <p:blipFill rotWithShape="1">
            <a:blip r:embed="rId7">
              <a:alphaModFix/>
            </a:blip>
            <a:srcRect b="12619" l="19965" r="19203" t="11788"/>
            <a:stretch/>
          </p:blipFill>
          <p:spPr>
            <a:xfrm>
              <a:off x="2800349" y="808383"/>
              <a:ext cx="6674955" cy="5184203"/>
            </a:xfrm>
            <a:prstGeom prst="roundRect">
              <a:avLst>
                <a:gd fmla="val 4167" name="adj"/>
              </a:avLst>
            </a:prstGeom>
            <a:solidFill>
              <a:srgbClr val="FFFFFF"/>
            </a:solidFill>
            <a:ln cap="sq" cmpd="sng" w="76200">
              <a:solidFill>
                <a:srgbClr val="292929"/>
              </a:solidFill>
              <a:prstDash val="solid"/>
              <a:miter lim="0"/>
              <a:headEnd len="sm" w="sm" type="none"/>
              <a:tailEnd len="sm" w="sm" type="none"/>
            </a:ln>
            <a:effectLst>
              <a:reflection blurRad="0" dir="5400000" dist="5000" endA="0" endPos="28000" kx="0" rotWithShape="0" algn="bl" stA="28000" stPos="0" sy="-100000" ky="0"/>
            </a:effectLst>
          </p:spPr>
        </p:pic>
        <p:sp>
          <p:nvSpPr>
            <p:cNvPr id="159" name="Google Shape;159;p13"/>
            <p:cNvSpPr/>
            <p:nvPr/>
          </p:nvSpPr>
          <p:spPr>
            <a:xfrm>
              <a:off x="6026400" y="2980800"/>
              <a:ext cx="2174400" cy="180000"/>
            </a:xfrm>
            <a:prstGeom prst="roundRect">
              <a:avLst>
                <a:gd fmla="val 16667" name="adj"/>
              </a:avLst>
            </a:prstGeom>
            <a:noFill/>
            <a:ln cap="flat" cmpd="sng" w="19050">
              <a:solidFill>
                <a:schemeClr val="accent1"/>
              </a:solidFill>
              <a:prstDash val="solid"/>
              <a:miter lim="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" name="Google Shape;160;p13"/>
            <p:cNvSpPr/>
            <p:nvPr/>
          </p:nvSpPr>
          <p:spPr>
            <a:xfrm>
              <a:off x="3543600" y="3543600"/>
              <a:ext cx="4902000" cy="344400"/>
            </a:xfrm>
            <a:prstGeom prst="roundRect">
              <a:avLst>
                <a:gd fmla="val 16667" name="adj"/>
              </a:avLst>
            </a:prstGeom>
            <a:noFill/>
            <a:ln cap="flat" cmpd="sng" w="19050">
              <a:solidFill>
                <a:schemeClr val="accent1"/>
              </a:solidFill>
              <a:prstDash val="solid"/>
              <a:miter lim="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Ein Bild, das Elektronik, Text, Handy, mobiles Gerät enthält.  KI-generierte Inhalte können fehlerhaft sein." id="161" name="Google Shape;161;p1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9155471" y="2609199"/>
            <a:ext cx="1475366" cy="2347172"/>
          </a:xfrm>
          <a:prstGeom prst="roundRect">
            <a:avLst>
              <a:gd fmla="val 4167" name="adj"/>
            </a:avLst>
          </a:prstGeom>
          <a:solidFill>
            <a:srgbClr val="FFFFFF"/>
          </a:solidFill>
          <a:ln cap="sq" cmpd="sng" w="76200">
            <a:solidFill>
              <a:srgbClr val="292929"/>
            </a:solidFill>
            <a:prstDash val="solid"/>
            <a:miter lim="0"/>
            <a:headEnd len="sm" w="sm" type="none"/>
            <a:tailEnd len="sm" w="sm" type="none"/>
          </a:ln>
          <a:effectLst>
            <a:reflection blurRad="0" dir="5400000" dist="5000" endA="0" endPos="28000" kx="0" rotWithShape="0" algn="bl" stA="28000" stPos="0" sy="-100000" ky="0"/>
          </a:effectLst>
        </p:spPr>
      </p:pic>
      <p:sp>
        <p:nvSpPr>
          <p:cNvPr id="162" name="Google Shape;162;p13"/>
          <p:cNvSpPr txBox="1"/>
          <p:nvPr/>
        </p:nvSpPr>
        <p:spPr>
          <a:xfrm>
            <a:off x="5257533" y="1990503"/>
            <a:ext cx="16857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de-CH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Zum Beispiel: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163" name="Google Shape;163;p13"/>
          <p:cNvGrpSpPr/>
          <p:nvPr/>
        </p:nvGrpSpPr>
        <p:grpSpPr>
          <a:xfrm>
            <a:off x="0" y="6401227"/>
            <a:ext cx="12192000" cy="456773"/>
            <a:chOff x="0" y="6400799"/>
            <a:chExt cx="12192000" cy="456773"/>
          </a:xfrm>
        </p:grpSpPr>
        <p:sp>
          <p:nvSpPr>
            <p:cNvPr id="164" name="Google Shape;164;p13"/>
            <p:cNvSpPr/>
            <p:nvPr/>
          </p:nvSpPr>
          <p:spPr>
            <a:xfrm flipH="1" rot="10800000">
              <a:off x="0" y="6400799"/>
              <a:ext cx="12192000" cy="456773"/>
            </a:xfrm>
            <a:prstGeom prst="rect">
              <a:avLst/>
            </a:prstGeom>
            <a:gradFill>
              <a:gsLst>
                <a:gs pos="0">
                  <a:srgbClr val="029676">
                    <a:alpha val="27843"/>
                  </a:srgbClr>
                </a:gs>
                <a:gs pos="14000">
                  <a:srgbClr val="029676">
                    <a:alpha val="27843"/>
                  </a:srgbClr>
                </a:gs>
                <a:gs pos="100000">
                  <a:srgbClr val="4AB5C4">
                    <a:alpha val="84705"/>
                  </a:srgbClr>
                </a:gs>
              </a:gsLst>
              <a:lin ang="60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65" name="Google Shape;165;p13"/>
            <p:cNvSpPr/>
            <p:nvPr/>
          </p:nvSpPr>
          <p:spPr>
            <a:xfrm flipH="1">
              <a:off x="4038600" y="6400799"/>
              <a:ext cx="8153398" cy="456772"/>
            </a:xfrm>
            <a:prstGeom prst="rect">
              <a:avLst/>
            </a:prstGeom>
            <a:gradFill>
              <a:gsLst>
                <a:gs pos="0">
                  <a:srgbClr val="9AB5A6">
                    <a:alpha val="34901"/>
                  </a:srgbClr>
                </a:gs>
                <a:gs pos="9000">
                  <a:srgbClr val="9AB5A6">
                    <a:alpha val="34901"/>
                  </a:srgbClr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144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4"/>
          <p:cNvSpPr txBox="1"/>
          <p:nvPr/>
        </p:nvSpPr>
        <p:spPr>
          <a:xfrm>
            <a:off x="412952" y="698077"/>
            <a:ext cx="9108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de-CH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Online-Werbung nur für dich</a:t>
            </a:r>
            <a:endParaRPr b="1" i="0" sz="36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2" name="Google Shape;172;p14"/>
          <p:cNvSpPr txBox="1"/>
          <p:nvPr/>
        </p:nvSpPr>
        <p:spPr>
          <a:xfrm>
            <a:off x="623225" y="1842850"/>
            <a:ext cx="8214600" cy="45242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1" i="0" lang="de-CH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🔍Klassendiskussion: Warum ist Werbung so wichtig?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0" i="1" lang="de-CH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Ohne persönliche Daten</a:t>
            </a:r>
            <a:endParaRPr b="0" i="1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0" i="0" lang="de-CH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➡️ Werbung für alle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0" i="0" lang="de-CH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➡️ kleine Gruppe interessiert sich + interagiert + kauft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0" i="1" lang="de-CH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Mit persönlichen Daten</a:t>
            </a:r>
            <a:endParaRPr b="0" i="1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0" i="0" lang="de-CH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➡️ Werbung nur für dich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de-CH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➡️ höhere Wahrscheinlichkeit, Inhalte zu sehen, die dir gefallen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de-CH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➡️ höhere Klickrate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de-CH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➡️ höherer Gewinn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br>
              <a:rPr b="0" i="0" lang="de-CH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0" i="0" lang="de-CH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👉Unternehmen zahlen mehr für personalisierte Werbung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73" name="Google Shape;173;p14"/>
          <p:cNvGrpSpPr/>
          <p:nvPr/>
        </p:nvGrpSpPr>
        <p:grpSpPr>
          <a:xfrm>
            <a:off x="0" y="6401227"/>
            <a:ext cx="12192000" cy="456773"/>
            <a:chOff x="0" y="6400799"/>
            <a:chExt cx="12192000" cy="456773"/>
          </a:xfrm>
        </p:grpSpPr>
        <p:sp>
          <p:nvSpPr>
            <p:cNvPr id="174" name="Google Shape;174;p14"/>
            <p:cNvSpPr/>
            <p:nvPr/>
          </p:nvSpPr>
          <p:spPr>
            <a:xfrm flipH="1" rot="10800000">
              <a:off x="0" y="6400799"/>
              <a:ext cx="12192000" cy="456773"/>
            </a:xfrm>
            <a:prstGeom prst="rect">
              <a:avLst/>
            </a:prstGeom>
            <a:gradFill>
              <a:gsLst>
                <a:gs pos="0">
                  <a:srgbClr val="029676">
                    <a:alpha val="27843"/>
                  </a:srgbClr>
                </a:gs>
                <a:gs pos="14000">
                  <a:srgbClr val="029676">
                    <a:alpha val="27843"/>
                  </a:srgbClr>
                </a:gs>
                <a:gs pos="100000">
                  <a:srgbClr val="4AB5C4">
                    <a:alpha val="84705"/>
                  </a:srgbClr>
                </a:gs>
              </a:gsLst>
              <a:lin ang="60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75" name="Google Shape;175;p14"/>
            <p:cNvSpPr/>
            <p:nvPr/>
          </p:nvSpPr>
          <p:spPr>
            <a:xfrm flipH="1">
              <a:off x="4038600" y="6400799"/>
              <a:ext cx="8153398" cy="456772"/>
            </a:xfrm>
            <a:prstGeom prst="rect">
              <a:avLst/>
            </a:prstGeom>
            <a:gradFill>
              <a:gsLst>
                <a:gs pos="0">
                  <a:srgbClr val="9AB5A6">
                    <a:alpha val="34901"/>
                  </a:srgbClr>
                </a:gs>
                <a:gs pos="9000">
                  <a:srgbClr val="9AB5A6">
                    <a:alpha val="34901"/>
                  </a:srgbClr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144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sp>
        <p:nvSpPr>
          <p:cNvPr id="176" name="Google Shape;176;p14"/>
          <p:cNvSpPr txBox="1"/>
          <p:nvPr/>
        </p:nvSpPr>
        <p:spPr>
          <a:xfrm>
            <a:off x="6918950" y="1008200"/>
            <a:ext cx="3467700" cy="60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de-CH" sz="17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*Arbeitsblatt verfügbar (Arbeitsblatt DataPro Webgames – Aufgabe 2)</a:t>
            </a:r>
            <a:endParaRPr b="0" i="0" sz="17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2"/>
          <p:cNvSpPr txBox="1"/>
          <p:nvPr/>
        </p:nvSpPr>
        <p:spPr>
          <a:xfrm>
            <a:off x="715878" y="2316343"/>
            <a:ext cx="5589229" cy="29084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de-CH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Klassendiskussion</a:t>
            </a:r>
            <a:endParaRPr b="0" i="0" sz="18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1430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</a:pPr>
            <a:r>
              <a:rPr b="0" i="0" lang="de-CH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Nutzt ihr soziale Medien?</a:t>
            </a:r>
            <a:endParaRPr b="0" i="0" sz="18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1430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</a:pPr>
            <a:r>
              <a:rPr b="0" i="0" lang="de-CH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Welche Apps nutzt ihr?</a:t>
            </a:r>
            <a:endParaRPr b="0" i="0" sz="18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1430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</a:pPr>
            <a:r>
              <a:rPr b="0" i="0" lang="de-CH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Wissen eure Eltern davon?</a:t>
            </a:r>
            <a:endParaRPr b="0" i="0" sz="18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de-CH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👉 Risiken im Internet sind oft nicht direkt sichtbar.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2" name="Google Shape;182;p22"/>
          <p:cNvSpPr txBox="1"/>
          <p:nvPr/>
        </p:nvSpPr>
        <p:spPr>
          <a:xfrm>
            <a:off x="715878" y="838018"/>
            <a:ext cx="60999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1" i="0" lang="de-CH" sz="3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KONTEXT IST WICHTIG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descr="Familie mit zwei Kindern Silhouette" id="183" name="Google Shape;183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15778" y="2473823"/>
            <a:ext cx="1468834" cy="146883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84" name="Google Shape;184;p22"/>
          <p:cNvGrpSpPr/>
          <p:nvPr/>
        </p:nvGrpSpPr>
        <p:grpSpPr>
          <a:xfrm>
            <a:off x="0" y="6400797"/>
            <a:ext cx="12192000" cy="456773"/>
            <a:chOff x="0" y="6400799"/>
            <a:chExt cx="12192000" cy="456773"/>
          </a:xfrm>
        </p:grpSpPr>
        <p:sp>
          <p:nvSpPr>
            <p:cNvPr id="185" name="Google Shape;185;p22"/>
            <p:cNvSpPr/>
            <p:nvPr/>
          </p:nvSpPr>
          <p:spPr>
            <a:xfrm flipH="1" rot="10800000">
              <a:off x="0" y="6400799"/>
              <a:ext cx="12192000" cy="456773"/>
            </a:xfrm>
            <a:prstGeom prst="rect">
              <a:avLst/>
            </a:prstGeom>
            <a:gradFill>
              <a:gsLst>
                <a:gs pos="0">
                  <a:srgbClr val="029676">
                    <a:alpha val="27843"/>
                  </a:srgbClr>
                </a:gs>
                <a:gs pos="14000">
                  <a:srgbClr val="029676">
                    <a:alpha val="27843"/>
                  </a:srgbClr>
                </a:gs>
                <a:gs pos="100000">
                  <a:srgbClr val="4AB5C4">
                    <a:alpha val="84705"/>
                  </a:srgbClr>
                </a:gs>
              </a:gsLst>
              <a:lin ang="60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86" name="Google Shape;186;p22"/>
            <p:cNvSpPr/>
            <p:nvPr/>
          </p:nvSpPr>
          <p:spPr>
            <a:xfrm flipH="1">
              <a:off x="4038600" y="6400799"/>
              <a:ext cx="8153398" cy="456772"/>
            </a:xfrm>
            <a:prstGeom prst="rect">
              <a:avLst/>
            </a:prstGeom>
            <a:gradFill>
              <a:gsLst>
                <a:gs pos="0">
                  <a:srgbClr val="9AB5A6">
                    <a:alpha val="34901"/>
                  </a:srgbClr>
                </a:gs>
                <a:gs pos="9000">
                  <a:srgbClr val="9AB5A6">
                    <a:alpha val="34901"/>
                  </a:srgbClr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144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5"/>
          <p:cNvSpPr/>
          <p:nvPr/>
        </p:nvSpPr>
        <p:spPr>
          <a:xfrm flipH="1" rot="10800000">
            <a:off x="0" y="6400799"/>
            <a:ext cx="12192000" cy="456773"/>
          </a:xfrm>
          <a:prstGeom prst="rect">
            <a:avLst/>
          </a:prstGeom>
          <a:gradFill>
            <a:gsLst>
              <a:gs pos="0">
                <a:srgbClr val="029676">
                  <a:alpha val="27843"/>
                </a:srgbClr>
              </a:gs>
              <a:gs pos="14000">
                <a:srgbClr val="029676">
                  <a:alpha val="27843"/>
                </a:srgbClr>
              </a:gs>
              <a:gs pos="100000">
                <a:srgbClr val="4AB5C4">
                  <a:alpha val="84705"/>
                </a:srgbClr>
              </a:gs>
            </a:gsLst>
            <a:lin ang="60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93" name="Google Shape;193;p25"/>
          <p:cNvSpPr/>
          <p:nvPr/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0">
                <a:srgbClr val="BADB7C">
                  <a:alpha val="54901"/>
                </a:srgbClr>
              </a:gs>
              <a:gs pos="9000">
                <a:srgbClr val="BADB7C">
                  <a:alpha val="54901"/>
                </a:srgbClr>
              </a:gs>
              <a:gs pos="99000">
                <a:schemeClr val="accent2"/>
              </a:gs>
              <a:gs pos="100000">
                <a:schemeClr val="accent2"/>
              </a:gs>
            </a:gsLst>
            <a:lin ang="14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grpSp>
        <p:nvGrpSpPr>
          <p:cNvPr id="194" name="Google Shape;194;p25"/>
          <p:cNvGrpSpPr/>
          <p:nvPr/>
        </p:nvGrpSpPr>
        <p:grpSpPr>
          <a:xfrm>
            <a:off x="0" y="6400797"/>
            <a:ext cx="12192000" cy="456773"/>
            <a:chOff x="0" y="6400799"/>
            <a:chExt cx="12192000" cy="456773"/>
          </a:xfrm>
        </p:grpSpPr>
        <p:sp>
          <p:nvSpPr>
            <p:cNvPr id="195" name="Google Shape;195;p25"/>
            <p:cNvSpPr/>
            <p:nvPr/>
          </p:nvSpPr>
          <p:spPr>
            <a:xfrm flipH="1" rot="10800000">
              <a:off x="0" y="6400799"/>
              <a:ext cx="12192000" cy="456773"/>
            </a:xfrm>
            <a:prstGeom prst="rect">
              <a:avLst/>
            </a:prstGeom>
            <a:gradFill>
              <a:gsLst>
                <a:gs pos="0">
                  <a:srgbClr val="029676">
                    <a:alpha val="27843"/>
                  </a:srgbClr>
                </a:gs>
                <a:gs pos="14000">
                  <a:srgbClr val="029676">
                    <a:alpha val="27843"/>
                  </a:srgbClr>
                </a:gs>
                <a:gs pos="100000">
                  <a:srgbClr val="4AB5C4">
                    <a:alpha val="84705"/>
                  </a:srgbClr>
                </a:gs>
              </a:gsLst>
              <a:lin ang="60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96" name="Google Shape;196;p25"/>
            <p:cNvSpPr/>
            <p:nvPr/>
          </p:nvSpPr>
          <p:spPr>
            <a:xfrm flipH="1">
              <a:off x="4038600" y="6400799"/>
              <a:ext cx="8153398" cy="456772"/>
            </a:xfrm>
            <a:prstGeom prst="rect">
              <a:avLst/>
            </a:prstGeom>
            <a:gradFill>
              <a:gsLst>
                <a:gs pos="0">
                  <a:srgbClr val="9AB5A6">
                    <a:alpha val="34901"/>
                  </a:srgbClr>
                </a:gs>
                <a:gs pos="9000">
                  <a:srgbClr val="9AB5A6">
                    <a:alpha val="34901"/>
                  </a:srgbClr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144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sp>
        <p:nvSpPr>
          <p:cNvPr id="197" name="Google Shape;197;p25"/>
          <p:cNvSpPr txBox="1"/>
          <p:nvPr/>
        </p:nvSpPr>
        <p:spPr>
          <a:xfrm>
            <a:off x="634616" y="1477961"/>
            <a:ext cx="9763200" cy="437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de-CH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Wenn du öffentlich postest, könnten deine Daten nicht nur gesehen, sondern auch</a:t>
            </a:r>
            <a:endParaRPr b="0" i="0" sz="18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</a:pPr>
            <a:r>
              <a:rPr b="0" i="1" lang="de-CH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kopiert</a:t>
            </a:r>
            <a:endParaRPr b="0" i="1" sz="18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</a:pPr>
            <a:r>
              <a:rPr b="0" i="1" lang="de-CH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heruntergeladen</a:t>
            </a:r>
            <a:endParaRPr b="0" i="1" sz="18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</a:pPr>
            <a:r>
              <a:rPr b="0" i="1" lang="de-CH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bearbeitet</a:t>
            </a:r>
            <a:endParaRPr b="0" i="1" sz="18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</a:pPr>
            <a:r>
              <a:rPr b="0" i="1" lang="de-CH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geteilt</a:t>
            </a:r>
            <a:endParaRPr b="0" i="1" sz="18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</a:pPr>
            <a:r>
              <a:rPr b="0" i="1" lang="de-CH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erneut hochgeladen</a:t>
            </a:r>
            <a:endParaRPr b="0" i="1" sz="18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de-CH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von anderen Nutzern und auf anderen Plattformen werden.</a:t>
            </a:r>
            <a:br>
              <a:rPr b="0" i="0" lang="de-CH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</a:b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descr="Soziales Netzwerk Silhouette" id="198" name="Google Shape;198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454529" y="2354475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oziales Netzwerk mit einfarbiger Füllung" id="199" name="Google Shape;199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368929" y="3028717"/>
            <a:ext cx="914400" cy="9144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00" name="Google Shape;200;p25"/>
          <p:cNvCxnSpPr/>
          <p:nvPr/>
        </p:nvCxnSpPr>
        <p:spPr>
          <a:xfrm>
            <a:off x="5222599" y="3164760"/>
            <a:ext cx="208200" cy="208200"/>
          </a:xfrm>
          <a:prstGeom prst="straightConnector1">
            <a:avLst/>
          </a:prstGeom>
          <a:noFill/>
          <a:ln cap="flat" cmpd="sng" w="12700">
            <a:solidFill>
              <a:schemeClr val="accent1"/>
            </a:solidFill>
            <a:prstDash val="solid"/>
            <a:miter lim="0"/>
            <a:headEnd len="sm" w="sm" type="none"/>
            <a:tailEnd len="sm" w="sm" type="none"/>
          </a:ln>
        </p:spPr>
      </p:cxnSp>
      <p:cxnSp>
        <p:nvCxnSpPr>
          <p:cNvPr id="201" name="Google Shape;201;p25"/>
          <p:cNvCxnSpPr/>
          <p:nvPr/>
        </p:nvCxnSpPr>
        <p:spPr>
          <a:xfrm flipH="1">
            <a:off x="6208844" y="3132830"/>
            <a:ext cx="272700" cy="240300"/>
          </a:xfrm>
          <a:prstGeom prst="straightConnector1">
            <a:avLst/>
          </a:prstGeom>
          <a:noFill/>
          <a:ln cap="flat" cmpd="sng" w="12700">
            <a:solidFill>
              <a:schemeClr val="accent1"/>
            </a:solidFill>
            <a:prstDash val="solid"/>
            <a:miter lim="0"/>
            <a:headEnd len="sm" w="sm" type="none"/>
            <a:tailEnd len="sm" w="sm" type="none"/>
          </a:ln>
        </p:spPr>
      </p:cxnSp>
      <p:pic>
        <p:nvPicPr>
          <p:cNvPr descr="Soziales Netzwerk Silhouette" id="202" name="Google Shape;202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32938" y="2338510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oziales Netzwerk mit einfarbiger Füllung" id="203" name="Google Shape;203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306844" y="2674151"/>
            <a:ext cx="914400" cy="9144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04" name="Google Shape;204;p25"/>
          <p:cNvCxnSpPr/>
          <p:nvPr/>
        </p:nvCxnSpPr>
        <p:spPr>
          <a:xfrm>
            <a:off x="7173822" y="2730735"/>
            <a:ext cx="208200" cy="208200"/>
          </a:xfrm>
          <a:prstGeom prst="straightConnector1">
            <a:avLst/>
          </a:prstGeom>
          <a:noFill/>
          <a:ln cap="flat" cmpd="sng" w="12700">
            <a:solidFill>
              <a:schemeClr val="accent1"/>
            </a:solidFill>
            <a:prstDash val="solid"/>
            <a:miter lim="0"/>
            <a:headEnd len="sm" w="sm" type="none"/>
            <a:tailEnd len="sm" w="sm" type="none"/>
          </a:ln>
        </p:spPr>
      </p:cxnSp>
      <p:sp>
        <p:nvSpPr>
          <p:cNvPr id="205" name="Google Shape;205;p25"/>
          <p:cNvSpPr/>
          <p:nvPr/>
        </p:nvSpPr>
        <p:spPr>
          <a:xfrm>
            <a:off x="6481550" y="3588550"/>
            <a:ext cx="5779500" cy="2905200"/>
          </a:xfrm>
          <a:prstGeom prst="wedgeEllipseCallout">
            <a:avLst>
              <a:gd fmla="val -20833" name="adj1"/>
              <a:gd fmla="val 625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de-CH" sz="17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Das Öffentliche im Internet ist daher</a:t>
            </a:r>
            <a:endParaRPr b="0" i="0" sz="17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79400" lvl="0" marL="28575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Roboto"/>
              <a:buChar char="•"/>
            </a:pPr>
            <a:r>
              <a:rPr b="0" i="0" lang="de-CH" sz="17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für alle sichtbar</a:t>
            </a:r>
            <a:endParaRPr b="0" i="0" sz="17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79400" lvl="0" marL="28575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Roboto"/>
              <a:buChar char="•"/>
            </a:pPr>
            <a:r>
              <a:rPr b="0" i="0" lang="de-CH" sz="17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leicht aufzuzeichnen, zu bearbeiten und weiterzuleiten</a:t>
            </a:r>
            <a:endParaRPr b="0" i="0" sz="17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79400" lvl="0" marL="28575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Roboto"/>
              <a:buChar char="•"/>
            </a:pPr>
            <a:r>
              <a:rPr b="1" i="0" lang="de-CH" sz="17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fast unmöglich vollständig zu löschen</a:t>
            </a:r>
            <a:endParaRPr b="0" i="0" sz="17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6" name="Google Shape;206;p25"/>
          <p:cNvSpPr txBox="1"/>
          <p:nvPr/>
        </p:nvSpPr>
        <p:spPr>
          <a:xfrm>
            <a:off x="628300" y="5297725"/>
            <a:ext cx="2988900" cy="161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de-CH" sz="18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*Kahoot ‘To post or not to post?’</a:t>
            </a:r>
            <a:endParaRPr b="0" i="0" sz="18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p25"/>
          <p:cNvSpPr txBox="1"/>
          <p:nvPr>
            <p:ph type="title"/>
          </p:nvPr>
        </p:nvSpPr>
        <p:spPr>
          <a:xfrm>
            <a:off x="628309" y="341671"/>
            <a:ext cx="10376389" cy="98358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de-CH">
                <a:latin typeface="Roboto"/>
                <a:ea typeface="Roboto"/>
                <a:cs typeface="Roboto"/>
                <a:sym typeface="Roboto"/>
              </a:rPr>
              <a:t>Öffentlich teilen: Was bedeutet das?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26"/>
          <p:cNvSpPr/>
          <p:nvPr/>
        </p:nvSpPr>
        <p:spPr>
          <a:xfrm flipH="1" rot="10800000">
            <a:off x="0" y="6400799"/>
            <a:ext cx="12192000" cy="456773"/>
          </a:xfrm>
          <a:prstGeom prst="rect">
            <a:avLst/>
          </a:prstGeom>
          <a:gradFill>
            <a:gsLst>
              <a:gs pos="0">
                <a:srgbClr val="029676">
                  <a:alpha val="27843"/>
                </a:srgbClr>
              </a:gs>
              <a:gs pos="14000">
                <a:srgbClr val="029676">
                  <a:alpha val="27843"/>
                </a:srgbClr>
              </a:gs>
              <a:gs pos="100000">
                <a:srgbClr val="4AB5C4">
                  <a:alpha val="84705"/>
                </a:srgbClr>
              </a:gs>
            </a:gsLst>
            <a:lin ang="60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14" name="Google Shape;214;p26"/>
          <p:cNvSpPr/>
          <p:nvPr/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0">
                <a:srgbClr val="BADB7C">
                  <a:alpha val="54901"/>
                </a:srgbClr>
              </a:gs>
              <a:gs pos="9000">
                <a:srgbClr val="BADB7C">
                  <a:alpha val="54901"/>
                </a:srgbClr>
              </a:gs>
              <a:gs pos="99000">
                <a:schemeClr val="accent2"/>
              </a:gs>
              <a:gs pos="100000">
                <a:schemeClr val="accent2"/>
              </a:gs>
            </a:gsLst>
            <a:lin ang="14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grpSp>
        <p:nvGrpSpPr>
          <p:cNvPr id="215" name="Google Shape;215;p26"/>
          <p:cNvGrpSpPr/>
          <p:nvPr/>
        </p:nvGrpSpPr>
        <p:grpSpPr>
          <a:xfrm>
            <a:off x="0" y="6401227"/>
            <a:ext cx="12192000" cy="456773"/>
            <a:chOff x="0" y="6400799"/>
            <a:chExt cx="12192000" cy="456773"/>
          </a:xfrm>
        </p:grpSpPr>
        <p:sp>
          <p:nvSpPr>
            <p:cNvPr id="216" name="Google Shape;216;p26"/>
            <p:cNvSpPr/>
            <p:nvPr/>
          </p:nvSpPr>
          <p:spPr>
            <a:xfrm flipH="1" rot="10800000">
              <a:off x="0" y="6400799"/>
              <a:ext cx="12192000" cy="456773"/>
            </a:xfrm>
            <a:prstGeom prst="rect">
              <a:avLst/>
            </a:prstGeom>
            <a:gradFill>
              <a:gsLst>
                <a:gs pos="0">
                  <a:srgbClr val="029676">
                    <a:alpha val="27843"/>
                  </a:srgbClr>
                </a:gs>
                <a:gs pos="14000">
                  <a:srgbClr val="029676">
                    <a:alpha val="27843"/>
                  </a:srgbClr>
                </a:gs>
                <a:gs pos="100000">
                  <a:srgbClr val="4AB5C4">
                    <a:alpha val="84705"/>
                  </a:srgbClr>
                </a:gs>
              </a:gsLst>
              <a:lin ang="60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17" name="Google Shape;217;p26"/>
            <p:cNvSpPr/>
            <p:nvPr/>
          </p:nvSpPr>
          <p:spPr>
            <a:xfrm flipH="1">
              <a:off x="4038600" y="6400799"/>
              <a:ext cx="8153398" cy="456772"/>
            </a:xfrm>
            <a:prstGeom prst="rect">
              <a:avLst/>
            </a:prstGeom>
            <a:gradFill>
              <a:gsLst>
                <a:gs pos="0">
                  <a:srgbClr val="9AB5A6">
                    <a:alpha val="34901"/>
                  </a:srgbClr>
                </a:gs>
                <a:gs pos="9000">
                  <a:srgbClr val="9AB5A6">
                    <a:alpha val="34901"/>
                  </a:srgbClr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144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sp>
        <p:nvSpPr>
          <p:cNvPr id="218" name="Google Shape;218;p26"/>
          <p:cNvSpPr txBox="1"/>
          <p:nvPr/>
        </p:nvSpPr>
        <p:spPr>
          <a:xfrm>
            <a:off x="979221" y="1575190"/>
            <a:ext cx="9117000" cy="410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de-CH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Öffentlich kann bedeuten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1430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</a:pPr>
            <a:r>
              <a:rPr b="0" i="0" lang="de-CH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ein öffentliches Profil</a:t>
            </a:r>
            <a:endParaRPr b="0" i="0" sz="18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1430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</a:pPr>
            <a:r>
              <a:rPr b="0" i="0" lang="de-CH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ein öffentlich gepostetes Foto/Video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1430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</a:pPr>
            <a:r>
              <a:rPr b="0" i="0" lang="de-CH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ein Kommentar unter einem öffentlichen Video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1430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</a:pPr>
            <a:r>
              <a:rPr b="0" i="0" lang="de-CH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ein geteilter Standort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1430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</a:pPr>
            <a:r>
              <a:rPr b="0" i="0" lang="de-CH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Persönliche Angaben in deinem Profil / „Über mich"-Bereich</a:t>
            </a:r>
            <a:br>
              <a:rPr b="0" i="0" lang="de-CH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</a:br>
            <a:endParaRPr b="0" i="0" sz="18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de-CH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💡Wie könnte ein Fremder Details aus mehreren Accounts kombinieren? Erstelle dein persönliches Datenprofil! </a:t>
            </a:r>
            <a:r>
              <a:rPr b="0" i="0" lang="de-CH" sz="1800" u="none" cap="none" strike="noStrike">
                <a:solidFill>
                  <a:srgbClr val="FF0000"/>
                </a:solidFill>
                <a:latin typeface="Roboto"/>
                <a:ea typeface="Roboto"/>
                <a:cs typeface="Roboto"/>
                <a:sym typeface="Roboto"/>
              </a:rPr>
              <a:t>*Arbeitsblatt</a:t>
            </a:r>
            <a:endParaRPr b="0" i="0" sz="1100" u="none" cap="none" strike="noStrike">
              <a:solidFill>
                <a:srgbClr val="FF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descr="Selfie Silhouette" id="219" name="Google Shape;219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29328" y="2044465"/>
            <a:ext cx="758981" cy="75898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Markierung Silhouette" id="220" name="Google Shape;220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330039" y="3550998"/>
            <a:ext cx="573587" cy="5735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tertitel Silhouette" id="221" name="Google Shape;221;p2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355532" y="2803448"/>
            <a:ext cx="731821" cy="73182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nformationen Silhouette" id="222" name="Google Shape;222;p2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828512" y="3980056"/>
            <a:ext cx="573587" cy="573587"/>
          </a:xfrm>
          <a:prstGeom prst="rect">
            <a:avLst/>
          </a:prstGeom>
          <a:noFill/>
          <a:ln>
            <a:noFill/>
          </a:ln>
        </p:spPr>
      </p:pic>
      <p:sp>
        <p:nvSpPr>
          <p:cNvPr id="223" name="Google Shape;223;p26"/>
          <p:cNvSpPr txBox="1"/>
          <p:nvPr/>
        </p:nvSpPr>
        <p:spPr>
          <a:xfrm>
            <a:off x="989846" y="546112"/>
            <a:ext cx="6097508" cy="72866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venir"/>
              <a:buNone/>
            </a:pPr>
            <a:r>
              <a:rPr b="1" i="0" lang="de-CH" sz="3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Was zählt als öffentlich?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7"/>
          <p:cNvSpPr/>
          <p:nvPr/>
        </p:nvSpPr>
        <p:spPr>
          <a:xfrm flipH="1" rot="10800000">
            <a:off x="0" y="6400799"/>
            <a:ext cx="12192000" cy="456773"/>
          </a:xfrm>
          <a:prstGeom prst="rect">
            <a:avLst/>
          </a:prstGeom>
          <a:gradFill>
            <a:gsLst>
              <a:gs pos="0">
                <a:srgbClr val="029676">
                  <a:alpha val="27843"/>
                </a:srgbClr>
              </a:gs>
              <a:gs pos="14000">
                <a:srgbClr val="029676">
                  <a:alpha val="27843"/>
                </a:srgbClr>
              </a:gs>
              <a:gs pos="100000">
                <a:srgbClr val="4AB5C4">
                  <a:alpha val="84705"/>
                </a:srgbClr>
              </a:gs>
            </a:gsLst>
            <a:lin ang="60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30" name="Google Shape;230;p27"/>
          <p:cNvSpPr/>
          <p:nvPr/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0">
                <a:srgbClr val="BADB7C">
                  <a:alpha val="54901"/>
                </a:srgbClr>
              </a:gs>
              <a:gs pos="9000">
                <a:srgbClr val="BADB7C">
                  <a:alpha val="54901"/>
                </a:srgbClr>
              </a:gs>
              <a:gs pos="99000">
                <a:schemeClr val="accent2"/>
              </a:gs>
              <a:gs pos="100000">
                <a:schemeClr val="accent2"/>
              </a:gs>
            </a:gsLst>
            <a:lin ang="14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grpSp>
        <p:nvGrpSpPr>
          <p:cNvPr id="231" name="Google Shape;231;p27"/>
          <p:cNvGrpSpPr/>
          <p:nvPr/>
        </p:nvGrpSpPr>
        <p:grpSpPr>
          <a:xfrm>
            <a:off x="27027" y="6400797"/>
            <a:ext cx="12192000" cy="456773"/>
            <a:chOff x="0" y="6400799"/>
            <a:chExt cx="12192000" cy="456773"/>
          </a:xfrm>
        </p:grpSpPr>
        <p:sp>
          <p:nvSpPr>
            <p:cNvPr id="232" name="Google Shape;232;p27"/>
            <p:cNvSpPr/>
            <p:nvPr/>
          </p:nvSpPr>
          <p:spPr>
            <a:xfrm flipH="1" rot="10800000">
              <a:off x="0" y="6400799"/>
              <a:ext cx="12192000" cy="456773"/>
            </a:xfrm>
            <a:prstGeom prst="rect">
              <a:avLst/>
            </a:prstGeom>
            <a:gradFill>
              <a:gsLst>
                <a:gs pos="0">
                  <a:srgbClr val="029676">
                    <a:alpha val="27843"/>
                  </a:srgbClr>
                </a:gs>
                <a:gs pos="14000">
                  <a:srgbClr val="029676">
                    <a:alpha val="27843"/>
                  </a:srgbClr>
                </a:gs>
                <a:gs pos="100000">
                  <a:srgbClr val="4AB5C4">
                    <a:alpha val="84705"/>
                  </a:srgbClr>
                </a:gs>
              </a:gsLst>
              <a:lin ang="60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33" name="Google Shape;233;p27"/>
            <p:cNvSpPr/>
            <p:nvPr/>
          </p:nvSpPr>
          <p:spPr>
            <a:xfrm flipH="1">
              <a:off x="4038600" y="6400799"/>
              <a:ext cx="8153398" cy="456772"/>
            </a:xfrm>
            <a:prstGeom prst="rect">
              <a:avLst/>
            </a:prstGeom>
            <a:gradFill>
              <a:gsLst>
                <a:gs pos="0">
                  <a:srgbClr val="9AB5A6">
                    <a:alpha val="34901"/>
                  </a:srgbClr>
                </a:gs>
                <a:gs pos="9000">
                  <a:srgbClr val="9AB5A6">
                    <a:alpha val="34901"/>
                  </a:srgbClr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144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sp>
        <p:nvSpPr>
          <p:cNvPr id="234" name="Google Shape;234;p27"/>
          <p:cNvSpPr txBox="1"/>
          <p:nvPr>
            <p:ph type="title"/>
          </p:nvPr>
        </p:nvSpPr>
        <p:spPr>
          <a:xfrm>
            <a:off x="792899" y="465050"/>
            <a:ext cx="9417600" cy="98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lay"/>
              <a:buNone/>
            </a:pPr>
            <a:r>
              <a:rPr lang="de-CH" sz="2800">
                <a:latin typeface="Roboto"/>
                <a:ea typeface="Roboto"/>
                <a:cs typeface="Roboto"/>
                <a:sym typeface="Roboto"/>
              </a:rPr>
              <a:t>Diskussion: Was könnte dein Datenprofil über dich verraten?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5" name="Google Shape;235;p27"/>
          <p:cNvSpPr txBox="1"/>
          <p:nvPr/>
        </p:nvSpPr>
        <p:spPr>
          <a:xfrm>
            <a:off x="792902" y="1549227"/>
            <a:ext cx="9765300" cy="395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i="0" lang="de-CH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Konsequenzen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1430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</a:pPr>
            <a:r>
              <a:rPr b="0" i="0" lang="de-CH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für Fremde</a:t>
            </a:r>
            <a:endParaRPr b="0" i="0" sz="18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1430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</a:pPr>
            <a:r>
              <a:rPr b="0" i="0" lang="de-CH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für deine Inhalte (Fotos, Videos, …)</a:t>
            </a:r>
            <a:endParaRPr b="0" i="0" sz="18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1430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</a:pPr>
            <a:r>
              <a:rPr b="0" i="0" lang="de-CH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für deine Zukunft</a:t>
            </a:r>
            <a:endParaRPr b="0" i="0" sz="18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1430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</a:pPr>
            <a:r>
              <a:rPr b="0" i="0" lang="de-CH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für dein Konsumverhalten (Werbung)</a:t>
            </a:r>
            <a:endParaRPr b="0" i="0" sz="18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1430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</a:pPr>
            <a:r>
              <a:rPr b="0" i="0" lang="de-CH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für andere: Familie, Freunde</a:t>
            </a:r>
            <a:endParaRPr b="0" i="0" sz="18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1430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</a:pPr>
            <a:r>
              <a:rPr b="0" i="0" lang="de-CH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für Personen, die in deinen Inhalten sichtbar oder markiert sind</a:t>
            </a:r>
            <a:endParaRPr b="0" i="0" sz="18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descr="Auge Silhouette" id="236" name="Google Shape;236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75528" y="1549223"/>
            <a:ext cx="1734975" cy="1734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32"/>
          <p:cNvSpPr txBox="1"/>
          <p:nvPr/>
        </p:nvSpPr>
        <p:spPr>
          <a:xfrm>
            <a:off x="956500" y="1382886"/>
            <a:ext cx="8814000" cy="45242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de-CH" sz="1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Checkliste vor dem Liken, Kommentieren oder Teilen</a:t>
            </a:r>
            <a:endParaRPr b="0" i="0" sz="12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de-CH" sz="1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Wer hat die Information/den Inhalt geteilt?</a:t>
            </a:r>
            <a:endParaRPr b="0" i="0" sz="16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de-CH" sz="1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Kenne ich diese Person/Institution?</a:t>
            </a:r>
            <a:endParaRPr b="0" i="0" sz="16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de-CH" sz="1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Warum wurde es gepostet?</a:t>
            </a:r>
            <a:endParaRPr b="0" i="0" sz="16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de-CH" sz="1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Vertraue ich dieser Information?</a:t>
            </a:r>
            <a:endParaRPr b="0" i="0" sz="16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de-CH" sz="1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Wo kann ich die Richtigkeit bestätigen?</a:t>
            </a:r>
            <a:endParaRPr b="0" i="0" sz="16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de-CH" sz="1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→ Bevor du mit Inhalten interagierst:</a:t>
            </a:r>
            <a:endParaRPr b="0" i="0" sz="16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AutoNum type="arabicPeriod"/>
            </a:pPr>
            <a:r>
              <a:rPr b="0" i="0" lang="de-CH" sz="1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Pausieren</a:t>
            </a:r>
            <a:endParaRPr b="0" i="0" sz="16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AutoNum type="arabicPeriod"/>
            </a:pPr>
            <a:r>
              <a:rPr b="0" i="0" lang="de-CH" sz="1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Atmen</a:t>
            </a:r>
            <a:endParaRPr b="0" i="0" sz="16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AutoNum type="arabicPeriod"/>
            </a:pPr>
            <a:r>
              <a:rPr b="0" i="0" lang="de-CH" sz="1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Bis 5 zählen</a:t>
            </a:r>
            <a:endParaRPr b="0" i="0" sz="16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AutoNum type="arabicPeriod"/>
            </a:pPr>
            <a:r>
              <a:rPr b="0" i="0" lang="de-CH" sz="1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Fragen: Warum möchte ich das teilen/darauf reagieren?</a:t>
            </a:r>
            <a:endParaRPr b="0" i="0" sz="12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3" name="Google Shape;243;p32"/>
          <p:cNvSpPr txBox="1"/>
          <p:nvPr/>
        </p:nvSpPr>
        <p:spPr>
          <a:xfrm>
            <a:off x="861274" y="320493"/>
            <a:ext cx="9860226" cy="93422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venir"/>
              <a:buNone/>
            </a:pPr>
            <a:r>
              <a:rPr b="0" i="0" lang="de-CH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Diskussion: Welchen Informationen kann ich online vertrauen?</a:t>
            </a:r>
            <a:endParaRPr b="0" i="0" sz="11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4" name="Google Shape;244;p32"/>
          <p:cNvSpPr txBox="1"/>
          <p:nvPr/>
        </p:nvSpPr>
        <p:spPr>
          <a:xfrm>
            <a:off x="6718950" y="1475850"/>
            <a:ext cx="5104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245" name="Google Shape;245;p32"/>
          <p:cNvGrpSpPr/>
          <p:nvPr/>
        </p:nvGrpSpPr>
        <p:grpSpPr>
          <a:xfrm>
            <a:off x="0" y="6401227"/>
            <a:ext cx="12192000" cy="456773"/>
            <a:chOff x="0" y="6400799"/>
            <a:chExt cx="12192000" cy="456773"/>
          </a:xfrm>
        </p:grpSpPr>
        <p:sp>
          <p:nvSpPr>
            <p:cNvPr id="246" name="Google Shape;246;p32"/>
            <p:cNvSpPr/>
            <p:nvPr/>
          </p:nvSpPr>
          <p:spPr>
            <a:xfrm flipH="1" rot="10800000">
              <a:off x="0" y="6400799"/>
              <a:ext cx="12192000" cy="456773"/>
            </a:xfrm>
            <a:prstGeom prst="rect">
              <a:avLst/>
            </a:prstGeom>
            <a:gradFill>
              <a:gsLst>
                <a:gs pos="0">
                  <a:srgbClr val="029676">
                    <a:alpha val="27843"/>
                  </a:srgbClr>
                </a:gs>
                <a:gs pos="14000">
                  <a:srgbClr val="029676">
                    <a:alpha val="27843"/>
                  </a:srgbClr>
                </a:gs>
                <a:gs pos="100000">
                  <a:srgbClr val="4AB5C4">
                    <a:alpha val="84705"/>
                  </a:srgbClr>
                </a:gs>
              </a:gsLst>
              <a:lin ang="60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47" name="Google Shape;247;p32"/>
            <p:cNvSpPr/>
            <p:nvPr/>
          </p:nvSpPr>
          <p:spPr>
            <a:xfrm flipH="1">
              <a:off x="4038600" y="6400799"/>
              <a:ext cx="8153398" cy="456772"/>
            </a:xfrm>
            <a:prstGeom prst="rect">
              <a:avLst/>
            </a:prstGeom>
            <a:gradFill>
              <a:gsLst>
                <a:gs pos="0">
                  <a:srgbClr val="9AB5A6">
                    <a:alpha val="34901"/>
                  </a:srgbClr>
                </a:gs>
                <a:gs pos="9000">
                  <a:srgbClr val="9AB5A6">
                    <a:alpha val="34901"/>
                  </a:srgbClr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144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sp>
        <p:nvSpPr>
          <p:cNvPr id="248" name="Google Shape;248;p32"/>
          <p:cNvSpPr txBox="1"/>
          <p:nvPr/>
        </p:nvSpPr>
        <p:spPr>
          <a:xfrm>
            <a:off x="9770500" y="5333275"/>
            <a:ext cx="1902000" cy="7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de-CH" sz="16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*interacty: Unmask the News!</a:t>
            </a:r>
            <a:endParaRPr b="0" i="0" sz="16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3e5def6c87d_1_236"/>
          <p:cNvSpPr txBox="1"/>
          <p:nvPr/>
        </p:nvSpPr>
        <p:spPr>
          <a:xfrm>
            <a:off x="1629062" y="2607970"/>
            <a:ext cx="8710863" cy="1477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de-CH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→ Auf den folgenden Folien siehst du fiktive Beiträge aus sozialen Medien. Entscheide, ob die Information vertrauenswürdig ist und ob du den Inhalt liken, teilen, kommentieren oder ignorieren solltest.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" name="Google Shape;255;g3e5def6c87d_1_236"/>
          <p:cNvSpPr txBox="1"/>
          <p:nvPr/>
        </p:nvSpPr>
        <p:spPr>
          <a:xfrm>
            <a:off x="868025" y="651530"/>
            <a:ext cx="94719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de-CH" sz="3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Entscheide: Interagieren oder Ignorieren?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6" name="Google Shape;256;g3e5def6c87d_1_236"/>
          <p:cNvSpPr txBox="1"/>
          <p:nvPr/>
        </p:nvSpPr>
        <p:spPr>
          <a:xfrm>
            <a:off x="6718950" y="1475850"/>
            <a:ext cx="5104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257" name="Google Shape;257;g3e5def6c87d_1_236"/>
          <p:cNvGrpSpPr/>
          <p:nvPr/>
        </p:nvGrpSpPr>
        <p:grpSpPr>
          <a:xfrm>
            <a:off x="0" y="6401100"/>
            <a:ext cx="12192000" cy="457027"/>
            <a:chOff x="0" y="6400672"/>
            <a:chExt cx="12192000" cy="457027"/>
          </a:xfrm>
        </p:grpSpPr>
        <p:sp>
          <p:nvSpPr>
            <p:cNvPr id="258" name="Google Shape;258;g3e5def6c87d_1_236"/>
            <p:cNvSpPr/>
            <p:nvPr/>
          </p:nvSpPr>
          <p:spPr>
            <a:xfrm flipH="1" rot="10800000">
              <a:off x="0" y="6400672"/>
              <a:ext cx="12192000" cy="456900"/>
            </a:xfrm>
            <a:prstGeom prst="rect">
              <a:avLst/>
            </a:prstGeom>
            <a:gradFill>
              <a:gsLst>
                <a:gs pos="0">
                  <a:srgbClr val="029676">
                    <a:alpha val="27843"/>
                  </a:srgbClr>
                </a:gs>
                <a:gs pos="14000">
                  <a:srgbClr val="029676">
                    <a:alpha val="27843"/>
                  </a:srgbClr>
                </a:gs>
                <a:gs pos="100000">
                  <a:srgbClr val="4AB5C4">
                    <a:alpha val="84705"/>
                  </a:srgbClr>
                </a:gs>
              </a:gsLst>
              <a:lin ang="59999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59" name="Google Shape;259;g3e5def6c87d_1_236"/>
            <p:cNvSpPr/>
            <p:nvPr/>
          </p:nvSpPr>
          <p:spPr>
            <a:xfrm flipH="1">
              <a:off x="4038598" y="6400799"/>
              <a:ext cx="8153400" cy="456900"/>
            </a:xfrm>
            <a:prstGeom prst="rect">
              <a:avLst/>
            </a:prstGeom>
            <a:gradFill>
              <a:gsLst>
                <a:gs pos="0">
                  <a:srgbClr val="9AB5A6">
                    <a:alpha val="34901"/>
                  </a:srgbClr>
                </a:gs>
                <a:gs pos="9000">
                  <a:srgbClr val="9AB5A6">
                    <a:alpha val="34901"/>
                  </a:srgbClr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14400033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3e5def6c87d_1_257"/>
          <p:cNvSpPr txBox="1"/>
          <p:nvPr/>
        </p:nvSpPr>
        <p:spPr>
          <a:xfrm>
            <a:off x="943500" y="1475850"/>
            <a:ext cx="10300500" cy="90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t/>
            </a:r>
            <a:endParaRPr b="0" i="0" sz="26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66" name="Google Shape;266;g3e5def6c87d_1_257"/>
          <p:cNvSpPr txBox="1"/>
          <p:nvPr/>
        </p:nvSpPr>
        <p:spPr>
          <a:xfrm>
            <a:off x="868025" y="505975"/>
            <a:ext cx="94719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de-CH" sz="3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Entscheide: Interagieren oder Ignorieren?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67" name="Google Shape;267;g3e5def6c87d_1_257"/>
          <p:cNvSpPr txBox="1"/>
          <p:nvPr/>
        </p:nvSpPr>
        <p:spPr>
          <a:xfrm>
            <a:off x="6718950" y="1475850"/>
            <a:ext cx="5104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268" name="Google Shape;268;g3e5def6c87d_1_257"/>
          <p:cNvGrpSpPr/>
          <p:nvPr/>
        </p:nvGrpSpPr>
        <p:grpSpPr>
          <a:xfrm>
            <a:off x="0" y="6401100"/>
            <a:ext cx="12192000" cy="457027"/>
            <a:chOff x="0" y="6400672"/>
            <a:chExt cx="12192000" cy="457027"/>
          </a:xfrm>
        </p:grpSpPr>
        <p:sp>
          <p:nvSpPr>
            <p:cNvPr id="269" name="Google Shape;269;g3e5def6c87d_1_257"/>
            <p:cNvSpPr/>
            <p:nvPr/>
          </p:nvSpPr>
          <p:spPr>
            <a:xfrm flipH="1" rot="10800000">
              <a:off x="0" y="6400672"/>
              <a:ext cx="12192000" cy="456900"/>
            </a:xfrm>
            <a:prstGeom prst="rect">
              <a:avLst/>
            </a:prstGeom>
            <a:gradFill>
              <a:gsLst>
                <a:gs pos="0">
                  <a:srgbClr val="029676">
                    <a:alpha val="27843"/>
                  </a:srgbClr>
                </a:gs>
                <a:gs pos="14000">
                  <a:srgbClr val="029676">
                    <a:alpha val="27843"/>
                  </a:srgbClr>
                </a:gs>
                <a:gs pos="100000">
                  <a:srgbClr val="4AB5C4">
                    <a:alpha val="84705"/>
                  </a:srgbClr>
                </a:gs>
              </a:gsLst>
              <a:lin ang="59999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70" name="Google Shape;270;g3e5def6c87d_1_257"/>
            <p:cNvSpPr/>
            <p:nvPr/>
          </p:nvSpPr>
          <p:spPr>
            <a:xfrm flipH="1">
              <a:off x="4038598" y="6400799"/>
              <a:ext cx="8153400" cy="456900"/>
            </a:xfrm>
            <a:prstGeom prst="rect">
              <a:avLst/>
            </a:prstGeom>
            <a:gradFill>
              <a:gsLst>
                <a:gs pos="0">
                  <a:srgbClr val="9AB5A6">
                    <a:alpha val="34901"/>
                  </a:srgbClr>
                </a:gs>
                <a:gs pos="9000">
                  <a:srgbClr val="9AB5A6">
                    <a:alpha val="34901"/>
                  </a:srgbClr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14400033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pic>
        <p:nvPicPr>
          <p:cNvPr id="271" name="Google Shape;271;g3e5def6c87d_1_25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68023" y="1237413"/>
            <a:ext cx="2707427" cy="5078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3e5def6c87d_1_375"/>
          <p:cNvSpPr txBox="1"/>
          <p:nvPr/>
        </p:nvSpPr>
        <p:spPr>
          <a:xfrm>
            <a:off x="943500" y="1475850"/>
            <a:ext cx="10300500" cy="90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t/>
            </a:r>
            <a:endParaRPr b="0" i="0" sz="26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78" name="Google Shape;278;g3e5def6c87d_1_375"/>
          <p:cNvSpPr txBox="1"/>
          <p:nvPr/>
        </p:nvSpPr>
        <p:spPr>
          <a:xfrm>
            <a:off x="868025" y="505975"/>
            <a:ext cx="94719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de-CH" sz="3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Entscheide: Interagieren oder Ignorieren?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79" name="Google Shape;279;g3e5def6c87d_1_375"/>
          <p:cNvSpPr txBox="1"/>
          <p:nvPr/>
        </p:nvSpPr>
        <p:spPr>
          <a:xfrm>
            <a:off x="6718950" y="1475850"/>
            <a:ext cx="5104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280" name="Google Shape;280;g3e5def6c87d_1_375"/>
          <p:cNvGrpSpPr/>
          <p:nvPr/>
        </p:nvGrpSpPr>
        <p:grpSpPr>
          <a:xfrm>
            <a:off x="0" y="6401100"/>
            <a:ext cx="12192000" cy="457027"/>
            <a:chOff x="0" y="6400672"/>
            <a:chExt cx="12192000" cy="457027"/>
          </a:xfrm>
        </p:grpSpPr>
        <p:sp>
          <p:nvSpPr>
            <p:cNvPr id="281" name="Google Shape;281;g3e5def6c87d_1_375"/>
            <p:cNvSpPr/>
            <p:nvPr/>
          </p:nvSpPr>
          <p:spPr>
            <a:xfrm flipH="1" rot="10800000">
              <a:off x="0" y="6400672"/>
              <a:ext cx="12192000" cy="456900"/>
            </a:xfrm>
            <a:prstGeom prst="rect">
              <a:avLst/>
            </a:prstGeom>
            <a:gradFill>
              <a:gsLst>
                <a:gs pos="0">
                  <a:srgbClr val="029676">
                    <a:alpha val="27843"/>
                  </a:srgbClr>
                </a:gs>
                <a:gs pos="14000">
                  <a:srgbClr val="029676">
                    <a:alpha val="27843"/>
                  </a:srgbClr>
                </a:gs>
                <a:gs pos="100000">
                  <a:srgbClr val="4AB5C4">
                    <a:alpha val="84705"/>
                  </a:srgbClr>
                </a:gs>
              </a:gsLst>
              <a:lin ang="59999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82" name="Google Shape;282;g3e5def6c87d_1_375"/>
            <p:cNvSpPr/>
            <p:nvPr/>
          </p:nvSpPr>
          <p:spPr>
            <a:xfrm flipH="1">
              <a:off x="4038598" y="6400799"/>
              <a:ext cx="8153400" cy="456900"/>
            </a:xfrm>
            <a:prstGeom prst="rect">
              <a:avLst/>
            </a:prstGeom>
            <a:gradFill>
              <a:gsLst>
                <a:gs pos="0">
                  <a:srgbClr val="9AB5A6">
                    <a:alpha val="34901"/>
                  </a:srgbClr>
                </a:gs>
                <a:gs pos="9000">
                  <a:srgbClr val="9AB5A6">
                    <a:alpha val="34901"/>
                  </a:srgbClr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14400033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pic>
        <p:nvPicPr>
          <p:cNvPr id="283" name="Google Shape;283;g3e5def6c87d_1_37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68025" y="1573052"/>
            <a:ext cx="2907599" cy="43986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g3e5def6c87d_1_269"/>
          <p:cNvSpPr txBox="1"/>
          <p:nvPr/>
        </p:nvSpPr>
        <p:spPr>
          <a:xfrm>
            <a:off x="943500" y="1475850"/>
            <a:ext cx="10300500" cy="90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t/>
            </a:r>
            <a:endParaRPr b="0" i="0" sz="26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90" name="Google Shape;290;g3e5def6c87d_1_269"/>
          <p:cNvSpPr txBox="1"/>
          <p:nvPr/>
        </p:nvSpPr>
        <p:spPr>
          <a:xfrm>
            <a:off x="868025" y="505975"/>
            <a:ext cx="94719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de-CH" sz="3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Entscheide: Interagieren oder Ignorieren?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91" name="Google Shape;291;g3e5def6c87d_1_269"/>
          <p:cNvSpPr txBox="1"/>
          <p:nvPr/>
        </p:nvSpPr>
        <p:spPr>
          <a:xfrm>
            <a:off x="6718950" y="1475850"/>
            <a:ext cx="5104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292" name="Google Shape;292;g3e5def6c87d_1_269"/>
          <p:cNvGrpSpPr/>
          <p:nvPr/>
        </p:nvGrpSpPr>
        <p:grpSpPr>
          <a:xfrm>
            <a:off x="0" y="6401100"/>
            <a:ext cx="12192000" cy="457027"/>
            <a:chOff x="0" y="6400672"/>
            <a:chExt cx="12192000" cy="457027"/>
          </a:xfrm>
        </p:grpSpPr>
        <p:sp>
          <p:nvSpPr>
            <p:cNvPr id="293" name="Google Shape;293;g3e5def6c87d_1_269"/>
            <p:cNvSpPr/>
            <p:nvPr/>
          </p:nvSpPr>
          <p:spPr>
            <a:xfrm flipH="1" rot="10800000">
              <a:off x="0" y="6400672"/>
              <a:ext cx="12192000" cy="456900"/>
            </a:xfrm>
            <a:prstGeom prst="rect">
              <a:avLst/>
            </a:prstGeom>
            <a:gradFill>
              <a:gsLst>
                <a:gs pos="0">
                  <a:srgbClr val="029676">
                    <a:alpha val="27843"/>
                  </a:srgbClr>
                </a:gs>
                <a:gs pos="14000">
                  <a:srgbClr val="029676">
                    <a:alpha val="27843"/>
                  </a:srgbClr>
                </a:gs>
                <a:gs pos="100000">
                  <a:srgbClr val="4AB5C4">
                    <a:alpha val="84705"/>
                  </a:srgbClr>
                </a:gs>
              </a:gsLst>
              <a:lin ang="59999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94" name="Google Shape;294;g3e5def6c87d_1_269"/>
            <p:cNvSpPr/>
            <p:nvPr/>
          </p:nvSpPr>
          <p:spPr>
            <a:xfrm flipH="1">
              <a:off x="4038598" y="6400799"/>
              <a:ext cx="8153400" cy="456900"/>
            </a:xfrm>
            <a:prstGeom prst="rect">
              <a:avLst/>
            </a:prstGeom>
            <a:gradFill>
              <a:gsLst>
                <a:gs pos="0">
                  <a:srgbClr val="9AB5A6">
                    <a:alpha val="34901"/>
                  </a:srgbClr>
                </a:gs>
                <a:gs pos="9000">
                  <a:srgbClr val="9AB5A6">
                    <a:alpha val="34901"/>
                  </a:srgbClr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14400033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pic>
        <p:nvPicPr>
          <p:cNvPr id="295" name="Google Shape;295;g3e5def6c87d_1_26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43500" y="1152176"/>
            <a:ext cx="2775298" cy="5126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g3e5def6c87d_1_281"/>
          <p:cNvSpPr txBox="1"/>
          <p:nvPr/>
        </p:nvSpPr>
        <p:spPr>
          <a:xfrm>
            <a:off x="943500" y="1475850"/>
            <a:ext cx="10300500" cy="90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t/>
            </a:r>
            <a:endParaRPr b="0" i="0" sz="26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02" name="Google Shape;302;g3e5def6c87d_1_281"/>
          <p:cNvSpPr txBox="1"/>
          <p:nvPr/>
        </p:nvSpPr>
        <p:spPr>
          <a:xfrm>
            <a:off x="868025" y="505975"/>
            <a:ext cx="94719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de-CH" sz="3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Entscheide: Interagieren oder Ignorieren?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03" name="Google Shape;303;g3e5def6c87d_1_281"/>
          <p:cNvSpPr txBox="1"/>
          <p:nvPr/>
        </p:nvSpPr>
        <p:spPr>
          <a:xfrm>
            <a:off x="6718950" y="1475850"/>
            <a:ext cx="5104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304" name="Google Shape;304;g3e5def6c87d_1_281"/>
          <p:cNvGrpSpPr/>
          <p:nvPr/>
        </p:nvGrpSpPr>
        <p:grpSpPr>
          <a:xfrm>
            <a:off x="0" y="6401100"/>
            <a:ext cx="12192000" cy="457027"/>
            <a:chOff x="0" y="6400672"/>
            <a:chExt cx="12192000" cy="457027"/>
          </a:xfrm>
        </p:grpSpPr>
        <p:sp>
          <p:nvSpPr>
            <p:cNvPr id="305" name="Google Shape;305;g3e5def6c87d_1_281"/>
            <p:cNvSpPr/>
            <p:nvPr/>
          </p:nvSpPr>
          <p:spPr>
            <a:xfrm flipH="1" rot="10800000">
              <a:off x="0" y="6400672"/>
              <a:ext cx="12192000" cy="456900"/>
            </a:xfrm>
            <a:prstGeom prst="rect">
              <a:avLst/>
            </a:prstGeom>
            <a:gradFill>
              <a:gsLst>
                <a:gs pos="0">
                  <a:srgbClr val="029676">
                    <a:alpha val="27843"/>
                  </a:srgbClr>
                </a:gs>
                <a:gs pos="14000">
                  <a:srgbClr val="029676">
                    <a:alpha val="27843"/>
                  </a:srgbClr>
                </a:gs>
                <a:gs pos="100000">
                  <a:srgbClr val="4AB5C4">
                    <a:alpha val="84705"/>
                  </a:srgbClr>
                </a:gs>
              </a:gsLst>
              <a:lin ang="59999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306" name="Google Shape;306;g3e5def6c87d_1_281"/>
            <p:cNvSpPr/>
            <p:nvPr/>
          </p:nvSpPr>
          <p:spPr>
            <a:xfrm flipH="1">
              <a:off x="4038598" y="6400799"/>
              <a:ext cx="8153400" cy="456900"/>
            </a:xfrm>
            <a:prstGeom prst="rect">
              <a:avLst/>
            </a:prstGeom>
            <a:gradFill>
              <a:gsLst>
                <a:gs pos="0">
                  <a:srgbClr val="9AB5A6">
                    <a:alpha val="34901"/>
                  </a:srgbClr>
                </a:gs>
                <a:gs pos="9000">
                  <a:srgbClr val="9AB5A6">
                    <a:alpha val="34901"/>
                  </a:srgbClr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14400033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pic>
        <p:nvPicPr>
          <p:cNvPr id="307" name="Google Shape;307;g3e5def6c87d_1_28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43507" y="1213326"/>
            <a:ext cx="2588570" cy="5126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g3e5def6c87d_1_292"/>
          <p:cNvSpPr txBox="1"/>
          <p:nvPr/>
        </p:nvSpPr>
        <p:spPr>
          <a:xfrm>
            <a:off x="943500" y="1475850"/>
            <a:ext cx="10300500" cy="90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t/>
            </a:r>
            <a:endParaRPr b="0" i="0" sz="26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14" name="Google Shape;314;g3e5def6c87d_1_292"/>
          <p:cNvSpPr txBox="1"/>
          <p:nvPr/>
        </p:nvSpPr>
        <p:spPr>
          <a:xfrm>
            <a:off x="868025" y="505975"/>
            <a:ext cx="94719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de-CH" sz="3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Entscheide: Interagieren oder Ignorieren?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15" name="Google Shape;315;g3e5def6c87d_1_292"/>
          <p:cNvSpPr txBox="1"/>
          <p:nvPr/>
        </p:nvSpPr>
        <p:spPr>
          <a:xfrm>
            <a:off x="6718950" y="1475850"/>
            <a:ext cx="5104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316" name="Google Shape;316;g3e5def6c87d_1_292"/>
          <p:cNvGrpSpPr/>
          <p:nvPr/>
        </p:nvGrpSpPr>
        <p:grpSpPr>
          <a:xfrm>
            <a:off x="0" y="6401100"/>
            <a:ext cx="12192000" cy="457027"/>
            <a:chOff x="0" y="6400672"/>
            <a:chExt cx="12192000" cy="457027"/>
          </a:xfrm>
        </p:grpSpPr>
        <p:sp>
          <p:nvSpPr>
            <p:cNvPr id="317" name="Google Shape;317;g3e5def6c87d_1_292"/>
            <p:cNvSpPr/>
            <p:nvPr/>
          </p:nvSpPr>
          <p:spPr>
            <a:xfrm flipH="1" rot="10800000">
              <a:off x="0" y="6400672"/>
              <a:ext cx="12192000" cy="456900"/>
            </a:xfrm>
            <a:prstGeom prst="rect">
              <a:avLst/>
            </a:prstGeom>
            <a:gradFill>
              <a:gsLst>
                <a:gs pos="0">
                  <a:srgbClr val="029676">
                    <a:alpha val="27843"/>
                  </a:srgbClr>
                </a:gs>
                <a:gs pos="14000">
                  <a:srgbClr val="029676">
                    <a:alpha val="27843"/>
                  </a:srgbClr>
                </a:gs>
                <a:gs pos="100000">
                  <a:srgbClr val="4AB5C4">
                    <a:alpha val="84705"/>
                  </a:srgbClr>
                </a:gs>
              </a:gsLst>
              <a:lin ang="59999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318" name="Google Shape;318;g3e5def6c87d_1_292"/>
            <p:cNvSpPr/>
            <p:nvPr/>
          </p:nvSpPr>
          <p:spPr>
            <a:xfrm flipH="1">
              <a:off x="4038598" y="6400799"/>
              <a:ext cx="8153400" cy="456900"/>
            </a:xfrm>
            <a:prstGeom prst="rect">
              <a:avLst/>
            </a:prstGeom>
            <a:gradFill>
              <a:gsLst>
                <a:gs pos="0">
                  <a:srgbClr val="9AB5A6">
                    <a:alpha val="34901"/>
                  </a:srgbClr>
                </a:gs>
                <a:gs pos="9000">
                  <a:srgbClr val="9AB5A6">
                    <a:alpha val="34901"/>
                  </a:srgbClr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14400033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pic>
        <p:nvPicPr>
          <p:cNvPr id="319" name="Google Shape;319;g3e5def6c87d_1_29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43505" y="1228589"/>
            <a:ext cx="2554417" cy="5096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g3e5def6c87d_1_364"/>
          <p:cNvSpPr txBox="1"/>
          <p:nvPr/>
        </p:nvSpPr>
        <p:spPr>
          <a:xfrm>
            <a:off x="943500" y="1475850"/>
            <a:ext cx="10300500" cy="90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t/>
            </a:r>
            <a:endParaRPr b="0" i="0" sz="26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26" name="Google Shape;326;g3e5def6c87d_1_364"/>
          <p:cNvSpPr txBox="1"/>
          <p:nvPr/>
        </p:nvSpPr>
        <p:spPr>
          <a:xfrm>
            <a:off x="868025" y="505975"/>
            <a:ext cx="94719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de-CH" sz="3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Entscheide: Interagieren oder Ignorieren?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27" name="Google Shape;327;g3e5def6c87d_1_364"/>
          <p:cNvSpPr txBox="1"/>
          <p:nvPr/>
        </p:nvSpPr>
        <p:spPr>
          <a:xfrm>
            <a:off x="6718950" y="1475850"/>
            <a:ext cx="5104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328" name="Google Shape;328;g3e5def6c87d_1_364"/>
          <p:cNvGrpSpPr/>
          <p:nvPr/>
        </p:nvGrpSpPr>
        <p:grpSpPr>
          <a:xfrm>
            <a:off x="0" y="6401100"/>
            <a:ext cx="12192000" cy="457027"/>
            <a:chOff x="0" y="6400672"/>
            <a:chExt cx="12192000" cy="457027"/>
          </a:xfrm>
        </p:grpSpPr>
        <p:sp>
          <p:nvSpPr>
            <p:cNvPr id="329" name="Google Shape;329;g3e5def6c87d_1_364"/>
            <p:cNvSpPr/>
            <p:nvPr/>
          </p:nvSpPr>
          <p:spPr>
            <a:xfrm flipH="1" rot="10800000">
              <a:off x="0" y="6400672"/>
              <a:ext cx="12192000" cy="456900"/>
            </a:xfrm>
            <a:prstGeom prst="rect">
              <a:avLst/>
            </a:prstGeom>
            <a:gradFill>
              <a:gsLst>
                <a:gs pos="0">
                  <a:srgbClr val="029676">
                    <a:alpha val="27843"/>
                  </a:srgbClr>
                </a:gs>
                <a:gs pos="14000">
                  <a:srgbClr val="029676">
                    <a:alpha val="27843"/>
                  </a:srgbClr>
                </a:gs>
                <a:gs pos="100000">
                  <a:srgbClr val="4AB5C4">
                    <a:alpha val="84705"/>
                  </a:srgbClr>
                </a:gs>
              </a:gsLst>
              <a:lin ang="59999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330" name="Google Shape;330;g3e5def6c87d_1_364"/>
            <p:cNvSpPr/>
            <p:nvPr/>
          </p:nvSpPr>
          <p:spPr>
            <a:xfrm flipH="1">
              <a:off x="4038598" y="6400799"/>
              <a:ext cx="8153400" cy="456900"/>
            </a:xfrm>
            <a:prstGeom prst="rect">
              <a:avLst/>
            </a:prstGeom>
            <a:gradFill>
              <a:gsLst>
                <a:gs pos="0">
                  <a:srgbClr val="9AB5A6">
                    <a:alpha val="34901"/>
                  </a:srgbClr>
                </a:gs>
                <a:gs pos="9000">
                  <a:srgbClr val="9AB5A6">
                    <a:alpha val="34901"/>
                  </a:srgbClr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14400033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pic>
        <p:nvPicPr>
          <p:cNvPr id="331" name="Google Shape;331;g3e5def6c87d_1_36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68025" y="1014979"/>
            <a:ext cx="2860229" cy="4828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g3e5def6c87d_1_303"/>
          <p:cNvSpPr txBox="1"/>
          <p:nvPr/>
        </p:nvSpPr>
        <p:spPr>
          <a:xfrm>
            <a:off x="943500" y="1475850"/>
            <a:ext cx="10300500" cy="90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t/>
            </a:r>
            <a:endParaRPr b="0" i="0" sz="26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38" name="Google Shape;338;g3e5def6c87d_1_303"/>
          <p:cNvSpPr txBox="1"/>
          <p:nvPr/>
        </p:nvSpPr>
        <p:spPr>
          <a:xfrm>
            <a:off x="868025" y="505975"/>
            <a:ext cx="94719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de-CH" sz="3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Entscheide: Interagieren oder Ignorieren?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39" name="Google Shape;339;g3e5def6c87d_1_303"/>
          <p:cNvSpPr txBox="1"/>
          <p:nvPr/>
        </p:nvSpPr>
        <p:spPr>
          <a:xfrm>
            <a:off x="6718950" y="1475850"/>
            <a:ext cx="5104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340" name="Google Shape;340;g3e5def6c87d_1_303"/>
          <p:cNvGrpSpPr/>
          <p:nvPr/>
        </p:nvGrpSpPr>
        <p:grpSpPr>
          <a:xfrm>
            <a:off x="0" y="6401100"/>
            <a:ext cx="12192000" cy="457027"/>
            <a:chOff x="0" y="6400672"/>
            <a:chExt cx="12192000" cy="457027"/>
          </a:xfrm>
        </p:grpSpPr>
        <p:sp>
          <p:nvSpPr>
            <p:cNvPr id="341" name="Google Shape;341;g3e5def6c87d_1_303"/>
            <p:cNvSpPr/>
            <p:nvPr/>
          </p:nvSpPr>
          <p:spPr>
            <a:xfrm flipH="1" rot="10800000">
              <a:off x="0" y="6400672"/>
              <a:ext cx="12192000" cy="456900"/>
            </a:xfrm>
            <a:prstGeom prst="rect">
              <a:avLst/>
            </a:prstGeom>
            <a:gradFill>
              <a:gsLst>
                <a:gs pos="0">
                  <a:srgbClr val="029676">
                    <a:alpha val="27843"/>
                  </a:srgbClr>
                </a:gs>
                <a:gs pos="14000">
                  <a:srgbClr val="029676">
                    <a:alpha val="27843"/>
                  </a:srgbClr>
                </a:gs>
                <a:gs pos="100000">
                  <a:srgbClr val="4AB5C4">
                    <a:alpha val="84705"/>
                  </a:srgbClr>
                </a:gs>
              </a:gsLst>
              <a:lin ang="59999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342" name="Google Shape;342;g3e5def6c87d_1_303"/>
            <p:cNvSpPr/>
            <p:nvPr/>
          </p:nvSpPr>
          <p:spPr>
            <a:xfrm flipH="1">
              <a:off x="4038598" y="6400799"/>
              <a:ext cx="8153400" cy="456900"/>
            </a:xfrm>
            <a:prstGeom prst="rect">
              <a:avLst/>
            </a:prstGeom>
            <a:gradFill>
              <a:gsLst>
                <a:gs pos="0">
                  <a:srgbClr val="9AB5A6">
                    <a:alpha val="34901"/>
                  </a:srgbClr>
                </a:gs>
                <a:gs pos="9000">
                  <a:srgbClr val="9AB5A6">
                    <a:alpha val="34901"/>
                  </a:srgbClr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14400033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pic>
        <p:nvPicPr>
          <p:cNvPr id="343" name="Google Shape;343;g3e5def6c87d_1_30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43500" y="1152175"/>
            <a:ext cx="2492922" cy="5246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g3e5def6c87d_1_317"/>
          <p:cNvSpPr txBox="1"/>
          <p:nvPr/>
        </p:nvSpPr>
        <p:spPr>
          <a:xfrm>
            <a:off x="943500" y="1475850"/>
            <a:ext cx="10300500" cy="90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t/>
            </a:r>
            <a:endParaRPr b="0" i="0" sz="26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50" name="Google Shape;350;g3e5def6c87d_1_317"/>
          <p:cNvSpPr txBox="1"/>
          <p:nvPr/>
        </p:nvSpPr>
        <p:spPr>
          <a:xfrm>
            <a:off x="868025" y="505975"/>
            <a:ext cx="94719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de-CH" sz="3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Entscheide: Interagieren oder Ignorieren?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51" name="Google Shape;351;g3e5def6c87d_1_317"/>
          <p:cNvSpPr txBox="1"/>
          <p:nvPr/>
        </p:nvSpPr>
        <p:spPr>
          <a:xfrm>
            <a:off x="6718950" y="1475850"/>
            <a:ext cx="5104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352" name="Google Shape;352;g3e5def6c87d_1_317"/>
          <p:cNvGrpSpPr/>
          <p:nvPr/>
        </p:nvGrpSpPr>
        <p:grpSpPr>
          <a:xfrm>
            <a:off x="0" y="6401100"/>
            <a:ext cx="12192000" cy="457027"/>
            <a:chOff x="0" y="6400672"/>
            <a:chExt cx="12192000" cy="457027"/>
          </a:xfrm>
        </p:grpSpPr>
        <p:sp>
          <p:nvSpPr>
            <p:cNvPr id="353" name="Google Shape;353;g3e5def6c87d_1_317"/>
            <p:cNvSpPr/>
            <p:nvPr/>
          </p:nvSpPr>
          <p:spPr>
            <a:xfrm flipH="1" rot="10800000">
              <a:off x="0" y="6400672"/>
              <a:ext cx="12192000" cy="456900"/>
            </a:xfrm>
            <a:prstGeom prst="rect">
              <a:avLst/>
            </a:prstGeom>
            <a:gradFill>
              <a:gsLst>
                <a:gs pos="0">
                  <a:srgbClr val="029676">
                    <a:alpha val="27843"/>
                  </a:srgbClr>
                </a:gs>
                <a:gs pos="14000">
                  <a:srgbClr val="029676">
                    <a:alpha val="27843"/>
                  </a:srgbClr>
                </a:gs>
                <a:gs pos="100000">
                  <a:srgbClr val="4AB5C4">
                    <a:alpha val="84705"/>
                  </a:srgbClr>
                </a:gs>
              </a:gsLst>
              <a:lin ang="59999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354" name="Google Shape;354;g3e5def6c87d_1_317"/>
            <p:cNvSpPr/>
            <p:nvPr/>
          </p:nvSpPr>
          <p:spPr>
            <a:xfrm flipH="1">
              <a:off x="4038598" y="6400799"/>
              <a:ext cx="8153400" cy="456900"/>
            </a:xfrm>
            <a:prstGeom prst="rect">
              <a:avLst/>
            </a:prstGeom>
            <a:gradFill>
              <a:gsLst>
                <a:gs pos="0">
                  <a:srgbClr val="9AB5A6">
                    <a:alpha val="34901"/>
                  </a:srgbClr>
                </a:gs>
                <a:gs pos="9000">
                  <a:srgbClr val="9AB5A6">
                    <a:alpha val="34901"/>
                  </a:srgbClr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14400033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pic>
        <p:nvPicPr>
          <p:cNvPr id="355" name="Google Shape;355;g3e5def6c87d_1_3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68025" y="1152175"/>
            <a:ext cx="2369666" cy="5248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g3e5def6c87d_1_386"/>
          <p:cNvSpPr txBox="1"/>
          <p:nvPr/>
        </p:nvSpPr>
        <p:spPr>
          <a:xfrm>
            <a:off x="943500" y="1475850"/>
            <a:ext cx="10300500" cy="90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t/>
            </a:r>
            <a:endParaRPr b="0" i="0" sz="26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62" name="Google Shape;362;g3e5def6c87d_1_386"/>
          <p:cNvSpPr txBox="1"/>
          <p:nvPr/>
        </p:nvSpPr>
        <p:spPr>
          <a:xfrm>
            <a:off x="868025" y="505975"/>
            <a:ext cx="94719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de-CH" sz="3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Entscheide: Interagieren oder Ignorieren?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63" name="Google Shape;363;g3e5def6c87d_1_386"/>
          <p:cNvSpPr txBox="1"/>
          <p:nvPr/>
        </p:nvSpPr>
        <p:spPr>
          <a:xfrm>
            <a:off x="6718950" y="1475850"/>
            <a:ext cx="5104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364" name="Google Shape;364;g3e5def6c87d_1_386"/>
          <p:cNvGrpSpPr/>
          <p:nvPr/>
        </p:nvGrpSpPr>
        <p:grpSpPr>
          <a:xfrm>
            <a:off x="0" y="6401100"/>
            <a:ext cx="12192000" cy="457027"/>
            <a:chOff x="0" y="6400672"/>
            <a:chExt cx="12192000" cy="457027"/>
          </a:xfrm>
        </p:grpSpPr>
        <p:sp>
          <p:nvSpPr>
            <p:cNvPr id="365" name="Google Shape;365;g3e5def6c87d_1_386"/>
            <p:cNvSpPr/>
            <p:nvPr/>
          </p:nvSpPr>
          <p:spPr>
            <a:xfrm flipH="1" rot="10800000">
              <a:off x="0" y="6400672"/>
              <a:ext cx="12192000" cy="456900"/>
            </a:xfrm>
            <a:prstGeom prst="rect">
              <a:avLst/>
            </a:prstGeom>
            <a:gradFill>
              <a:gsLst>
                <a:gs pos="0">
                  <a:srgbClr val="029676">
                    <a:alpha val="27843"/>
                  </a:srgbClr>
                </a:gs>
                <a:gs pos="14000">
                  <a:srgbClr val="029676">
                    <a:alpha val="27843"/>
                  </a:srgbClr>
                </a:gs>
                <a:gs pos="100000">
                  <a:srgbClr val="4AB5C4">
                    <a:alpha val="84705"/>
                  </a:srgbClr>
                </a:gs>
              </a:gsLst>
              <a:lin ang="59999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366" name="Google Shape;366;g3e5def6c87d_1_386"/>
            <p:cNvSpPr/>
            <p:nvPr/>
          </p:nvSpPr>
          <p:spPr>
            <a:xfrm flipH="1">
              <a:off x="4038598" y="6400799"/>
              <a:ext cx="8153400" cy="456900"/>
            </a:xfrm>
            <a:prstGeom prst="rect">
              <a:avLst/>
            </a:prstGeom>
            <a:gradFill>
              <a:gsLst>
                <a:gs pos="0">
                  <a:srgbClr val="9AB5A6">
                    <a:alpha val="34901"/>
                  </a:srgbClr>
                </a:gs>
                <a:gs pos="9000">
                  <a:srgbClr val="9AB5A6">
                    <a:alpha val="34901"/>
                  </a:srgbClr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14400033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pic>
        <p:nvPicPr>
          <p:cNvPr id="367" name="Google Shape;367;g3e5def6c87d_1_38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68025" y="1152181"/>
            <a:ext cx="3548585" cy="5285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g3e5ec7a3997_0_0"/>
          <p:cNvSpPr txBox="1"/>
          <p:nvPr/>
        </p:nvSpPr>
        <p:spPr>
          <a:xfrm>
            <a:off x="943500" y="1475850"/>
            <a:ext cx="10300500" cy="90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t/>
            </a:r>
            <a:endParaRPr b="0" i="0" sz="26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74" name="Google Shape;374;g3e5ec7a3997_0_0"/>
          <p:cNvSpPr txBox="1"/>
          <p:nvPr/>
        </p:nvSpPr>
        <p:spPr>
          <a:xfrm>
            <a:off x="943500" y="1124337"/>
            <a:ext cx="9946200" cy="351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de-CH" sz="3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Klassendiskussion:</a:t>
            </a:r>
            <a:endParaRPr b="0" i="0" sz="36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t/>
            </a:r>
            <a:endParaRPr b="0" i="0" sz="36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t/>
            </a:r>
            <a:endParaRPr b="0" i="0" sz="36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de-CH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→ Welche Merkmale in den Beiträgen sind ein Zeichen dafür, dass der Inhalt nicht vertrauenswürdig ist?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5" name="Google Shape;375;g3e5ec7a3997_0_0"/>
          <p:cNvSpPr txBox="1"/>
          <p:nvPr/>
        </p:nvSpPr>
        <p:spPr>
          <a:xfrm>
            <a:off x="6718950" y="1475850"/>
            <a:ext cx="5104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376" name="Google Shape;376;g3e5ec7a3997_0_0"/>
          <p:cNvGrpSpPr/>
          <p:nvPr/>
        </p:nvGrpSpPr>
        <p:grpSpPr>
          <a:xfrm>
            <a:off x="0" y="6401100"/>
            <a:ext cx="12192000" cy="457027"/>
            <a:chOff x="0" y="6400672"/>
            <a:chExt cx="12192000" cy="457027"/>
          </a:xfrm>
        </p:grpSpPr>
        <p:sp>
          <p:nvSpPr>
            <p:cNvPr id="377" name="Google Shape;377;g3e5ec7a3997_0_0"/>
            <p:cNvSpPr/>
            <p:nvPr/>
          </p:nvSpPr>
          <p:spPr>
            <a:xfrm flipH="1" rot="10800000">
              <a:off x="0" y="6400672"/>
              <a:ext cx="12192000" cy="456900"/>
            </a:xfrm>
            <a:prstGeom prst="rect">
              <a:avLst/>
            </a:prstGeom>
            <a:gradFill>
              <a:gsLst>
                <a:gs pos="0">
                  <a:srgbClr val="029676">
                    <a:alpha val="27843"/>
                  </a:srgbClr>
                </a:gs>
                <a:gs pos="14000">
                  <a:srgbClr val="029676">
                    <a:alpha val="27843"/>
                  </a:srgbClr>
                </a:gs>
                <a:gs pos="100000">
                  <a:srgbClr val="4AB5C4">
                    <a:alpha val="84705"/>
                  </a:srgbClr>
                </a:gs>
              </a:gsLst>
              <a:lin ang="59999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378" name="Google Shape;378;g3e5ec7a3997_0_0"/>
            <p:cNvSpPr/>
            <p:nvPr/>
          </p:nvSpPr>
          <p:spPr>
            <a:xfrm flipH="1">
              <a:off x="4038598" y="6400799"/>
              <a:ext cx="8153400" cy="456900"/>
            </a:xfrm>
            <a:prstGeom prst="rect">
              <a:avLst/>
            </a:prstGeom>
            <a:gradFill>
              <a:gsLst>
                <a:gs pos="0">
                  <a:srgbClr val="9AB5A6">
                    <a:alpha val="34901"/>
                  </a:srgbClr>
                </a:gs>
                <a:gs pos="9000">
                  <a:srgbClr val="9AB5A6">
                    <a:alpha val="34901"/>
                  </a:srgbClr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14400033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g3e5ec7a3997_0_10"/>
          <p:cNvSpPr txBox="1"/>
          <p:nvPr/>
        </p:nvSpPr>
        <p:spPr>
          <a:xfrm>
            <a:off x="943500" y="1475850"/>
            <a:ext cx="10300500" cy="90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t/>
            </a:r>
            <a:endParaRPr b="0" i="0" sz="26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85" name="Google Shape;385;g3e5ec7a3997_0_10"/>
          <p:cNvSpPr txBox="1"/>
          <p:nvPr/>
        </p:nvSpPr>
        <p:spPr>
          <a:xfrm>
            <a:off x="868025" y="505975"/>
            <a:ext cx="9946200" cy="351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t/>
            </a:r>
            <a:endParaRPr b="0" i="1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t/>
            </a:r>
            <a:endParaRPr b="0" i="1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86" name="Google Shape;386;g3e5ec7a3997_0_10"/>
          <p:cNvSpPr txBox="1"/>
          <p:nvPr/>
        </p:nvSpPr>
        <p:spPr>
          <a:xfrm>
            <a:off x="6718950" y="1475850"/>
            <a:ext cx="5104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387" name="Google Shape;387;g3e5ec7a3997_0_10"/>
          <p:cNvGrpSpPr/>
          <p:nvPr/>
        </p:nvGrpSpPr>
        <p:grpSpPr>
          <a:xfrm>
            <a:off x="0" y="6401100"/>
            <a:ext cx="12192000" cy="457027"/>
            <a:chOff x="0" y="6400672"/>
            <a:chExt cx="12192000" cy="457027"/>
          </a:xfrm>
        </p:grpSpPr>
        <p:sp>
          <p:nvSpPr>
            <p:cNvPr id="388" name="Google Shape;388;g3e5ec7a3997_0_10"/>
            <p:cNvSpPr/>
            <p:nvPr/>
          </p:nvSpPr>
          <p:spPr>
            <a:xfrm flipH="1" rot="10800000">
              <a:off x="0" y="6400672"/>
              <a:ext cx="12192000" cy="456900"/>
            </a:xfrm>
            <a:prstGeom prst="rect">
              <a:avLst/>
            </a:prstGeom>
            <a:gradFill>
              <a:gsLst>
                <a:gs pos="0">
                  <a:srgbClr val="029676">
                    <a:alpha val="27843"/>
                  </a:srgbClr>
                </a:gs>
                <a:gs pos="14000">
                  <a:srgbClr val="029676">
                    <a:alpha val="27843"/>
                  </a:srgbClr>
                </a:gs>
                <a:gs pos="100000">
                  <a:srgbClr val="4AB5C4">
                    <a:alpha val="84705"/>
                  </a:srgbClr>
                </a:gs>
              </a:gsLst>
              <a:lin ang="59999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389" name="Google Shape;389;g3e5ec7a3997_0_10"/>
            <p:cNvSpPr/>
            <p:nvPr/>
          </p:nvSpPr>
          <p:spPr>
            <a:xfrm flipH="1">
              <a:off x="4038598" y="6400799"/>
              <a:ext cx="8153400" cy="456900"/>
            </a:xfrm>
            <a:prstGeom prst="rect">
              <a:avLst/>
            </a:prstGeom>
            <a:gradFill>
              <a:gsLst>
                <a:gs pos="0">
                  <a:srgbClr val="9AB5A6">
                    <a:alpha val="34901"/>
                  </a:srgbClr>
                </a:gs>
                <a:gs pos="9000">
                  <a:srgbClr val="9AB5A6">
                    <a:alpha val="34901"/>
                  </a:srgbClr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14400033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pic>
        <p:nvPicPr>
          <p:cNvPr id="390" name="Google Shape;390;g3e5ec7a3997_0_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3525" y="250125"/>
            <a:ext cx="11883799" cy="5371650"/>
          </a:xfrm>
          <a:prstGeom prst="rect">
            <a:avLst/>
          </a:prstGeom>
          <a:noFill/>
          <a:ln>
            <a:noFill/>
          </a:ln>
        </p:spPr>
      </p:pic>
      <p:sp>
        <p:nvSpPr>
          <p:cNvPr id="391" name="Google Shape;391;g3e5ec7a3997_0_10"/>
          <p:cNvSpPr txBox="1"/>
          <p:nvPr/>
        </p:nvSpPr>
        <p:spPr>
          <a:xfrm>
            <a:off x="183525" y="5788238"/>
            <a:ext cx="58011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1" lang="de-CH" sz="17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https://dataprogames.ph-freiburg.de/nothing-to-hide/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2026-03-24T16:09:25Z</dcterms:created>
  <dc:creator>Renata Barbiero Säuberli (s)</dc:creator>
</cp:coreProperties>
</file>