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Play"/>
      <p:regular r:id="rId18"/>
      <p:bold r:id="rId19"/>
    </p:embeddedFont>
    <p:embeddedFont>
      <p:font typeface="Roboto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OgM3yvyrsq7DkjdSM3qDiS0/9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CE2239-A399-4443-8CD0-399163EEB698}">
  <a:tblStyle styleId="{C5CE2239-A399-4443-8CD0-399163EEB69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CD966B76-02F5-4234-8E12-1734180ECC46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regular.fntdata"/><Relationship Id="rId11" Type="http://schemas.openxmlformats.org/officeDocument/2006/relationships/slide" Target="slides/slide6.xml"/><Relationship Id="rId22" Type="http://schemas.openxmlformats.org/officeDocument/2006/relationships/font" Target="fonts/Roboto-italic.fntdata"/><Relationship Id="rId10" Type="http://schemas.openxmlformats.org/officeDocument/2006/relationships/slide" Target="slides/slide5.xml"/><Relationship Id="rId21" Type="http://schemas.openxmlformats.org/officeDocument/2006/relationships/font" Target="fonts/Roboto-bold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Roboto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-bold.fntdata"/><Relationship Id="rId6" Type="http://schemas.openxmlformats.org/officeDocument/2006/relationships/slide" Target="slides/slide1.xml"/><Relationship Id="rId18" Type="http://schemas.openxmlformats.org/officeDocument/2006/relationships/font" Target="fonts/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atapro.education/training-material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ataprogames.ph-freiburg.de/nothing-to-hide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Lehrpersonen können Beispiele an der Wandtafel sammeln – beginnend mit Wissen, dann Informationen herausarbeiten und </a:t>
            </a:r>
            <a:r>
              <a:rPr lang="de-CH"/>
              <a:t>schließlich</a:t>
            </a:r>
            <a:r>
              <a:rPr lang="de-CH"/>
              <a:t> in Daten umwandeln.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ZB: Lena und Lara gehen jeden </a:t>
            </a:r>
            <a:r>
              <a:rPr lang="de-CH"/>
              <a:t>Mittwoch</a:t>
            </a:r>
            <a:r>
              <a:rPr lang="de-CH"/>
              <a:t> um 12 essen → weiblich, zu zweit, Mittwoch, 12 Uhr, Mittagessen → weiblich, 2, wöchentlich, 12:00</a:t>
            </a:r>
            <a:endParaRPr/>
          </a:p>
        </p:txBody>
      </p:sp>
      <p:sp>
        <p:nvSpPr>
          <p:cNvPr id="107" name="Google Shape;10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Datenkategorien mit der Klasse besprechen. Welche Daten teilen die Schülerinnen und Schüler mit a) Freunden b) Eltern c) Lehrpersonen d) der Öffentlichkeit?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Die gezeigten Datenkategorien basieren auf der DSGVO: https://gdpr-info.eu/ </a:t>
            </a:r>
            <a:endParaRPr/>
          </a:p>
        </p:txBody>
      </p:sp>
      <p:sp>
        <p:nvSpPr>
          <p:cNvPr id="162" name="Google Shape;162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de-CH"/>
              <a:t>Mit der Klasse besprechen &amp; Arbeitsblatt einführen. Das entsprechende Arbeitsblatt ist auf unserer Website verfügbar. Gehe zum Bereich „Für Lehrpersonen" und wähle „Trainingsmaterial".</a:t>
            </a:r>
            <a:br>
              <a:rPr b="0" lang="de-CH"/>
            </a:br>
            <a:r>
              <a:rPr b="0" lang="de-CH" u="sng">
                <a:solidFill>
                  <a:schemeClr val="hlink"/>
                </a:solidFill>
                <a:hlinkClick r:id="rId2"/>
              </a:rPr>
              <a:t>https://www.datapro.education/training-material/</a:t>
            </a:r>
            <a:r>
              <a:rPr b="0" lang="de-CH"/>
              <a:t> </a:t>
            </a:r>
            <a:endParaRPr b="0"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3" name="Google Shape;18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</a:t>
            </a:r>
            <a:r>
              <a:rPr b="1" lang="de-CH"/>
              <a:t>Nothing to hide Game:</a:t>
            </a:r>
            <a:r>
              <a:rPr lang="de-CH"/>
              <a:t> Spiel Cookie-Game</a:t>
            </a:r>
            <a:endParaRPr/>
          </a:p>
        </p:txBody>
      </p:sp>
      <p:sp>
        <p:nvSpPr>
          <p:cNvPr id="274" name="Google Shape;274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Erkläre, warum Personalisierung zu mehr Plattformnutzung und Bildschirmzeit führt → Geld.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/>
              <a:t>Beispiel: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Normale Werbung</a:t>
            </a:r>
            <a:r>
              <a:rPr lang="de-CH"/>
              <a:t> = teuer in der Erstellung, unspezifisch, geringere Wahrscheinlichkeit, dass Nutzer klicken oder Produkte kaufen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Personalisierte Werbung</a:t>
            </a:r>
            <a:r>
              <a:rPr lang="de-CH"/>
              <a:t> = teuer bei Dateneinkauf, aber höhere Wahrscheinlichkeit, die richtigen Personen zu erreichen → effektiver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/>
              <a:t>Verwende Aufgabe 2 aus unserem Arbeitsblatt „Worksheet DataPro Webgames", verfügbar auf unserer Website unter „Für Lehrpersonen" &gt; „DataPro Webgames” &gt; https://www.datapro.education/datapro-webgames/</a:t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93" name="Google Shape;293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e5def6c87d_1_4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e5def6c87d_1_4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Lehrpersonen: Bitte zuerst den Game Guide lesen!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„Nothing to Hide" spielen:</a:t>
            </a:r>
            <a:br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https://dataprogames.ph-freiburg.de/nothing-to-hide/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3e5def6c87d_1_4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 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9" Type="http://schemas.openxmlformats.org/officeDocument/2006/relationships/image" Target="../media/image21.png"/><Relationship Id="rId5" Type="http://schemas.openxmlformats.org/officeDocument/2006/relationships/image" Target="../media/image7.png"/><Relationship Id="rId6" Type="http://schemas.openxmlformats.org/officeDocument/2006/relationships/image" Target="../media/image20.png"/><Relationship Id="rId7" Type="http://schemas.openxmlformats.org/officeDocument/2006/relationships/image" Target="../media/image5.png"/><Relationship Id="rId8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5" Type="http://schemas.openxmlformats.org/officeDocument/2006/relationships/image" Target="../media/image4.png"/><Relationship Id="rId6" Type="http://schemas.openxmlformats.org/officeDocument/2006/relationships/image" Target="../media/image12.png"/><Relationship Id="rId7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23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7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Vorbereitung zum Spiel </a:t>
            </a:r>
            <a:r>
              <a:rPr i="1"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A: Daten als Währung verstehen </a:t>
            </a:r>
            <a:br>
              <a:rPr lang="de-CH" sz="1600"/>
            </a:br>
            <a:endParaRPr sz="32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  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427975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Den wirtschaftlichen Wert von Daten verstehen und wie Daten in Geschäftsmodellen genutzt werden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901"/>
                </a:srgbClr>
              </a:gs>
              <a:gs pos="9000">
                <a:srgbClr val="9AB5A6">
                  <a:alpha val="3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3"/>
          <p:cNvSpPr txBox="1"/>
          <p:nvPr>
            <p:ph type="title"/>
          </p:nvPr>
        </p:nvSpPr>
        <p:spPr>
          <a:xfrm>
            <a:off x="797777" y="126608"/>
            <a:ext cx="10241280" cy="860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Was sind ‘Daten’</a:t>
            </a:r>
            <a:r>
              <a:rPr lang="de-CH">
                <a:latin typeface="Roboto"/>
                <a:ea typeface="Roboto"/>
                <a:cs typeface="Roboto"/>
                <a:sym typeface="Roboto"/>
              </a:rPr>
              <a:t>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11" name="Google Shape;111;p3"/>
          <p:cNvGraphicFramePr/>
          <p:nvPr/>
        </p:nvGraphicFramePr>
        <p:xfrm>
          <a:off x="797777" y="203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{C5CE2239-A399-4443-8CD0-399163EEB698}</a:tableStyleId>
              </a:tblPr>
              <a:tblGrid>
                <a:gridCol w="9268450"/>
              </a:tblGrid>
              <a:tr h="34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Daten: 01 0 1 2 0 1 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340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Information: 01.Jan.2011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  <a:tr h="460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de-CH" sz="14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Wissen: Anna wurde am 01.01.2011 geboren und feiert ihren Geburtstag jedes Jahr an ihrem Lieblingssee.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35075" marB="35075" marR="70175" marL="70175" anchor="ctr">
                    <a:solidFill>
                      <a:srgbClr val="D3E7D0"/>
                    </a:solidFill>
                  </a:tcPr>
                </a:tc>
              </a:tr>
            </a:tbl>
          </a:graphicData>
        </a:graphic>
      </p:graphicFrame>
      <p:grpSp>
        <p:nvGrpSpPr>
          <p:cNvPr id="112" name="Google Shape;112;p3"/>
          <p:cNvGrpSpPr/>
          <p:nvPr/>
        </p:nvGrpSpPr>
        <p:grpSpPr>
          <a:xfrm>
            <a:off x="0" y="6400798"/>
            <a:ext cx="12192000" cy="456773"/>
            <a:chOff x="0" y="6400799"/>
            <a:chExt cx="12192000" cy="456773"/>
          </a:xfrm>
        </p:grpSpPr>
        <p:sp>
          <p:nvSpPr>
            <p:cNvPr id="113" name="Google Shape;113;p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3503265" y="3867269"/>
            <a:ext cx="2592735" cy="2092748"/>
            <a:chOff x="3071457" y="2013875"/>
            <a:chExt cx="1944600" cy="1569600"/>
          </a:xfrm>
        </p:grpSpPr>
        <p:sp>
          <p:nvSpPr>
            <p:cNvPr id="116" name="Google Shape;116;p3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3316100" y="2716352"/>
              <a:ext cx="1451700" cy="742094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STRUKTURIERTE DATEN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913713" y="3867269"/>
            <a:ext cx="2592735" cy="2092748"/>
            <a:chOff x="1126863" y="2013875"/>
            <a:chExt cx="1944600" cy="1569600"/>
          </a:xfrm>
        </p:grpSpPr>
        <p:sp>
          <p:nvSpPr>
            <p:cNvPr id="120" name="Google Shape;120;p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51625" y="2716352"/>
              <a:ext cx="1451700" cy="742094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ROHMATERIAL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6092666" y="3867269"/>
            <a:ext cx="4001500" cy="2092748"/>
            <a:chOff x="5015938" y="2013875"/>
            <a:chExt cx="3001200" cy="1569600"/>
          </a:xfrm>
        </p:grpSpPr>
        <p:sp>
          <p:nvSpPr>
            <p:cNvPr id="124" name="Google Shape;124;p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WISSEN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5360225" y="2716353"/>
              <a:ext cx="2417100" cy="742093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 VERNETZT IN EINEM INTELLIGENTEN SYSTEM/NETZWERK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5918734" y="4783774"/>
            <a:ext cx="348750" cy="347162"/>
            <a:chOff x="4858109" y="2631368"/>
            <a:chExt cx="316442" cy="315000"/>
          </a:xfrm>
        </p:grpSpPr>
        <p:sp>
          <p:nvSpPr>
            <p:cNvPr id="128" name="Google Shape;128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" name="Google Shape;130;p3"/>
          <p:cNvGrpSpPr/>
          <p:nvPr/>
        </p:nvGrpSpPr>
        <p:grpSpPr>
          <a:xfrm>
            <a:off x="3327404" y="4788867"/>
            <a:ext cx="348750" cy="347162"/>
            <a:chOff x="4858109" y="2631368"/>
            <a:chExt cx="316442" cy="315000"/>
          </a:xfrm>
        </p:grpSpPr>
        <p:sp>
          <p:nvSpPr>
            <p:cNvPr id="131" name="Google Shape;131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721396" y="2311552"/>
            <a:ext cx="10515600" cy="8692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👉 Schütze deine Daten: Bereits eine kleine Menge an Daten kann sehr viel über dich und dein Privatleben verraten.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8" name="Google Shape;138;p5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39" name="Google Shape;139;p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0" name="Google Shape;140;p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41" name="Google Shape;141;p5"/>
          <p:cNvGrpSpPr/>
          <p:nvPr/>
        </p:nvGrpSpPr>
        <p:grpSpPr>
          <a:xfrm>
            <a:off x="3503265" y="3867269"/>
            <a:ext cx="2592735" cy="2092748"/>
            <a:chOff x="3071457" y="2013875"/>
            <a:chExt cx="1944600" cy="1569600"/>
          </a:xfrm>
        </p:grpSpPr>
        <p:sp>
          <p:nvSpPr>
            <p:cNvPr id="142" name="Google Shape;142;p5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4" name="Google Shape;144;p5"/>
            <p:cNvSpPr txBox="1"/>
            <p:nvPr/>
          </p:nvSpPr>
          <p:spPr>
            <a:xfrm>
              <a:off x="3316100" y="2716352"/>
              <a:ext cx="1451700" cy="742094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STRUKTURIERTE DATEN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" name="Google Shape;145;p5"/>
          <p:cNvGrpSpPr/>
          <p:nvPr/>
        </p:nvGrpSpPr>
        <p:grpSpPr>
          <a:xfrm>
            <a:off x="913713" y="3867269"/>
            <a:ext cx="2592735" cy="2092748"/>
            <a:chOff x="1126863" y="2013875"/>
            <a:chExt cx="1944600" cy="1569600"/>
          </a:xfrm>
        </p:grpSpPr>
        <p:sp>
          <p:nvSpPr>
            <p:cNvPr id="146" name="Google Shape;146;p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8" name="Google Shape;148;p5"/>
            <p:cNvSpPr txBox="1"/>
            <p:nvPr/>
          </p:nvSpPr>
          <p:spPr>
            <a:xfrm>
              <a:off x="1351625" y="2716352"/>
              <a:ext cx="1451700" cy="742094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ROHMATERIAL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" name="Google Shape;149;p5"/>
          <p:cNvGrpSpPr/>
          <p:nvPr/>
        </p:nvGrpSpPr>
        <p:grpSpPr>
          <a:xfrm>
            <a:off x="6092666" y="3867269"/>
            <a:ext cx="4001500" cy="2092748"/>
            <a:chOff x="5015938" y="2013875"/>
            <a:chExt cx="3001200" cy="1569600"/>
          </a:xfrm>
        </p:grpSpPr>
        <p:sp>
          <p:nvSpPr>
            <p:cNvPr id="150" name="Google Shape;150;p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b="1" i="0" lang="de-CH" sz="19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WISSEN</a:t>
              </a:r>
              <a:endParaRPr b="1" i="0" sz="19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2" name="Google Shape;152;p5"/>
            <p:cNvSpPr txBox="1"/>
            <p:nvPr/>
          </p:nvSpPr>
          <p:spPr>
            <a:xfrm>
              <a:off x="5360225" y="2716353"/>
              <a:ext cx="2417100" cy="742093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b="1" i="0" lang="de-CH" sz="1500" u="none" cap="none" strike="noStrik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INFORMATION VERNETZT IN EINEM INTELLIGENTEN SYSTEM/NETZWERK</a:t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t/>
              </a:r>
              <a:endParaRPr b="1" i="0" sz="1500" u="none" cap="none" strike="noStrik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3" name="Google Shape;153;p5"/>
          <p:cNvGrpSpPr/>
          <p:nvPr/>
        </p:nvGrpSpPr>
        <p:grpSpPr>
          <a:xfrm>
            <a:off x="5918734" y="4783774"/>
            <a:ext cx="348750" cy="347162"/>
            <a:chOff x="4858109" y="2631368"/>
            <a:chExt cx="316442" cy="315000"/>
          </a:xfrm>
        </p:grpSpPr>
        <p:sp>
          <p:nvSpPr>
            <p:cNvPr id="154" name="Google Shape;154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5"/>
          <p:cNvGrpSpPr/>
          <p:nvPr/>
        </p:nvGrpSpPr>
        <p:grpSpPr>
          <a:xfrm>
            <a:off x="3327404" y="4788867"/>
            <a:ext cx="348750" cy="347162"/>
            <a:chOff x="4858109" y="2631368"/>
            <a:chExt cx="316442" cy="315000"/>
          </a:xfrm>
        </p:grpSpPr>
        <p:sp>
          <p:nvSpPr>
            <p:cNvPr id="157" name="Google Shape;157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1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80B979">
                <a:alpha val="34901"/>
              </a:srgbClr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b="1" i="0" lang="de-CH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0B979">
            <a:alpha val="34901"/>
          </a:srgbClr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594670" y="253000"/>
            <a:ext cx="10929600" cy="6309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0" i="0" lang="de-CH" sz="3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Datenkategorien</a:t>
            </a:r>
            <a:endParaRPr b="0" i="0" sz="1400" u="none" cap="none" strike="noStrik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67" name="Google Shape;167;p6"/>
          <p:cNvGraphicFramePr/>
          <p:nvPr/>
        </p:nvGraphicFramePr>
        <p:xfrm>
          <a:off x="2032000" y="1070614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80B979"/>
                </a:solidFill>
                <a:tableStyleId>{CD966B76-02F5-4234-8E12-1734180ECC46}</a:tableStyleId>
              </a:tblPr>
              <a:tblGrid>
                <a:gridCol w="4064000"/>
                <a:gridCol w="4064000"/>
              </a:tblGrid>
              <a:tr h="142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Allgemeine personenbezogene Daten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 Dies sind Daten, die einer Person direkt zugeordnet werden können oder sie identifizieren: </a:t>
                      </a:r>
                      <a:endParaRPr i="0" sz="12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Besondere Kategorien: Sensible Daten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- 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Diese Daten sind besonders sensibel und unterliegen einem höheren Schutz, da sie leicht missbraucht werden können oder diskriminierende Folgen haben können:</a:t>
                      </a:r>
                      <a:endParaRPr i="0" sz="1200" u="none" cap="none" strike="noStrike">
                        <a:solidFill>
                          <a:srgbClr val="0000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54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🏠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Name und Adressdaten: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Name, Anschrift, E-Mail-Adresse, Telefonnummer.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🌍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Ethnische Herkunft</a:t>
                      </a:r>
                      <a:r>
                        <a:rPr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</a:t>
                      </a:r>
                      <a:endParaRPr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766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🆔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Identifikationsnummern: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Personalausweis-, Führerschein-, Sozialversicherungs- oder Steuer-ID-Nummern.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🌐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Politische, religiöse oder weltanschauliche Überzeugungen</a:t>
                      </a:r>
                      <a:r>
                        <a:rPr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54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💰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Finanzdaten: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Kontodaten, Kreditkartendaten, Kontostände.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🤝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Gewerkschaftszugehörigkeit</a:t>
                      </a:r>
                      <a:endParaRPr i="0" sz="1200" u="none" cap="none" strike="noStrike">
                        <a:solidFill>
                          <a:srgbClr val="001D3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54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🍪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Online-Daten: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IP-Adressen, Standortdaten, Cookie-Identifikatoren.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🧬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Gesundheits- und Genetische Daten</a:t>
                      </a:r>
                      <a:endParaRPr i="0" sz="1200" u="none" cap="none" strike="noStrike">
                        <a:solidFill>
                          <a:srgbClr val="001D3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547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🚹🚺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Physische Merkmale: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Geschlecht, Haarfarbe, Augenfarbe.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👆 👁️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Biometrische Daten</a:t>
                      </a:r>
                      <a:r>
                        <a:rPr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: (z. B. Fingerabdrücke, Netzhaut-Scans)</a:t>
                      </a:r>
                      <a:endParaRPr i="0" sz="1200" u="none" cap="none" strike="noStrike">
                        <a:solidFill>
                          <a:srgbClr val="001D35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  <a:tr h="766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🎓 </a:t>
                      </a:r>
                      <a:r>
                        <a:rPr b="1"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Beruf und Bildung:</a:t>
                      </a:r>
                      <a:r>
                        <a:rPr lang="de-CH" sz="1200" u="none" cap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Beruf, Ausbildungsstand.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de-CH" sz="12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🌈 </a:t>
                      </a:r>
                      <a:r>
                        <a:rPr b="1"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Daten zum Sexualleben oder zur sexuellen Orientierung</a:t>
                      </a:r>
                      <a:r>
                        <a:rPr lang="de-CH" sz="1200" u="none" cap="none" strike="noStrike">
                          <a:solidFill>
                            <a:srgbClr val="001D35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 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163775" y="2274848"/>
            <a:ext cx="53019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Gruppenarbeit:</a:t>
            </a:r>
            <a:b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Welche Datenkategorien teilt ihr in sozialen Medien?</a:t>
            </a:r>
            <a:endParaRPr b="0" i="0" sz="2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746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b="0" i="0" lang="de-CH" sz="2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bezahlt ihr für die Nutzung sozialer Medien (oder ähnlicher Plattformen)?</a:t>
            </a:r>
            <a:endParaRPr b="0" i="0" sz="19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3731500" y="5458700"/>
            <a:ext cx="236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*Arbeitsblatt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6906527" y="1953738"/>
            <a:ext cx="3749453" cy="2950523"/>
          </a:xfrm>
          <a:prstGeom prst="roundRect">
            <a:avLst>
              <a:gd fmla="val 16667" name="adj"/>
            </a:avLst>
          </a:prstGeom>
          <a:solidFill>
            <a:srgbClr val="80B979">
              <a:alpha val="34901"/>
            </a:srgbClr>
          </a:solidFill>
          <a:ln cap="flat" cmpd="sng" w="47625">
            <a:solidFill>
              <a:srgbClr val="43AFE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7114089" y="2551836"/>
            <a:ext cx="33342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meisten Apps sind nicht wirklich kostenlos – du bezahlst mit Daten, die du teilst. Deine Daten sind sehr viel wert!</a:t>
            </a:r>
            <a:endParaRPr b="0" i="0" sz="1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formationen Silhouette" id="176" name="Google Shape;17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79471" y="1551832"/>
            <a:ext cx="803810" cy="803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8" name="Google Shape;178;p7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9" name="Google Shape;179;p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6" name="Google Shape;186;p8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7" name="Google Shape;187;p8"/>
          <p:cNvSpPr txBox="1"/>
          <p:nvPr/>
        </p:nvSpPr>
        <p:spPr>
          <a:xfrm>
            <a:off x="792747" y="450525"/>
            <a:ext cx="6487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 als digitale Währung behandeln</a:t>
            </a:r>
            <a:endParaRPr b="0" i="0" sz="2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8" name="Google Shape;188;p8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189" name="Google Shape;189;p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0" name="Google Shape;190;p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91" name="Google Shape;191;p8"/>
          <p:cNvSpPr/>
          <p:nvPr/>
        </p:nvSpPr>
        <p:spPr>
          <a:xfrm>
            <a:off x="145755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Plattformen: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Bieten Dienste an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4451869" y="3476546"/>
            <a:ext cx="3449610" cy="1523359"/>
          </a:xfrm>
          <a:prstGeom prst="flowChartDecision">
            <a:avLst/>
          </a:prstGeom>
          <a:solidFill>
            <a:srgbClr val="80B979"/>
          </a:solidFill>
          <a:ln cap="flat" cmpd="sng" w="19050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Produkt: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 und deine Daten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826467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Kunden: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Marken, Unternehmen, Kampagnen, …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895625" y="1409525"/>
            <a:ext cx="101904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Wenn ein Dienst oder Produkt </a:t>
            </a:r>
            <a:r>
              <a:rPr b="0" i="0" lang="de-CH" sz="2400" u="none" cap="none" strike="noStrike">
                <a:solidFill>
                  <a:srgbClr val="125675"/>
                </a:solidFill>
                <a:latin typeface="Roboto"/>
                <a:ea typeface="Roboto"/>
                <a:cs typeface="Roboto"/>
                <a:sym typeface="Roboto"/>
              </a:rPr>
              <a:t>kostenlos</a:t>
            </a:r>
            <a:r>
              <a:rPr b="0" i="0" lang="de-CH" sz="2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ist, bist du </a:t>
            </a:r>
            <a:r>
              <a:rPr b="0" i="0" lang="de-CH" sz="2400" u="none" cap="none" strike="noStrike">
                <a:solidFill>
                  <a:srgbClr val="125675"/>
                </a:solidFill>
                <a:latin typeface="Roboto"/>
                <a:ea typeface="Roboto"/>
                <a:cs typeface="Roboto"/>
                <a:sym typeface="Roboto"/>
              </a:rPr>
              <a:t>selbst das Produkt.</a:t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 rot="5400000">
            <a:off x="5777171" y="1599337"/>
            <a:ext cx="799005" cy="7447327"/>
          </a:xfrm>
          <a:prstGeom prst="righ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ld Silhouette" id="196" name="Google Shape;19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422497">
            <a:off x="5638799" y="51487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 rot="5400000">
            <a:off x="3827068" y="1542304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gistrierkasse Silhouette" id="198" name="Google Shape;198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2933" y="2761642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/>
          <p:nvPr/>
        </p:nvSpPr>
        <p:spPr>
          <a:xfrm rot="5400000">
            <a:off x="7913925" y="1528760"/>
            <a:ext cx="523220" cy="3449611"/>
          </a:xfrm>
          <a:prstGeom prst="leftBracket">
            <a:avLst>
              <a:gd fmla="val 8333" name="adj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cherche Silhouette" id="200" name="Google Shape;20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56489" y="2761640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 txBox="1"/>
          <p:nvPr/>
        </p:nvSpPr>
        <p:spPr>
          <a:xfrm>
            <a:off x="5574202" y="6025798"/>
            <a:ext cx="122341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Geld verdienen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8"/>
          <p:cNvSpPr txBox="1"/>
          <p:nvPr/>
        </p:nvSpPr>
        <p:spPr>
          <a:xfrm>
            <a:off x="2409325" y="2465950"/>
            <a:ext cx="316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Datenüberwachung &amp; Verkauf an Dritte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3" name="Google Shape;203;p8"/>
          <p:cNvSpPr txBox="1"/>
          <p:nvPr/>
        </p:nvSpPr>
        <p:spPr>
          <a:xfrm>
            <a:off x="6238781" y="2418132"/>
            <a:ext cx="405177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de-CH" sz="1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Produkte nach deinen gesammelten Interessen anbieten (Werbung)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 txBox="1"/>
          <p:nvPr/>
        </p:nvSpPr>
        <p:spPr>
          <a:xfrm>
            <a:off x="1334214" y="2392710"/>
            <a:ext cx="5144700" cy="2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Plattformen können deine Daten nutzen, um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dein Online-Verhalten vorherzusagen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Inhalte zu finden, die dich länger auf der Plattform halten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dir Werbung nach deinen Interessen zu zeigen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dein Kaufverhalten zu beeinflussen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10"/>
          <p:cNvSpPr txBox="1"/>
          <p:nvPr/>
        </p:nvSpPr>
        <p:spPr>
          <a:xfrm>
            <a:off x="942109" y="839021"/>
            <a:ext cx="6096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Warum sind digitale Daten so wertvoll?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Münzen Silhouette" id="210" name="Google Shape;21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573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0"/>
          <p:cNvSpPr txBox="1"/>
          <p:nvPr/>
        </p:nvSpPr>
        <p:spPr>
          <a:xfrm>
            <a:off x="6866957" y="1906147"/>
            <a:ext cx="253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Deine Aufmerksamkeit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martphone Silhouette" id="212" name="Google Shape;21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7618" y="25146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13" name="Google Shape;21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3088" y="24865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dt Silhouette" id="214" name="Google Shape;214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33088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0"/>
          <p:cNvSpPr txBox="1"/>
          <p:nvPr/>
        </p:nvSpPr>
        <p:spPr>
          <a:xfrm>
            <a:off x="7816993" y="350551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 txBox="1"/>
          <p:nvPr/>
        </p:nvSpPr>
        <p:spPr>
          <a:xfrm>
            <a:off x="7006295" y="4166809"/>
            <a:ext cx="2127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Ihr Gewinn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7647488" y="2885006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7647488" y="4944792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" name="Google Shape;219;p10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20" name="Google Shape;220;p10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21" name="Google Shape;221;p10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1"/>
          <p:cNvSpPr txBox="1"/>
          <p:nvPr/>
        </p:nvSpPr>
        <p:spPr>
          <a:xfrm>
            <a:off x="218024" y="1760718"/>
            <a:ext cx="8399400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 likest viele Sneaker → du bekommst Werbung für Schuhe.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 schaust Gaming-Videos → dir werden Gaming-Produkte gezeigt.</a:t>
            </a:r>
            <a:endParaRPr b="0" i="0" sz="1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 folgst Fitness-Accounts → Werbung für Supplements erscheint.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11"/>
          <p:cNvSpPr txBox="1"/>
          <p:nvPr/>
        </p:nvSpPr>
        <p:spPr>
          <a:xfrm>
            <a:off x="932873" y="711490"/>
            <a:ext cx="5643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de-CH" sz="2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werden deine Daten zu Geld?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Stiefel Silhouette" id="228" name="Google Shape;2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2305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arenkorb Silhouette" id="229" name="Google Shape;22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49874" y="4793375"/>
            <a:ext cx="1005721" cy="10057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amecontroller Silhouette" id="230" name="Google Shape;23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38871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rzhantel Silhouette" id="231" name="Google Shape;231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85739" y="368779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32" name="Google Shape;232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1684570">
            <a:off x="5336595" y="3378633"/>
            <a:ext cx="1245454" cy="1245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ommentar Like Silhouette" id="233" name="Google Shape;233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549874" y="26434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enutzer Silhouette" id="234" name="Google Shape;234;p1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549874" y="14471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/>
          <p:nvPr/>
        </p:nvSpPr>
        <p:spPr>
          <a:xfrm rot="-5400000">
            <a:off x="8584276" y="352629"/>
            <a:ext cx="812607" cy="4017817"/>
          </a:xfrm>
          <a:prstGeom prst="leftBrace">
            <a:avLst>
              <a:gd fmla="val 8333" name="adj1"/>
              <a:gd fmla="val 5000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 rot="-3949093">
            <a:off x="7330599" y="3595152"/>
            <a:ext cx="1753738" cy="538871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8982277" y="3314502"/>
            <a:ext cx="105179" cy="1292325"/>
          </a:xfrm>
          <a:prstGeom prst="arc">
            <a:avLst>
              <a:gd fmla="val 1620000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/>
          <p:nvPr/>
        </p:nvSpPr>
        <p:spPr>
          <a:xfrm flipH="1" rot="3918516">
            <a:off x="8919208" y="3323616"/>
            <a:ext cx="1436131" cy="815547"/>
          </a:xfrm>
          <a:prstGeom prst="arc">
            <a:avLst>
              <a:gd fmla="val 13936240" name="adj1"/>
              <a:gd fmla="val 0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1"/>
          <p:cNvSpPr/>
          <p:nvPr/>
        </p:nvSpPr>
        <p:spPr>
          <a:xfrm rot="-5400000">
            <a:off x="8688498" y="3487396"/>
            <a:ext cx="604162" cy="2229279"/>
          </a:xfrm>
          <a:prstGeom prst="leftBrace">
            <a:avLst>
              <a:gd fmla="val 8333" name="adj1"/>
              <a:gd fmla="val 50413" name="adj2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0" name="Google Shape;240;p11"/>
          <p:cNvCxnSpPr/>
          <p:nvPr/>
        </p:nvCxnSpPr>
        <p:spPr>
          <a:xfrm rot="10800000">
            <a:off x="6738884" y="4115964"/>
            <a:ext cx="1958400" cy="1509000"/>
          </a:xfrm>
          <a:prstGeom prst="curvedConnector3">
            <a:avLst>
              <a:gd fmla="val 50000" name="adj1"/>
            </a:avLst>
          </a:prstGeom>
          <a:noFill/>
          <a:ln cap="flat" cmpd="sng" w="1270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grpSp>
        <p:nvGrpSpPr>
          <p:cNvPr id="241" name="Google Shape;241;p11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42" name="Google Shape;242;p11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3" name="Google Shape;243;p1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4" name="Google Shape;244;p11"/>
          <p:cNvSpPr txBox="1"/>
          <p:nvPr/>
        </p:nvSpPr>
        <p:spPr>
          <a:xfrm>
            <a:off x="718625" y="3950325"/>
            <a:ext cx="4151700" cy="18207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Unternehmen zahlen, um detaillierte Informationen über dich zu erhalten. So erreichen sie dich online – zu Hause, in der Schule, unterwegs über Tablet, Laptop oder Smartphone.</a:t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8257506" y="1149618"/>
            <a:ext cx="165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Tiktok User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2"/>
          <p:cNvSpPr txBox="1"/>
          <p:nvPr/>
        </p:nvSpPr>
        <p:spPr>
          <a:xfrm>
            <a:off x="676122" y="718575"/>
            <a:ext cx="8621882" cy="5354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de-CH" sz="32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Das nennt man: Datenmonetarisierung</a:t>
            </a:r>
            <a:endParaRPr b="0" i="0" sz="32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51" name="Google Shape;251;p1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2" name="Google Shape;252;p1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4" name="Google Shape;254;p12"/>
          <p:cNvSpPr txBox="1"/>
          <p:nvPr/>
        </p:nvSpPr>
        <p:spPr>
          <a:xfrm>
            <a:off x="676122" y="1417888"/>
            <a:ext cx="7630500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Viele Apps sind kostenlos – aber die Menschen, die sie entwickeln und pflegen, müssen trotzdem bezahlt werden.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2"/>
          <p:cNvSpPr txBox="1"/>
          <p:nvPr/>
        </p:nvSpPr>
        <p:spPr>
          <a:xfrm>
            <a:off x="596750" y="2247625"/>
            <a:ext cx="1657144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2"/>
          <p:cNvSpPr txBox="1"/>
          <p:nvPr/>
        </p:nvSpPr>
        <p:spPr>
          <a:xfrm>
            <a:off x="3731507" y="5253762"/>
            <a:ext cx="609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martphone Silhouette" id="257" name="Google Shape;2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218" y="312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dnersuche Silhouette" id="258" name="Google Shape;25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74524" y="3067459"/>
            <a:ext cx="1023081" cy="10230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tatistiken Silhouette" id="259" name="Google Shape;25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222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kaufstasche Silhouette" id="260" name="Google Shape;26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72628" y="297180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eld Silhouette" id="261" name="Google Shape;26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34711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2"/>
          <p:cNvSpPr txBox="1"/>
          <p:nvPr/>
        </p:nvSpPr>
        <p:spPr>
          <a:xfrm>
            <a:off x="428596" y="4033347"/>
            <a:ext cx="1657046" cy="41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 nutzt die App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2253894" y="4036200"/>
            <a:ext cx="22644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Daten werden gesammelt: wie, wie oft und womit du interagierst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4686487" y="4036200"/>
            <a:ext cx="24375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Daten werden analysiert, verarbeitet und mit anderen Apps verknüpft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 txBox="1"/>
          <p:nvPr/>
        </p:nvSpPr>
        <p:spPr>
          <a:xfrm>
            <a:off x="7124085" y="4036200"/>
            <a:ext cx="261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Werbung wird personalisiert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9829111" y="4029956"/>
            <a:ext cx="1824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Unternehmen zahlen, um dir ihre Produkte zuerst zu zeigen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1674367" y="3494655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4238445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6550423" y="3494654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9027868" y="3494653"/>
            <a:ext cx="978408" cy="109537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"/>
          <p:cNvSpPr txBox="1"/>
          <p:nvPr/>
        </p:nvSpPr>
        <p:spPr>
          <a:xfrm>
            <a:off x="507732" y="410266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wissen Apps, was du tust? </a:t>
            </a:r>
            <a:r>
              <a:rPr b="1" i="0" lang="de-CH" sz="3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Tracking</a:t>
            </a:r>
            <a:endParaRPr b="1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7" name="Google Shape;2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uhabdrücke Silhouette" id="278" name="Google Shape;27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cherche Silhouette" id="279" name="Google Shape;27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0" name="Google Shape;280;p13"/>
          <p:cNvGrpSpPr/>
          <p:nvPr/>
        </p:nvGrpSpPr>
        <p:grpSpPr>
          <a:xfrm>
            <a:off x="5377220" y="2609199"/>
            <a:ext cx="3022117" cy="2347172"/>
            <a:chOff x="2800349" y="808383"/>
            <a:chExt cx="6674955" cy="5184203"/>
          </a:xfrm>
        </p:grpSpPr>
        <p:pic>
          <p:nvPicPr>
            <p:cNvPr id="281" name="Google Shape;281;p13"/>
            <p:cNvPicPr preferRelativeResize="0"/>
            <p:nvPr/>
          </p:nvPicPr>
          <p:blipFill rotWithShape="1">
            <a:blip r:embed="rId6">
              <a:alphaModFix/>
            </a:blip>
            <a:srcRect b="12619" l="19965" r="19203" t="11788"/>
            <a:stretch/>
          </p:blipFill>
          <p:spPr>
            <a:xfrm>
              <a:off x="2800349" y="808383"/>
              <a:ext cx="6674955" cy="5184203"/>
            </a:xfrm>
            <a:prstGeom prst="roundRect">
              <a:avLst>
                <a:gd fmla="val 4167" name="adj"/>
              </a:avLst>
            </a:prstGeom>
            <a:solidFill>
              <a:srgbClr val="FFFFFF"/>
            </a:solidFill>
            <a:ln cap="sq" cmpd="sng" w="76200">
              <a:solidFill>
                <a:srgbClr val="292929"/>
              </a:solidFill>
              <a:prstDash val="solid"/>
              <a:miter lim="8000"/>
              <a:headEnd len="sm" w="sm" type="none"/>
              <a:tailEnd len="sm" w="sm" type="none"/>
            </a:ln>
            <a:effectLst>
              <a:reflection blurRad="0" dir="5400000" dist="5000" endA="0" endPos="28000" kx="0" rotWithShape="0" algn="bl" stA="28000" stPos="0" sy="-100000" ky="0"/>
            </a:effectLst>
          </p:spPr>
        </p:pic>
        <p:sp>
          <p:nvSpPr>
            <p:cNvPr id="282" name="Google Shape;282;p13"/>
            <p:cNvSpPr/>
            <p:nvPr/>
          </p:nvSpPr>
          <p:spPr>
            <a:xfrm>
              <a:off x="6026400" y="2980800"/>
              <a:ext cx="2174400" cy="1800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3543600" y="3543600"/>
              <a:ext cx="4902000" cy="344400"/>
            </a:xfrm>
            <a:prstGeom prst="roundRect">
              <a:avLst>
                <a:gd fmla="val 16667" name="adj"/>
              </a:avLst>
            </a:prstGeom>
            <a:noFill/>
            <a:ln cap="flat" cmpd="sng" w="1905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Ein Bild, das Elektronik, Text, Handy, mobiles Gerät enthält.  KI-generierte Inhalte können fehlerhaft sein." id="284" name="Google Shape;284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155471" y="2609199"/>
            <a:ext cx="1475366" cy="2347172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sp>
        <p:nvSpPr>
          <p:cNvPr id="285" name="Google Shape;285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Zum Beispiel: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6" name="Google Shape;286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87" name="Google Shape;287;p13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8" name="Google Shape;288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89" name="Google Shape;289;p13"/>
          <p:cNvSpPr txBox="1"/>
          <p:nvPr/>
        </p:nvSpPr>
        <p:spPr>
          <a:xfrm>
            <a:off x="770116" y="1830069"/>
            <a:ext cx="4140900" cy="40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Was passiert im Hintergrund?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Apps und Websites nutzen: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Tracker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Analytics-Tools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In-App-Tracking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Diese messen zum Beispiel: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welche Seiten du öffnest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wie lange du bleibst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worauf du klickst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de-CH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Online-Werbung nur für dich</a:t>
            </a:r>
            <a:endParaRPr b="1" i="0" sz="3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14"/>
          <p:cNvSpPr txBox="1"/>
          <p:nvPr/>
        </p:nvSpPr>
        <p:spPr>
          <a:xfrm>
            <a:off x="623225" y="1842850"/>
            <a:ext cx="8214600" cy="4524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🔍Klassendiskussion: Warum ist Werbung so wichtig?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Ohne persönliche Daten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Werbung für alle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kleine Gruppe interessiert sich + interagiert + kauft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1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 persönlichen Daten</a:t>
            </a:r>
            <a:endParaRPr b="0" i="1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Werbung nur für dich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</a:t>
            </a: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Höhere Wahrscheinlichkeit, Inhalte zu sehen, die dir gefallen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</a:t>
            </a:r>
            <a:r>
              <a:rPr b="0" i="0" lang="de-CH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öhere Klickrate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Höherer Gewinn</a:t>
            </a:r>
            <a:b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👉Unternehmen zahlen mehr für personalisierte Werbung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7" name="Google Shape;297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98" name="Google Shape;298;p1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9" name="Google Shape;299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300" name="Google Shape;300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de-CH" sz="1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*Arbeitsblatt verfügbar (Arbeitsblatt DataPro Webgames – Aufgabe 2)</a:t>
            </a:r>
            <a:endParaRPr b="0" i="0" sz="1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e5def6c87d_1_41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g3e5def6c87d_1_411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g3e5def6c87d_1_41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9" name="Google Shape;309;g3e5def6c87d_1_41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10" name="Google Shape;310;g3e5def6c87d_1_411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" name="Google Shape;311;g3e5def6c87d_1_41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12" name="Google Shape;312;g3e5def6c87d_1_4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3e5def6c87d_1_411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