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zTkMdNDgnlbgOZB4QbGTjkAcm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390A7E8-EC71-434A-AA1F-8EAA0475EADF}">
  <a:tblStyle styleId="{1390A7E8-EC71-434A-AA1F-8EAA0475EADF}"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curriculum-datapro/"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curriculum-datapro/"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piippaa.github.io/datapro-datafootprint/d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datapro-webgames/"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Clr>
                <a:schemeClr val="dk1"/>
              </a:buClr>
              <a:buSzPts val="1100"/>
              <a:buFont typeface="Arial"/>
              <a:buNone/>
            </a:pPr>
            <a:r>
              <a:rPr lang="en-US"/>
              <a:t>Themen dieser Unterrichtseinheit  richten sich nach dem DataPro Curriculum </a:t>
            </a:r>
            <a:r>
              <a:rPr lang="en-US" u="sng">
                <a:solidFill>
                  <a:schemeClr val="hlink"/>
                </a:solidFill>
                <a:hlinkClick r:id="rId2"/>
              </a:rPr>
              <a:t>https://www.datapro.education/curriculum-datapro/</a:t>
            </a:r>
            <a:endParaRPr/>
          </a:p>
          <a:p>
            <a:pPr indent="0" lvl="0" marL="0" rtl="0" algn="l">
              <a:spcBef>
                <a:spcPts val="0"/>
              </a:spcBef>
              <a:spcAft>
                <a:spcPts val="0"/>
              </a:spcAft>
              <a:buClr>
                <a:schemeClr val="dk1"/>
              </a:buClr>
              <a:buSzPts val="1100"/>
              <a:buFont typeface="Arial"/>
              <a:buNone/>
            </a:pPr>
            <a:r>
              <a:rPr lang="en-US"/>
              <a:t>und behandeln den Themenblock ‘</a:t>
            </a:r>
            <a:r>
              <a:rPr lang="en-US"/>
              <a:t>Datenschutz-Methoden</a:t>
            </a:r>
            <a:r>
              <a:rPr lang="en-US"/>
              <a:t> anwenden’, insbesondere die Kompetenzen:</a:t>
            </a:r>
            <a:endParaRPr/>
          </a:p>
          <a:p>
            <a:pPr indent="-317500" lvl="0" marL="457200" rtl="0" algn="l">
              <a:spcBef>
                <a:spcPts val="0"/>
              </a:spcBef>
              <a:spcAft>
                <a:spcPts val="0"/>
              </a:spcAft>
              <a:buSzPts val="1400"/>
              <a:buChar char="-"/>
            </a:pPr>
            <a:r>
              <a:rPr lang="en-US"/>
              <a:t>C.1 Identitätsmanagement</a:t>
            </a:r>
            <a:endParaRPr/>
          </a:p>
          <a:p>
            <a:pPr indent="-317500" lvl="0" marL="457200" rtl="0" algn="l">
              <a:spcBef>
                <a:spcPts val="0"/>
              </a:spcBef>
              <a:spcAft>
                <a:spcPts val="0"/>
              </a:spcAft>
              <a:buSzPts val="1400"/>
              <a:buChar char="-"/>
            </a:pPr>
            <a:r>
              <a:rPr lang="en-US"/>
              <a:t>C.3 Bewusstsein über Online-Spuren</a:t>
            </a:r>
            <a:endParaRPr/>
          </a:p>
          <a:p>
            <a:pPr indent="0" lvl="0" marL="0" rtl="0" algn="l">
              <a:spcBef>
                <a:spcPts val="0"/>
              </a:spcBef>
              <a:spcAft>
                <a:spcPts val="0"/>
              </a:spcAft>
              <a:buSzPts val="1100"/>
              <a:buNone/>
            </a:pPr>
            <a:r>
              <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Clr>
                <a:schemeClr val="dk1"/>
              </a:buClr>
              <a:buSzPts val="1100"/>
              <a:buFont typeface="Arial"/>
              <a:buNone/>
            </a:pPr>
            <a:r>
              <a:rPr lang="en-US"/>
              <a:t>Themen dieser Unterrichtseinheit  richten sich nach dem DataPro Curriculum </a:t>
            </a:r>
            <a:r>
              <a:rPr lang="en-US" u="sng">
                <a:solidFill>
                  <a:schemeClr val="hlink"/>
                </a:solidFill>
                <a:hlinkClick r:id="rId2"/>
              </a:rPr>
              <a:t>https://www.datapro.education/curriculum-datapro/</a:t>
            </a:r>
            <a:endParaRPr/>
          </a:p>
          <a:p>
            <a:pPr indent="0" lvl="0" marL="0" rtl="0" algn="l">
              <a:spcBef>
                <a:spcPts val="0"/>
              </a:spcBef>
              <a:spcAft>
                <a:spcPts val="0"/>
              </a:spcAft>
              <a:buClr>
                <a:schemeClr val="dk1"/>
              </a:buClr>
              <a:buSzPts val="1100"/>
              <a:buFont typeface="Arial"/>
              <a:buNone/>
            </a:pPr>
            <a:r>
              <a:rPr lang="en-US"/>
              <a:t>und behandeln den Themenblock ‘Daten schützen’, insbesondere die Kompetenzen:</a:t>
            </a:r>
            <a:endParaRPr/>
          </a:p>
          <a:p>
            <a:pPr indent="-317500" lvl="0" marL="457200" rtl="0" algn="l">
              <a:spcBef>
                <a:spcPts val="0"/>
              </a:spcBef>
              <a:spcAft>
                <a:spcPts val="0"/>
              </a:spcAft>
              <a:buClr>
                <a:schemeClr val="dk1"/>
              </a:buClr>
              <a:buSzPts val="1400"/>
              <a:buChar char="-"/>
            </a:pPr>
            <a:r>
              <a:rPr lang="en-US"/>
              <a:t>C.1 Identitätsmanagement, insb. Sensibilisierung für Datennutzung: “Regelmäßig hinterfragen, wie und wo man personenbezogene Daten verwendet und weitergibt, sowie welche Risiken damit verbunden sind.”</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247642" rtl="0" algn="l">
              <a:lnSpc>
                <a:spcPct val="100000"/>
              </a:lnSpc>
              <a:spcBef>
                <a:spcPts val="0"/>
              </a:spcBef>
              <a:spcAft>
                <a:spcPts val="0"/>
              </a:spcAft>
              <a:buSzPts val="1400"/>
              <a:buNone/>
            </a:pPr>
            <a:r>
              <a:rPr lang="en-US"/>
              <a:t>Je nach Kompetenzniveau der Klasse und, ob die Einheit als Einzel- oder Doppelstunde umgesetzt wird, kann auf Erarbeitungsphasen verzichtet werden.</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304800" lvl="0" marL="457200" rtl="0" algn="l">
              <a:lnSpc>
                <a:spcPct val="100000"/>
              </a:lnSpc>
              <a:spcBef>
                <a:spcPts val="0"/>
              </a:spcBef>
              <a:spcAft>
                <a:spcPts val="0"/>
              </a:spcAft>
              <a:buSzPts val="1200"/>
              <a:buFont typeface="Avenir"/>
              <a:buChar char="-"/>
            </a:pPr>
            <a:r>
              <a:rPr b="1" lang="en-US">
                <a:solidFill>
                  <a:srgbClr val="000000"/>
                </a:solidFill>
                <a:latin typeface="Avenir"/>
                <a:ea typeface="Avenir"/>
                <a:cs typeface="Avenir"/>
                <a:sym typeface="Avenir"/>
              </a:rPr>
              <a:t>Einstieg mit DataPro Tool ‘digital footprint calculator’, neben Englisch auch in Deutsch abrufbar unter </a:t>
            </a:r>
            <a:r>
              <a:rPr b="1" lang="en-US" u="sng">
                <a:solidFill>
                  <a:schemeClr val="hlink"/>
                </a:solidFill>
                <a:latin typeface="Avenir"/>
                <a:ea typeface="Avenir"/>
                <a:cs typeface="Avenir"/>
                <a:sym typeface="Avenir"/>
                <a:hlinkClick r:id="rId2"/>
              </a:rPr>
              <a:t>https://ppiippaa.github.io/datapro-datafootprint/de</a:t>
            </a:r>
            <a:endParaRPr b="1">
              <a:solidFill>
                <a:srgbClr val="000000"/>
              </a:solidFill>
              <a:latin typeface="Avenir"/>
              <a:ea typeface="Avenir"/>
              <a:cs typeface="Avenir"/>
              <a:sym typeface="Avenir"/>
            </a:endParaRPr>
          </a:p>
          <a:p>
            <a:pPr indent="-304800" lvl="0" marL="457200" rtl="0" algn="l">
              <a:lnSpc>
                <a:spcPct val="100000"/>
              </a:lnSpc>
              <a:spcBef>
                <a:spcPts val="0"/>
              </a:spcBef>
              <a:spcAft>
                <a:spcPts val="0"/>
              </a:spcAft>
              <a:buSzPts val="1200"/>
              <a:buFont typeface="Avenir"/>
              <a:buChar char="-"/>
            </a:pPr>
            <a:r>
              <a:rPr b="1" lang="en-US">
                <a:solidFill>
                  <a:srgbClr val="000000"/>
                </a:solidFill>
                <a:latin typeface="Avenir"/>
                <a:ea typeface="Avenir"/>
                <a:cs typeface="Avenir"/>
                <a:sym typeface="Avenir"/>
              </a:rPr>
              <a:t>Reflexion zur </a:t>
            </a:r>
            <a:r>
              <a:rPr b="1" lang="en-US">
                <a:solidFill>
                  <a:srgbClr val="000000"/>
                </a:solidFill>
                <a:latin typeface="Avenir"/>
                <a:ea typeface="Avenir"/>
                <a:cs typeface="Avenir"/>
                <a:sym typeface="Avenir"/>
              </a:rPr>
              <a:t>Problemstellung digitaler Fußabdruck: Einleitung in Unterrichtsthemen Identitätsmanagement, Spuren </a:t>
            </a:r>
            <a:r>
              <a:rPr b="1" lang="en-US">
                <a:latin typeface="Avenir"/>
                <a:ea typeface="Avenir"/>
                <a:cs typeface="Avenir"/>
                <a:sym typeface="Avenir"/>
              </a:rPr>
              <a:t>online und Vernetztheit der Daten </a:t>
            </a:r>
            <a:endParaRPr b="1">
              <a:latin typeface="Avenir"/>
              <a:ea typeface="Avenir"/>
              <a:cs typeface="Avenir"/>
              <a:sym typeface="Avenir"/>
            </a:endParaRPr>
          </a:p>
          <a:p>
            <a:pPr indent="-304800" lvl="0" marL="457200" rtl="0" algn="l">
              <a:lnSpc>
                <a:spcPct val="100000"/>
              </a:lnSpc>
              <a:spcBef>
                <a:spcPts val="0"/>
              </a:spcBef>
              <a:spcAft>
                <a:spcPts val="0"/>
              </a:spcAft>
              <a:buSzPts val="1200"/>
              <a:buFont typeface="Avenir"/>
              <a:buChar char="-"/>
            </a:pPr>
            <a:r>
              <a:rPr b="1" lang="en-US">
                <a:latin typeface="Avenir"/>
                <a:ea typeface="Avenir"/>
                <a:cs typeface="Avenir"/>
                <a:sym typeface="Avenir"/>
              </a:rPr>
              <a:t>Diskussion im Plenum: Wie schätzen die SuS das Risiko selbst ein - wie der Calculator?</a:t>
            </a:r>
            <a:endParaRPr b="1">
              <a:latin typeface="Avenir"/>
              <a:ea typeface="Avenir"/>
              <a:cs typeface="Avenir"/>
              <a:sym typeface="Avenir"/>
            </a:endParaRPr>
          </a:p>
          <a:p>
            <a:pPr indent="0" lvl="0" marL="0" rtl="0" algn="l">
              <a:lnSpc>
                <a:spcPct val="100000"/>
              </a:lnSpc>
              <a:spcBef>
                <a:spcPts val="0"/>
              </a:spcBef>
              <a:spcAft>
                <a:spcPts val="0"/>
              </a:spcAft>
              <a:buNone/>
            </a:pPr>
            <a:r>
              <a:t/>
            </a:r>
            <a:endParaRPr sz="900">
              <a:latin typeface="Avenir"/>
              <a:ea typeface="Avenir"/>
              <a:cs typeface="Avenir"/>
              <a:sym typeface="Aveni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3: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b="1" lang="en-US">
                <a:solidFill>
                  <a:srgbClr val="000000"/>
                </a:solidFill>
                <a:latin typeface="Avenir"/>
                <a:ea typeface="Avenir"/>
                <a:cs typeface="Avenir"/>
                <a:sym typeface="Avenir"/>
              </a:rPr>
              <a:t>Sammlung von weiteren Beispielen an der Tafel im Plenum.</a:t>
            </a:r>
            <a:endParaRPr b="1">
              <a:solidFill>
                <a:srgbClr val="000000"/>
              </a:solidFill>
              <a:latin typeface="Avenir"/>
              <a:ea typeface="Avenir"/>
              <a:cs typeface="Avenir"/>
              <a:sym typeface="Avenir"/>
            </a:endParaRPr>
          </a:p>
          <a:p>
            <a:pPr indent="0" lvl="0" marL="0" rtl="0" algn="l">
              <a:lnSpc>
                <a:spcPct val="100000"/>
              </a:lnSpc>
              <a:spcBef>
                <a:spcPts val="0"/>
              </a:spcBef>
              <a:spcAft>
                <a:spcPts val="0"/>
              </a:spcAft>
              <a:buSzPts val="1400"/>
              <a:buNone/>
            </a:pPr>
            <a:r>
              <a:t/>
            </a:r>
            <a:endParaRPr b="1">
              <a:solidFill>
                <a:srgbClr val="000000"/>
              </a:solidFill>
              <a:latin typeface="Avenir"/>
              <a:ea typeface="Avenir"/>
              <a:cs typeface="Avenir"/>
              <a:sym typeface="Avenir"/>
            </a:endParaRPr>
          </a:p>
          <a:p>
            <a:pPr indent="0" lvl="0" marL="0" rtl="0" algn="l">
              <a:lnSpc>
                <a:spcPct val="100000"/>
              </a:lnSpc>
              <a:spcBef>
                <a:spcPts val="0"/>
              </a:spcBef>
              <a:spcAft>
                <a:spcPts val="0"/>
              </a:spcAft>
              <a:buSzPts val="1400"/>
              <a:buNone/>
            </a:pPr>
            <a:r>
              <a:rPr b="1" lang="en-US">
                <a:solidFill>
                  <a:srgbClr val="000000"/>
                </a:solidFill>
                <a:latin typeface="Avenir"/>
                <a:ea typeface="Avenir"/>
                <a:cs typeface="Avenir"/>
                <a:sym typeface="Avenir"/>
              </a:rPr>
              <a:t>Überleitung zur Thematik IoT:</a:t>
            </a:r>
            <a:endParaRPr b="1">
              <a:solidFill>
                <a:srgbClr val="000000"/>
              </a:solidFill>
              <a:latin typeface="Avenir"/>
              <a:ea typeface="Avenir"/>
              <a:cs typeface="Avenir"/>
              <a:sym typeface="Avenir"/>
            </a:endParaRPr>
          </a:p>
          <a:p>
            <a:pPr indent="0" lvl="0" marL="0" rtl="0" algn="l">
              <a:lnSpc>
                <a:spcPct val="100000"/>
              </a:lnSpc>
              <a:spcBef>
                <a:spcPts val="0"/>
              </a:spcBef>
              <a:spcAft>
                <a:spcPts val="0"/>
              </a:spcAft>
              <a:buSzPts val="1400"/>
              <a:buNone/>
            </a:pPr>
            <a:r>
              <a:rPr lang="en-US">
                <a:latin typeface="Avenir"/>
                <a:ea typeface="Avenir"/>
                <a:cs typeface="Avenir"/>
                <a:sym typeface="Avenir"/>
              </a:rPr>
              <a:t>Die Schülerinnen und Schüler verstehen, dass sie nicht nur online und auf Apps digitale Spuren hinterlassen, sondern dass Daten auch </a:t>
            </a:r>
            <a:r>
              <a:rPr b="1" lang="en-US">
                <a:latin typeface="Avenir"/>
                <a:ea typeface="Avenir"/>
                <a:cs typeface="Avenir"/>
                <a:sym typeface="Avenir"/>
              </a:rPr>
              <a:t>zwischen Geräten, Apps und Clouds weitergegeben und verknüpft werden</a:t>
            </a:r>
            <a:endParaRPr>
              <a:solidFill>
                <a:srgbClr val="000000"/>
              </a:solidFill>
              <a:latin typeface="Avenir"/>
              <a:ea typeface="Avenir"/>
              <a:cs typeface="Avenir"/>
              <a:sym typeface="Avenir"/>
            </a:endParaRPr>
          </a:p>
          <a:p>
            <a:pPr indent="0" lvl="0" marL="0" rtl="0" algn="l">
              <a:lnSpc>
                <a:spcPct val="100000"/>
              </a:lnSpc>
              <a:spcBef>
                <a:spcPts val="0"/>
              </a:spcBef>
              <a:spcAft>
                <a:spcPts val="0"/>
              </a:spcAft>
              <a:buClr>
                <a:schemeClr val="dk1"/>
              </a:buClr>
              <a:buSzPts val="1100"/>
              <a:buFont typeface="Arial"/>
              <a:buNone/>
            </a:pPr>
            <a:r>
              <a:rPr lang="en-US">
                <a:latin typeface="Avenir"/>
                <a:ea typeface="Avenir"/>
                <a:cs typeface="Avenir"/>
                <a:sym typeface="Avenir"/>
              </a:rPr>
              <a:t>Wichtig ist, dass die Schüler erkennen: Daten bleiben </a:t>
            </a:r>
            <a:r>
              <a:rPr b="1" lang="en-US">
                <a:latin typeface="Avenir"/>
                <a:ea typeface="Avenir"/>
                <a:cs typeface="Avenir"/>
                <a:sym typeface="Avenir"/>
              </a:rPr>
              <a:t>nicht auf einem Gerät</a:t>
            </a:r>
            <a:r>
              <a:rPr lang="en-US">
                <a:latin typeface="Avenir"/>
                <a:ea typeface="Avenir"/>
                <a:cs typeface="Avenir"/>
                <a:sym typeface="Avenir"/>
              </a:rPr>
              <a:t>, sondern werden</a:t>
            </a:r>
            <a:endParaRPr>
              <a:latin typeface="Avenir"/>
              <a:ea typeface="Avenir"/>
              <a:cs typeface="Avenir"/>
              <a:sym typeface="Avenir"/>
            </a:endParaRPr>
          </a:p>
          <a:p>
            <a:pPr indent="0" lvl="0" marL="0" rtl="0" algn="l">
              <a:lnSpc>
                <a:spcPct val="100000"/>
              </a:lnSpc>
              <a:spcBef>
                <a:spcPts val="0"/>
              </a:spcBef>
              <a:spcAft>
                <a:spcPts val="0"/>
              </a:spcAft>
              <a:buSzPts val="1400"/>
              <a:buNone/>
            </a:pPr>
            <a:r>
              <a:rPr b="1" lang="en-US">
                <a:latin typeface="Avenir"/>
                <a:ea typeface="Avenir"/>
                <a:cs typeface="Avenir"/>
                <a:sym typeface="Avenir"/>
              </a:rPr>
              <a:t>vernetzt, kombiniert und weitergegeben</a:t>
            </a:r>
            <a:r>
              <a:rPr lang="en-US">
                <a:latin typeface="Avenir"/>
                <a:ea typeface="Avenir"/>
                <a:cs typeface="Avenir"/>
                <a:sym typeface="Avenir"/>
              </a:rPr>
              <a:t>.</a:t>
            </a:r>
            <a:endParaRPr>
              <a:latin typeface="Avenir"/>
              <a:ea typeface="Avenir"/>
              <a:cs typeface="Avenir"/>
              <a:sym typeface="Avenir"/>
            </a:endParaRPr>
          </a:p>
          <a:p>
            <a:pPr indent="0" lvl="0" marL="0" rtl="0" algn="l">
              <a:lnSpc>
                <a:spcPct val="100000"/>
              </a:lnSpc>
              <a:spcBef>
                <a:spcPts val="0"/>
              </a:spcBef>
              <a:spcAft>
                <a:spcPts val="0"/>
              </a:spcAft>
              <a:buSzPts val="1400"/>
              <a:buNone/>
            </a:pPr>
            <a:r>
              <a:t/>
            </a:r>
            <a:endParaRPr>
              <a:latin typeface="Avenir"/>
              <a:ea typeface="Avenir"/>
              <a:cs typeface="Avenir"/>
              <a:sym typeface="Avenir"/>
            </a:endParaRPr>
          </a:p>
        </p:txBody>
      </p:sp>
      <p:sp>
        <p:nvSpPr>
          <p:cNvPr id="206" name="Google Shape;206;p3: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efa13f07db_0_1: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g3efa13f07db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AB “DataPro Webspiele”, Aufgabe 3: Datenvernetzung im Internet der Dinge (AB), erhältlich auf unserer Website </a:t>
            </a:r>
            <a:r>
              <a:rPr b="1" lang="en-US" u="sng">
                <a:solidFill>
                  <a:schemeClr val="hlink"/>
                </a:solidFill>
                <a:latin typeface="Avenir"/>
                <a:ea typeface="Avenir"/>
                <a:cs typeface="Avenir"/>
                <a:sym typeface="Avenir"/>
                <a:hlinkClick r:id="rId2"/>
              </a:rPr>
              <a:t>https://www.datapro.education/datapro-webgames/</a:t>
            </a:r>
            <a:r>
              <a:rPr b="1" lang="en-US">
                <a:latin typeface="Avenir"/>
                <a:ea typeface="Avenir"/>
                <a:cs typeface="Avenir"/>
                <a:sym typeface="Avenir"/>
              </a:rPr>
              <a:t> unter ‘Class Material’</a:t>
            </a:r>
            <a:endParaRPr>
              <a:latin typeface="Avenir"/>
              <a:ea typeface="Avenir"/>
              <a:cs typeface="Avenir"/>
              <a:sym typeface="Avenir"/>
            </a:endParaRPr>
          </a:p>
          <a:p>
            <a:pPr indent="-304800" lvl="0" marL="457200" rtl="0" algn="l">
              <a:lnSpc>
                <a:spcPct val="120000"/>
              </a:lnSpc>
              <a:spcBef>
                <a:spcPts val="0"/>
              </a:spcBef>
              <a:spcAft>
                <a:spcPts val="0"/>
              </a:spcAft>
              <a:buClr>
                <a:schemeClr val="dk1"/>
              </a:buClr>
              <a:buSzPts val="1200"/>
              <a:buFont typeface="Avenir"/>
              <a:buChar char="●"/>
            </a:pPr>
            <a:r>
              <a:rPr b="1" lang="en-US">
                <a:latin typeface="Avenir"/>
                <a:ea typeface="Avenir"/>
                <a:cs typeface="Avenir"/>
                <a:sym typeface="Avenir"/>
              </a:rPr>
              <a:t>Hinweis für Lehrkräfte: </a:t>
            </a:r>
            <a:r>
              <a:rPr lang="en-US">
                <a:latin typeface="Avenir"/>
                <a:ea typeface="Avenir"/>
                <a:cs typeface="Avenir"/>
                <a:sym typeface="Avenir"/>
              </a:rPr>
              <a:t>Je nach Klassenstärke und Zeitfaktor kann auch direkt zum Webspiel gesprungen werden. </a:t>
            </a:r>
            <a:endParaRPr>
              <a:latin typeface="Avenir"/>
              <a:ea typeface="Avenir"/>
              <a:cs typeface="Avenir"/>
              <a:sym typeface="Avenir"/>
            </a:endParaRPr>
          </a:p>
          <a:p>
            <a:pPr indent="0" lvl="0" marL="0" rtl="0" algn="l">
              <a:lnSpc>
                <a:spcPct val="150000"/>
              </a:lnSpc>
              <a:spcBef>
                <a:spcPts val="600"/>
              </a:spcBef>
              <a:spcAft>
                <a:spcPts val="600"/>
              </a:spcAft>
              <a:buClr>
                <a:schemeClr val="dk1"/>
              </a:buClr>
              <a:buSzPts val="1100"/>
              <a:buFont typeface="Arial"/>
              <a:buNone/>
            </a:pPr>
            <a:r>
              <a:t/>
            </a:r>
            <a:endParaRPr>
              <a:latin typeface="Avenir"/>
              <a:ea typeface="Avenir"/>
              <a:cs typeface="Avenir"/>
              <a:sym typeface="Avenir"/>
            </a:endParaRPr>
          </a:p>
        </p:txBody>
      </p:sp>
      <p:sp>
        <p:nvSpPr>
          <p:cNvPr id="217" name="Google Shape;217;g3efa13f07db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1041424d1_0_1: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3f1041424d1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50000"/>
              </a:lnSpc>
              <a:spcBef>
                <a:spcPts val="600"/>
              </a:spcBef>
              <a:spcAft>
                <a:spcPts val="0"/>
              </a:spcAft>
              <a:buClr>
                <a:schemeClr val="dk1"/>
              </a:buClr>
              <a:buSzPts val="1100"/>
              <a:buFont typeface="Arial"/>
              <a:buNone/>
            </a:pPr>
            <a:r>
              <a:rPr lang="en-US">
                <a:latin typeface="Avenir"/>
                <a:ea typeface="Avenir"/>
                <a:cs typeface="Avenir"/>
                <a:sym typeface="Avenir"/>
              </a:rPr>
              <a:t>In der Reflexion soll ersichtlich werden, dass personenbezogene Daten ein ziemlich genaues Profil erstellt werden kann, inklusive Verhaltensmuster analysiert werden könnten (Schlaf, Bewegung, Gesundheitszustand, Standort,...). Dieses erstellte persönliche Datenprofil reicht weit darüber hinaus , was der Freundeskreis/ Familie über eine Person weiß. Mögliche Risiken sind zB eine Weitergabe an Dritte durch Synchronisierung mit anderen Plattformen oder Apps, oder sogar ein unrechtmäßiger Zugriff auf sensible Daten wenn die Cloud des App-Providers gehacked wird.</a:t>
            </a:r>
            <a:endParaRPr>
              <a:latin typeface="Avenir"/>
              <a:ea typeface="Avenir"/>
              <a:cs typeface="Avenir"/>
              <a:sym typeface="Avenir"/>
            </a:endParaRPr>
          </a:p>
          <a:p>
            <a:pPr indent="0" lvl="0" marL="0" rtl="0" algn="l">
              <a:lnSpc>
                <a:spcPct val="150000"/>
              </a:lnSpc>
              <a:spcBef>
                <a:spcPts val="600"/>
              </a:spcBef>
              <a:spcAft>
                <a:spcPts val="600"/>
              </a:spcAft>
              <a:buClr>
                <a:schemeClr val="dk1"/>
              </a:buClr>
              <a:buSzPts val="1100"/>
              <a:buFont typeface="Arial"/>
              <a:buNone/>
            </a:pPr>
            <a:r>
              <a:rPr lang="en-US">
                <a:latin typeface="Avenir"/>
                <a:ea typeface="Avenir"/>
                <a:cs typeface="Avenir"/>
                <a:sym typeface="Avenir"/>
              </a:rPr>
              <a:t>Gleichzeitig können die Funktionen der App den Alltag vereinfachen oder Komfort bieten - es bietet sich also eine kritische Abwägung zwischen erlangten Vorteilen und Risiken in der Klasse an.</a:t>
            </a:r>
            <a:endParaRPr>
              <a:latin typeface="Avenir"/>
              <a:ea typeface="Avenir"/>
              <a:cs typeface="Avenir"/>
              <a:sym typeface="Avenir"/>
            </a:endParaRPr>
          </a:p>
        </p:txBody>
      </p:sp>
      <p:sp>
        <p:nvSpPr>
          <p:cNvPr id="230" name="Google Shape;230;g3f1041424d1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Hinweis an Lehrkräfte: Bitte lesen Sie den Game Guide (englisch) vor dem Einsatz des Spieles im Unterricht und prüfen Sie ggf die technische Kompatibilität mit schulinternen Laptops/ Tablets </a:t>
            </a:r>
            <a:r>
              <a:rPr i="1" lang="en-US"/>
              <a:t>(evtl Sperre durch Admin, </a:t>
            </a:r>
            <a:r>
              <a:rPr i="1" lang="en-US" sz="1100"/>
              <a:t>Bandbreitenprobleme im Schul-WLAN).</a:t>
            </a:r>
            <a:endParaRPr i="1"/>
          </a:p>
        </p:txBody>
      </p:sp>
      <p:sp>
        <p:nvSpPr>
          <p:cNvPr id="242" name="Google Shape;242;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1041424d1_0_16: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g3f1041424d1_0_16: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Überleitung zum Webspiel Smart Home Challenge: </a:t>
            </a:r>
            <a:r>
              <a:rPr b="1" lang="en-US" sz="1400"/>
              <a:t>https://dataprogames.ph-freiburg.de/</a:t>
            </a:r>
            <a:endParaRPr b="1" sz="1400"/>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SuS sollen hier das Gelernte aus den Gruppenarbeiten mit einer neuen Thematik verknüpfen (smarte Geräte)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Hinweis an Lehrkräfte: Bitte lesen Sie den Game Guide (englisch) </a:t>
            </a:r>
            <a:r>
              <a:rPr b="1" lang="en-US"/>
              <a:t>vor </a:t>
            </a:r>
            <a:r>
              <a:rPr lang="en-US"/>
              <a:t>dem Einsatz des Spieles im Unterricht und prüfen Sie ggf die technische Kompatibilität mit schulinternen Laptops/ Tablets </a:t>
            </a:r>
            <a:r>
              <a:rPr i="1" lang="en-US"/>
              <a:t>(evtl Sperre durch Admin, </a:t>
            </a:r>
            <a:r>
              <a:rPr i="1" lang="en-US" sz="1100"/>
              <a:t>Bandbreitenprobleme im Schul-WLAN). </a:t>
            </a:r>
            <a:r>
              <a:rPr b="1" i="1" lang="en-US" sz="1100"/>
              <a:t>Abrufbar unter https://www.datapro.education/datapro-webgames/</a:t>
            </a:r>
            <a:endParaRPr i="1"/>
          </a:p>
        </p:txBody>
      </p:sp>
      <p:sp>
        <p:nvSpPr>
          <p:cNvPr id="253" name="Google Shape;253;g3f1041424d1_0_1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264" name="Google Shape;264;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3.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games.ph-freiburg.de/smarthome-challenge/" TargetMode="External"/><Relationship Id="rId4" Type="http://schemas.openxmlformats.org/officeDocument/2006/relationships/hyperlink" Target="https://www.datapro.education/curriculum/" TargetMode="External"/><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ppiippaa.github.io/datapro-datafootprint/de" TargetMode="External"/><Relationship Id="rId4" Type="http://schemas.openxmlformats.org/officeDocument/2006/relationships/image" Target="../media/image9.jp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31" y="845423"/>
            <a:ext cx="3645000" cy="57837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111097"/>
              <a:buFont typeface="Arial"/>
              <a:buNone/>
            </a:pPr>
            <a:r>
              <a:rPr b="0" i="1" lang="en-US" sz="3100">
                <a:solidFill>
                  <a:srgbClr val="000000"/>
                </a:solidFill>
                <a:latin typeface="Arial"/>
                <a:ea typeface="Arial"/>
                <a:cs typeface="Arial"/>
                <a:sym typeface="Arial"/>
              </a:rPr>
              <a:t>Wie entscheide ich, was smarte Geräte über mich wissen?</a:t>
            </a:r>
            <a:br>
              <a:rPr b="0" i="1" lang="en-US" sz="3100">
                <a:solidFill>
                  <a:srgbClr val="000000"/>
                </a:solidFill>
                <a:latin typeface="Arial"/>
                <a:ea typeface="Arial"/>
                <a:cs typeface="Arial"/>
                <a:sym typeface="Arial"/>
              </a:rPr>
            </a:br>
            <a:endParaRPr b="0" i="1"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ct val="111097"/>
              <a:buFont typeface="Arial"/>
              <a:buNone/>
            </a:pPr>
            <a:br>
              <a:rPr b="0" lang="en-US" sz="3100">
                <a:solidFill>
                  <a:srgbClr val="000000"/>
                </a:solidFill>
                <a:latin typeface="Arial"/>
                <a:ea typeface="Arial"/>
                <a:cs typeface="Arial"/>
                <a:sym typeface="Arial"/>
              </a:rPr>
            </a:br>
            <a:r>
              <a:rPr b="0" lang="en-US" sz="3100">
                <a:solidFill>
                  <a:srgbClr val="000000"/>
                </a:solidFill>
                <a:latin typeface="Arial"/>
                <a:ea typeface="Arial"/>
                <a:cs typeface="Arial"/>
                <a:sym typeface="Arial"/>
              </a:rPr>
              <a:t>C: </a:t>
            </a:r>
            <a:r>
              <a:rPr b="0" lang="en-US" sz="3100">
                <a:solidFill>
                  <a:srgbClr val="000000"/>
                </a:solidFill>
                <a:latin typeface="Arial"/>
                <a:ea typeface="Arial"/>
                <a:cs typeface="Arial"/>
                <a:sym typeface="Arial"/>
              </a:rPr>
              <a:t>Daten schützen lernen mit der Smart Home Challenge</a:t>
            </a:r>
            <a:endParaRPr b="0"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ct val="111097"/>
              <a:buFont typeface="Arial"/>
              <a:buNone/>
            </a:pPr>
            <a:r>
              <a:t/>
            </a:r>
            <a:endParaRPr b="0"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ctr">
              <a:lnSpc>
                <a:spcPct val="120000"/>
              </a:lnSpc>
              <a:spcBef>
                <a:spcPts val="1000"/>
              </a:spcBef>
              <a:spcAft>
                <a:spcPts val="0"/>
              </a:spcAft>
              <a:buSzPct val="2000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i="0" lang="en-US" sz="3200">
                <a:solidFill>
                  <a:srgbClr val="000000"/>
                </a:solidFill>
                <a:latin typeface="Arial"/>
                <a:ea typeface="Arial"/>
                <a:cs typeface="Arial"/>
                <a:sym typeface="Arial"/>
              </a:rPr>
              <a:t>HINWEISE </a:t>
            </a:r>
            <a:r>
              <a:rPr b="0" lang="en-US" sz="3200">
                <a:solidFill>
                  <a:srgbClr val="000000"/>
                </a:solidFill>
                <a:latin typeface="Arial"/>
                <a:ea typeface="Arial"/>
                <a:cs typeface="Arial"/>
                <a:sym typeface="Arial"/>
              </a:rPr>
              <a:t>ZUR NUTZUNG DER FOLIEN</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489919" cy="4193782"/>
          </a:xfrm>
          <a:prstGeom prst="rect">
            <a:avLst/>
          </a:prstGeom>
          <a:noFill/>
          <a:ln>
            <a:noFill/>
          </a:ln>
        </p:spPr>
        <p:txBody>
          <a:bodyPr anchorCtr="0" anchor="t" bIns="0" lIns="0" spcFirstLastPara="1" rIns="0" wrap="square" tIns="0">
            <a:normAutofit fontScale="77500" lnSpcReduction="10000"/>
          </a:bodyPr>
          <a:lstStyle/>
          <a:p>
            <a:pPr indent="-324365" lvl="0" marL="457200" rtl="0" algn="l">
              <a:spcBef>
                <a:spcPts val="0"/>
              </a:spcBef>
              <a:spcAft>
                <a:spcPts val="0"/>
              </a:spcAft>
              <a:buSzPct val="108108"/>
              <a:buChar char="•"/>
            </a:pPr>
            <a:r>
              <a:rPr lang="en-US" sz="1800"/>
              <a:t>Wir gehen davon aus, dass Sie die hier vorliegenden Folien für Ihre Zwecke anpassen.</a:t>
            </a:r>
            <a:endParaRPr sz="1800"/>
          </a:p>
          <a:p>
            <a:pPr indent="-324365" lvl="0" marL="457200" rtl="0" algn="l">
              <a:spcBef>
                <a:spcPts val="1000"/>
              </a:spcBef>
              <a:spcAft>
                <a:spcPts val="0"/>
              </a:spcAft>
              <a:buSzPct val="108108"/>
              <a:buChar char="•"/>
            </a:pPr>
            <a:r>
              <a:rPr lang="en-US" sz="1800"/>
              <a:t>Die folgenden Folien enthalten u.a.:</a:t>
            </a:r>
            <a:endParaRPr sz="1800"/>
          </a:p>
          <a:p>
            <a:pPr indent="-317182" lvl="1" marL="914400" rtl="0" algn="l">
              <a:spcBef>
                <a:spcPts val="1000"/>
              </a:spcBef>
              <a:spcAft>
                <a:spcPts val="0"/>
              </a:spcAft>
              <a:buSzPct val="100000"/>
              <a:buChar char="•"/>
            </a:pPr>
            <a:r>
              <a:rPr lang="en-US" sz="1800"/>
              <a:t>Einsatzmöglichkeiten zum begleitenden Arbeitsblatt ‘Arbeitsblatt DataPro Webgames’ </a:t>
            </a:r>
            <a:endParaRPr sz="1800"/>
          </a:p>
          <a:p>
            <a:pPr indent="-324365" lvl="1" marL="914400" rtl="0" algn="l">
              <a:spcBef>
                <a:spcPts val="500"/>
              </a:spcBef>
              <a:spcAft>
                <a:spcPts val="0"/>
              </a:spcAft>
              <a:buSzPct val="108108"/>
              <a:buChar char="•"/>
            </a:pPr>
            <a:r>
              <a:rPr lang="en-US" sz="1800"/>
              <a:t>Vorschläge für Aufgaben mit dem DataPro-KI-Bot. Dieser ist so konfiguriert, dass die Konversationen nicht für das KI-Training verwendet werden (Datenschutz!) und dass er nur auf Fragen zum Thema antwortet: https://datapro.cyber-geiger.com/</a:t>
            </a:r>
            <a:endParaRPr sz="1800"/>
          </a:p>
          <a:p>
            <a:pPr indent="-317182" lvl="1" marL="914400" rtl="0" algn="l">
              <a:spcBef>
                <a:spcPts val="1000"/>
              </a:spcBef>
              <a:spcAft>
                <a:spcPts val="0"/>
              </a:spcAft>
              <a:buSzPct val="100000"/>
              <a:buChar char="•"/>
            </a:pPr>
            <a:r>
              <a:rPr lang="en-US" sz="1800"/>
              <a:t>Unser Web-Spiel ‘Smart Home Challenge’, das nach Aktivierung und Einführung zur Sicherung des Gelernten dient: </a:t>
            </a:r>
            <a:r>
              <a:rPr lang="en-US" sz="1800" u="sng">
                <a:solidFill>
                  <a:schemeClr val="hlink"/>
                </a:solidFill>
                <a:hlinkClick r:id="rId3"/>
              </a:rPr>
              <a:t>https://dataprogames.ph-freiburg.de/smarthome-challenge/</a:t>
            </a:r>
            <a:endParaRPr sz="1800"/>
          </a:p>
          <a:p>
            <a:pPr indent="0" lvl="0" marL="0" rtl="0" algn="l">
              <a:spcBef>
                <a:spcPts val="1000"/>
              </a:spcBef>
              <a:spcAft>
                <a:spcPts val="0"/>
              </a:spcAft>
              <a:buNone/>
            </a:pPr>
            <a:r>
              <a:rPr lang="en-US"/>
              <a:t>→ Wir empfehlen Ihnen die vorherige Testung des Web-Spiels auf Kompatibilität mit dem Schul-WLAN (Bandbreite, Sperrung versch. Webseiten) und das Lesen der zugehörigen Spielanleitung ‘Game Guide’</a:t>
            </a:r>
            <a:endParaRPr sz="1800"/>
          </a:p>
          <a:p>
            <a:pPr indent="-312261" lvl="0" marL="457200" rtl="0" algn="l">
              <a:spcBef>
                <a:spcPts val="1000"/>
              </a:spcBef>
              <a:spcAft>
                <a:spcPts val="0"/>
              </a:spcAft>
              <a:buSzPct val="100000"/>
              <a:buChar char="•"/>
            </a:pPr>
            <a:r>
              <a:rPr lang="en-US" sz="1700"/>
              <a:t>Überlegungen zu den Lernzielen dieser Einheit beruhen auf dem </a:t>
            </a:r>
            <a:r>
              <a:rPr lang="en-US" sz="1700" u="sng">
                <a:solidFill>
                  <a:schemeClr val="hlink"/>
                </a:solidFill>
                <a:highlight>
                  <a:schemeClr val="lt1"/>
                </a:highlight>
                <a:hlinkClick r:id="rId4"/>
              </a:rPr>
              <a:t>DataPro-Curriculum</a:t>
            </a:r>
            <a:r>
              <a:rPr lang="en-US" sz="1700">
                <a:highlight>
                  <a:schemeClr val="lt1"/>
                </a:highlight>
              </a:rPr>
              <a:t> und sollen vor allem Kompetenzen aus dem Cluster C vermitteln: </a:t>
            </a:r>
            <a:r>
              <a:rPr b="1" lang="en-US" sz="1700">
                <a:highlight>
                  <a:schemeClr val="lt1"/>
                </a:highlight>
              </a:rPr>
              <a:t>Daten schützen lernen</a:t>
            </a:r>
            <a:endParaRPr b="1" sz="1700">
              <a:highlight>
                <a:schemeClr val="lt1"/>
              </a:highlight>
            </a:endParaRPr>
          </a:p>
          <a:p>
            <a:pPr indent="-309801" lvl="0" marL="457200" rtl="0" algn="l">
              <a:spcBef>
                <a:spcPts val="1000"/>
              </a:spcBef>
              <a:spcAft>
                <a:spcPts val="0"/>
              </a:spcAft>
              <a:buSzPct val="100000"/>
              <a:buChar char="•"/>
            </a:pPr>
            <a:r>
              <a:rPr lang="en-US" sz="1650"/>
              <a:t>Eine weitere Übersicht, auch zu den gegebenen Lernzielen finden Sie im zugehörigen Unterrichtsentwurf (Syllabus): C - Daten schützen- </a:t>
            </a:r>
            <a:r>
              <a:rPr b="1" lang="en-US" sz="1650"/>
              <a:t> Smart Home Challenge </a:t>
            </a:r>
            <a:endParaRPr sz="1800"/>
          </a:p>
        </p:txBody>
      </p:sp>
      <p:pic>
        <p:nvPicPr>
          <p:cNvPr descr="Ein Bild, das Grafiken, Schrift, Grafikdesign, Text enthält.&#10;&#10;Automatisch generierte Beschreibung" id="179" name="Google Shape;179;p2"/>
          <p:cNvPicPr preferRelativeResize="0"/>
          <p:nvPr/>
        </p:nvPicPr>
        <p:blipFill rotWithShape="1">
          <a:blip r:embed="rId5">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ÜBERSICHT UNTERRICHTSABLAUF</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92500" lnSpcReduction="20000"/>
          </a:bodyPr>
          <a:lstStyle/>
          <a:p>
            <a:pPr indent="0" lvl="0" marL="0" rtl="0" algn="l">
              <a:lnSpc>
                <a:spcPct val="120000"/>
              </a:lnSpc>
              <a:spcBef>
                <a:spcPts val="0"/>
              </a:spcBef>
              <a:spcAft>
                <a:spcPts val="0"/>
              </a:spcAft>
              <a:buClr>
                <a:schemeClr val="dk1"/>
              </a:buClr>
              <a:buSzPct val="108100"/>
              <a:buNone/>
            </a:pPr>
            <a:r>
              <a:rPr lang="en-US"/>
              <a:t>Wir schlagen – entsprechend der Sequenz der Folien – folgenden, natürlich veränderbaren Unterrichtsverlauf vor:</a:t>
            </a:r>
            <a:endParaRPr>
              <a:solidFill>
                <a:srgbClr val="111111"/>
              </a:solidFill>
            </a:endParaRPr>
          </a:p>
          <a:p>
            <a:pPr indent="-218303" lvl="0" marL="228600" rtl="0" algn="l">
              <a:lnSpc>
                <a:spcPct val="120000"/>
              </a:lnSpc>
              <a:spcBef>
                <a:spcPts val="1000"/>
              </a:spcBef>
              <a:spcAft>
                <a:spcPts val="0"/>
              </a:spcAft>
              <a:buClr>
                <a:schemeClr val="dk1"/>
              </a:buClr>
              <a:buSzPct val="108100"/>
              <a:buChar char="•"/>
            </a:pPr>
            <a:r>
              <a:rPr b="1" lang="en-US">
                <a:solidFill>
                  <a:srgbClr val="111111"/>
                </a:solidFill>
              </a:rPr>
              <a:t>Einstieg</a:t>
            </a:r>
            <a:r>
              <a:rPr lang="en-US">
                <a:solidFill>
                  <a:srgbClr val="111111"/>
                </a:solidFill>
              </a:rPr>
              <a:t>: Ermitteln des ‘digitalen Fußabdrucks`  + Austausch im Plenum </a:t>
            </a:r>
            <a:endParaRPr>
              <a:solidFill>
                <a:srgbClr val="111111"/>
              </a:solidFill>
            </a:endParaRPr>
          </a:p>
          <a:p>
            <a:pPr indent="-218303" lvl="0" marL="228600" rtl="0" algn="l">
              <a:lnSpc>
                <a:spcPct val="120000"/>
              </a:lnSpc>
              <a:spcBef>
                <a:spcPts val="1000"/>
              </a:spcBef>
              <a:spcAft>
                <a:spcPts val="0"/>
              </a:spcAft>
              <a:buClr>
                <a:schemeClr val="dk1"/>
              </a:buClr>
              <a:buSzPct val="108100"/>
              <a:buChar char="•"/>
            </a:pPr>
            <a:r>
              <a:rPr b="1" lang="en-US">
                <a:solidFill>
                  <a:srgbClr val="111111"/>
                </a:solidFill>
              </a:rPr>
              <a:t>Erarbeitung 1:</a:t>
            </a:r>
            <a:r>
              <a:rPr lang="en-US">
                <a:solidFill>
                  <a:srgbClr val="111111"/>
                </a:solidFill>
              </a:rPr>
              <a:t> Aufgabenvariante 3 des zugehörigen ABs “DataPro Webgames”</a:t>
            </a:r>
            <a:endParaRPr>
              <a:solidFill>
                <a:srgbClr val="111111"/>
              </a:solidFill>
            </a:endParaRPr>
          </a:p>
          <a:p>
            <a:pPr indent="-197040" lvl="0" marL="228600" rtl="0" algn="l">
              <a:lnSpc>
                <a:spcPct val="120000"/>
              </a:lnSpc>
              <a:spcBef>
                <a:spcPts val="1000"/>
              </a:spcBef>
              <a:spcAft>
                <a:spcPts val="0"/>
              </a:spcAft>
              <a:buClr>
                <a:srgbClr val="111111"/>
              </a:buClr>
              <a:buSzPct val="90000"/>
              <a:buChar char="•"/>
            </a:pPr>
            <a:r>
              <a:rPr lang="en-US">
                <a:solidFill>
                  <a:srgbClr val="111111"/>
                </a:solidFill>
              </a:rPr>
              <a:t>Austausch zu zweit: Erstellen eines “Freundebuch-Eintrags” zur Sicherung und Kontextualisierung der Einzelarbeit zuvor  </a:t>
            </a:r>
            <a:endParaRPr>
              <a:solidFill>
                <a:srgbClr val="111111"/>
              </a:solidFill>
            </a:endParaRPr>
          </a:p>
          <a:p>
            <a:pPr indent="-218303" lvl="0" marL="228600" rtl="0" algn="l">
              <a:lnSpc>
                <a:spcPct val="120000"/>
              </a:lnSpc>
              <a:spcBef>
                <a:spcPts val="1000"/>
              </a:spcBef>
              <a:spcAft>
                <a:spcPts val="0"/>
              </a:spcAft>
              <a:buClr>
                <a:schemeClr val="dk1"/>
              </a:buClr>
              <a:buSzPct val="108100"/>
              <a:buChar char="•"/>
            </a:pPr>
            <a:r>
              <a:rPr b="1" lang="en-US">
                <a:solidFill>
                  <a:srgbClr val="111111"/>
                </a:solidFill>
              </a:rPr>
              <a:t>Lehrer-Schüler-Gespräch:</a:t>
            </a:r>
            <a:r>
              <a:rPr lang="en-US">
                <a:solidFill>
                  <a:srgbClr val="111111"/>
                </a:solidFill>
              </a:rPr>
              <a:t> Reflexion über mögliche Risiken bei </a:t>
            </a:r>
            <a:r>
              <a:rPr lang="en-US">
                <a:solidFill>
                  <a:srgbClr val="111111"/>
                </a:solidFill>
              </a:rPr>
              <a:t>Erstellen</a:t>
            </a:r>
            <a:r>
              <a:rPr lang="en-US">
                <a:solidFill>
                  <a:srgbClr val="111111"/>
                </a:solidFill>
              </a:rPr>
              <a:t> von persönlichen Datenprofilen durch Apps oder Online-Dienste  </a:t>
            </a:r>
            <a:endParaRPr>
              <a:solidFill>
                <a:srgbClr val="111111"/>
              </a:solidFill>
            </a:endParaRPr>
          </a:p>
          <a:p>
            <a:pPr indent="-218303" lvl="0" marL="228600" rtl="0" algn="l">
              <a:lnSpc>
                <a:spcPct val="120000"/>
              </a:lnSpc>
              <a:spcBef>
                <a:spcPts val="1000"/>
              </a:spcBef>
              <a:spcAft>
                <a:spcPts val="0"/>
              </a:spcAft>
              <a:buClr>
                <a:schemeClr val="dk1"/>
              </a:buClr>
              <a:buSzPct val="108100"/>
              <a:buChar char="•"/>
            </a:pPr>
            <a:r>
              <a:rPr b="1" lang="en-US">
                <a:solidFill>
                  <a:srgbClr val="111111"/>
                </a:solidFill>
              </a:rPr>
              <a:t>Erarbeitung 2:</a:t>
            </a:r>
            <a:r>
              <a:rPr lang="en-US">
                <a:solidFill>
                  <a:srgbClr val="111111"/>
                </a:solidFill>
              </a:rPr>
              <a:t> DataPro-Webgame “Smart Home Challenge” spielen. Lehrkräften wird die vorherige Sichtung des zugehörigen Game Guides empfohlen.</a:t>
            </a:r>
            <a:endParaRPr/>
          </a:p>
          <a:p>
            <a:pPr indent="-218303" lvl="0" marL="228600" rtl="0" algn="l">
              <a:lnSpc>
                <a:spcPct val="120000"/>
              </a:lnSpc>
              <a:spcBef>
                <a:spcPts val="1000"/>
              </a:spcBef>
              <a:spcAft>
                <a:spcPts val="0"/>
              </a:spcAft>
              <a:buClr>
                <a:schemeClr val="dk1"/>
              </a:buClr>
              <a:buSzPct val="108100"/>
              <a:buChar char="•"/>
            </a:pPr>
            <a:r>
              <a:rPr b="1" lang="en-US">
                <a:solidFill>
                  <a:srgbClr val="111111"/>
                </a:solidFill>
              </a:rPr>
              <a:t>Abschluss:</a:t>
            </a:r>
            <a:r>
              <a:rPr lang="en-US">
                <a:solidFill>
                  <a:srgbClr val="111111"/>
                </a:solidFill>
              </a:rPr>
              <a:t> Feedback und Reflexion des Gelernten und Gespielten im Plenum</a:t>
            </a:r>
            <a:br>
              <a:rPr lang="en-US">
                <a:solidFill>
                  <a:srgbClr val="111111"/>
                </a:solidFill>
              </a:rPr>
            </a:b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66707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98777"/>
              <a:buFont typeface="Arial"/>
              <a:buNone/>
            </a:pPr>
            <a:r>
              <a:rPr lang="en-US">
                <a:solidFill>
                  <a:srgbClr val="000000"/>
                </a:solidFill>
                <a:latin typeface="Arial"/>
                <a:ea typeface="Arial"/>
                <a:cs typeface="Arial"/>
                <a:sym typeface="Arial"/>
              </a:rPr>
              <a:t>Digitaler Fußabdruck</a:t>
            </a:r>
            <a:endParaRPr>
              <a:solidFill>
                <a:srgbClr val="000000"/>
              </a:solidFill>
              <a:latin typeface="Arial"/>
              <a:ea typeface="Arial"/>
              <a:cs typeface="Arial"/>
              <a:sym typeface="Arial"/>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917500"/>
            <a:ext cx="8153400" cy="42795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342900" lvl="0" marL="457200" rtl="0" algn="l">
              <a:lnSpc>
                <a:spcPct val="120000"/>
              </a:lnSpc>
              <a:spcBef>
                <a:spcPts val="1000"/>
              </a:spcBef>
              <a:spcAft>
                <a:spcPts val="0"/>
              </a:spcAft>
              <a:buSzPts val="1800"/>
              <a:buAutoNum type="arabicPeriod"/>
            </a:pPr>
            <a:r>
              <a:rPr lang="en-US"/>
              <a:t>Stellt euch vor: Wenn jeder Klick online und in Apps ein Schritt wäre, wie weit wärt ihr heute schon gelaufen? Vergleicht in 2er Gruppen. </a:t>
            </a:r>
            <a:br>
              <a:rPr lang="en-US"/>
            </a:br>
            <a:endParaRPr/>
          </a:p>
          <a:p>
            <a:pPr indent="0" lvl="0" marL="0" rtl="0" algn="l">
              <a:lnSpc>
                <a:spcPct val="120000"/>
              </a:lnSpc>
              <a:spcBef>
                <a:spcPts val="1000"/>
              </a:spcBef>
              <a:spcAft>
                <a:spcPts val="0"/>
              </a:spcAft>
              <a:buNone/>
            </a:pPr>
            <a:r>
              <a:rPr lang="en-US"/>
              <a:t>2.  </a:t>
            </a:r>
            <a:r>
              <a:rPr lang="en-US"/>
              <a:t>Berechnet nun euren digitalen Fußabdruck: </a:t>
            </a:r>
            <a:r>
              <a:rPr lang="en-US" u="sng">
                <a:solidFill>
                  <a:schemeClr val="hlink"/>
                </a:solidFill>
                <a:hlinkClick r:id="rId3"/>
              </a:rPr>
              <a:t>https://ppiippaa.github.io/datapro-datafootprint/de</a:t>
            </a:r>
            <a:endParaRPr/>
          </a:p>
          <a:p>
            <a:pPr indent="-342900" lvl="0" marL="571500" rtl="0" algn="l">
              <a:lnSpc>
                <a:spcPct val="120000"/>
              </a:lnSpc>
              <a:spcBef>
                <a:spcPts val="1000"/>
              </a:spcBef>
              <a:spcAft>
                <a:spcPts val="0"/>
              </a:spcAft>
              <a:buSzPts val="1800"/>
              <a:buChar char="•"/>
            </a:pPr>
            <a:r>
              <a:rPr lang="en-US"/>
              <a:t>Hättet ihr euer digitales Risiko </a:t>
            </a:r>
            <a:r>
              <a:rPr lang="en-US"/>
              <a:t>gleich</a:t>
            </a:r>
            <a:r>
              <a:rPr lang="en-US"/>
              <a:t> hoch/ </a:t>
            </a:r>
            <a:r>
              <a:rPr lang="en-US"/>
              <a:t>niedrig</a:t>
            </a:r>
            <a:r>
              <a:rPr lang="en-US"/>
              <a:t> eingeschätzt?</a:t>
            </a:r>
            <a:endParaRPr/>
          </a:p>
        </p:txBody>
      </p:sp>
      <p:pic>
        <p:nvPicPr>
          <p:cNvPr descr="foot footprint man icon vector. Isolated contour symbol illustration (von Getty Images)" id="201" name="Google Shape;201;p5"/>
          <p:cNvPicPr preferRelativeResize="0"/>
          <p:nvPr/>
        </p:nvPicPr>
        <p:blipFill>
          <a:blip r:embed="rId4">
            <a:alphaModFix/>
          </a:blip>
          <a:stretch>
            <a:fillRect/>
          </a:stretch>
        </p:blipFill>
        <p:spPr>
          <a:xfrm>
            <a:off x="9064950" y="354825"/>
            <a:ext cx="2698624" cy="2698624"/>
          </a:xfrm>
          <a:prstGeom prst="rect">
            <a:avLst/>
          </a:prstGeom>
          <a:solidFill>
            <a:schemeClr val="lt1"/>
          </a:solidFill>
          <a:ln>
            <a:noFill/>
          </a:ln>
        </p:spPr>
      </p:pic>
      <p:pic>
        <p:nvPicPr>
          <p:cNvPr id="202" name="Google Shape;202;p5"/>
          <p:cNvPicPr preferRelativeResize="0"/>
          <p:nvPr/>
        </p:nvPicPr>
        <p:blipFill>
          <a:blip r:embed="rId5">
            <a:alphaModFix/>
          </a:blip>
          <a:stretch>
            <a:fillRect/>
          </a:stretch>
        </p:blipFill>
        <p:spPr>
          <a:xfrm>
            <a:off x="9064938" y="3630075"/>
            <a:ext cx="2356625" cy="2194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Ein Medium ist etwas, das Informationen überträgt oder speichert.</a:t>
            </a:r>
            <a:endParaRPr b="0" i="0" sz="1800" u="none" cap="none" strike="noStrike">
              <a:solidFill>
                <a:schemeClr val="lt1"/>
              </a:solidFill>
              <a:latin typeface="Avenir"/>
              <a:ea typeface="Avenir"/>
              <a:cs typeface="Avenir"/>
              <a:sym typeface="Avenir"/>
            </a:endParaRPr>
          </a:p>
        </p:txBody>
      </p:sp>
      <p:sp>
        <p:nvSpPr>
          <p:cNvPr id="209" name="Google Shape;209;p3"/>
          <p:cNvSpPr txBox="1"/>
          <p:nvPr>
            <p:ph type="title"/>
          </p:nvPr>
        </p:nvSpPr>
        <p:spPr>
          <a:xfrm>
            <a:off x="1077675" y="457200"/>
            <a:ext cx="8839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Vernetztheit der Daten </a:t>
            </a:r>
            <a:endParaRPr b="0" sz="3200">
              <a:solidFill>
                <a:srgbClr val="000000"/>
              </a:solidFill>
              <a:latin typeface="Arial"/>
              <a:ea typeface="Arial"/>
              <a:cs typeface="Arial"/>
              <a:sym typeface="Arial"/>
            </a:endParaRPr>
          </a:p>
        </p:txBody>
      </p:sp>
      <p:sp>
        <p:nvSpPr>
          <p:cNvPr id="210" name="Google Shape;210;p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p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2" name="Google Shape;212;p3"/>
          <p:cNvSpPr txBox="1"/>
          <p:nvPr>
            <p:ph idx="1" type="body"/>
          </p:nvPr>
        </p:nvSpPr>
        <p:spPr>
          <a:xfrm>
            <a:off x="1077686" y="1828800"/>
            <a:ext cx="10161041" cy="43681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fontScale="77500" lnSpcReduction="10000"/>
          </a:bodyPr>
          <a:lstStyle/>
          <a:p>
            <a:pPr indent="-361474" lvl="0" marL="457200" rtl="0" algn="l">
              <a:lnSpc>
                <a:spcPct val="120000"/>
              </a:lnSpc>
              <a:spcBef>
                <a:spcPts val="1000"/>
              </a:spcBef>
              <a:spcAft>
                <a:spcPts val="0"/>
              </a:spcAft>
              <a:buSzPct val="100000"/>
              <a:buAutoNum type="arabicPeriod"/>
            </a:pPr>
            <a:r>
              <a:rPr b="1" lang="en-US" sz="2700"/>
              <a:t>Smarte Geräte, Apps und Clouds: Was haben diese Begriffe gemeinsam? </a:t>
            </a:r>
            <a:endParaRPr b="1" sz="2700"/>
          </a:p>
          <a:p>
            <a:pPr indent="0" lvl="0" marL="0" rtl="0" algn="l">
              <a:lnSpc>
                <a:spcPct val="120000"/>
              </a:lnSpc>
              <a:spcBef>
                <a:spcPts val="1000"/>
              </a:spcBef>
              <a:spcAft>
                <a:spcPts val="0"/>
              </a:spcAft>
              <a:buSzPct val="90000"/>
              <a:buNone/>
            </a:pPr>
            <a:r>
              <a:rPr b="1" i="1" lang="en-US"/>
              <a:t>→ Die Dienstleistung basiert auf der Erstellung personalisierter Datenprofile. </a:t>
            </a:r>
            <a:br>
              <a:rPr lang="en-US"/>
            </a:br>
            <a:r>
              <a:rPr lang="en-US"/>
              <a:t>Firmen analysieren und  verarbeiten nicht nur deine Klick-Entscheidungen auf Apps und digitalen Plattforme, sondern auch deine Nutzung smarter Geräte. Persönliche Informationen, die wir im</a:t>
            </a:r>
            <a:r>
              <a:rPr i="1" lang="en-US"/>
              <a:t> Digital Footprint Calculator</a:t>
            </a:r>
            <a:r>
              <a:rPr lang="en-US"/>
              <a:t> kennengelernt haben, helfen smarten Geräten, dein Verhalten und deine Vorlieben genauer vorhersagen zu können und dir so personalisierte Dienste oder Produkte vorschlagen zu können. Du genehmigst die Verarbeitung deiner Daten, sie bieten dir Komfort und Bequemlichkeit. </a:t>
            </a:r>
            <a:br>
              <a:rPr lang="en-US"/>
            </a:br>
            <a:br>
              <a:rPr lang="en-US"/>
            </a:br>
            <a:r>
              <a:rPr lang="en-US"/>
              <a:t>Zum Beispiel: </a:t>
            </a:r>
            <a:endParaRPr/>
          </a:p>
          <a:p>
            <a:pPr indent="-317183" lvl="0" marL="457200" rtl="0" algn="l">
              <a:lnSpc>
                <a:spcPct val="120000"/>
              </a:lnSpc>
              <a:spcBef>
                <a:spcPts val="1000"/>
              </a:spcBef>
              <a:spcAft>
                <a:spcPts val="0"/>
              </a:spcAft>
              <a:buSzPct val="90000"/>
              <a:buChar char="●"/>
            </a:pPr>
            <a:r>
              <a:rPr lang="en-US"/>
              <a:t>Deine Smart Watch ist mit deinem Kalender verbunden und alarmiert dich bei bevorstehenden Terminen</a:t>
            </a:r>
            <a:endParaRPr/>
          </a:p>
          <a:p>
            <a:pPr indent="-317183" lvl="0" marL="457200" rtl="0" algn="l">
              <a:lnSpc>
                <a:spcPct val="120000"/>
              </a:lnSpc>
              <a:spcBef>
                <a:spcPts val="0"/>
              </a:spcBef>
              <a:spcAft>
                <a:spcPts val="0"/>
              </a:spcAft>
              <a:buSzPct val="90000"/>
              <a:buChar char="●"/>
            </a:pPr>
            <a:r>
              <a:rPr lang="en-US"/>
              <a:t>Du bist auf deinem Smart TV mit deinem Google-Konto und deine Konten bei Streaming-Diensten angemeldet. Der Smart TV </a:t>
            </a:r>
            <a:r>
              <a:rPr lang="en-US"/>
              <a:t>synchronisiert</a:t>
            </a:r>
            <a:r>
              <a:rPr lang="en-US"/>
              <a:t> deine ‘Gefällt mir’-Angaben und </a:t>
            </a:r>
            <a:r>
              <a:rPr lang="en-US"/>
              <a:t>angeschaute</a:t>
            </a:r>
            <a:r>
              <a:rPr lang="en-US"/>
              <a:t> Videos auf YouTube und schlägt dir Filme und Videos vor, die dir gefallen könnten. </a:t>
            </a:r>
            <a:endParaRPr/>
          </a:p>
          <a:p>
            <a:pPr indent="-317183" lvl="0" marL="457200" rtl="0" algn="l">
              <a:lnSpc>
                <a:spcPct val="120000"/>
              </a:lnSpc>
              <a:spcBef>
                <a:spcPts val="0"/>
              </a:spcBef>
              <a:spcAft>
                <a:spcPts val="0"/>
              </a:spcAft>
              <a:buSzPct val="90000"/>
              <a:buChar char="●"/>
            </a:pPr>
            <a:r>
              <a:rPr lang="en-US"/>
              <a:t>…</a:t>
            </a:r>
            <a:endParaRPr/>
          </a:p>
          <a:p>
            <a:pPr indent="-365125" lvl="0" marL="457200" rtl="0" algn="l">
              <a:lnSpc>
                <a:spcPct val="120000"/>
              </a:lnSpc>
              <a:spcBef>
                <a:spcPts val="0"/>
              </a:spcBef>
              <a:spcAft>
                <a:spcPts val="0"/>
              </a:spcAft>
              <a:buSzPct val="100000"/>
              <a:buAutoNum type="arabicPeriod"/>
            </a:pPr>
            <a:r>
              <a:rPr b="1" lang="en-US" sz="2774"/>
              <a:t>Findet weitere Beispiele in der Klasse !</a:t>
            </a:r>
            <a:endParaRPr b="1" sz="2774"/>
          </a:p>
        </p:txBody>
      </p:sp>
      <p:pic>
        <p:nvPicPr>
          <p:cNvPr descr="Gemstone vector illustration, Isolated line style icon (von Getty Images)" id="213" name="Google Shape;213;p3"/>
          <p:cNvPicPr preferRelativeResize="0"/>
          <p:nvPr/>
        </p:nvPicPr>
        <p:blipFill rotWithShape="1">
          <a:blip r:embed="rId3">
            <a:alphaModFix/>
          </a:blip>
          <a:srcRect b="0" l="0" r="0" t="0"/>
          <a:stretch/>
        </p:blipFill>
        <p:spPr>
          <a:xfrm>
            <a:off x="10124125" y="0"/>
            <a:ext cx="1885199" cy="1885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sp>
        <p:nvSpPr>
          <p:cNvPr id="219" name="Google Shape;219;g3efa13f07db_0_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g3efa13f07db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1" name="Google Shape;221;g3efa13f07db_0_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22" name="Google Shape;222;g3efa13f07db_0_1"/>
          <p:cNvGraphicFramePr/>
          <p:nvPr/>
        </p:nvGraphicFramePr>
        <p:xfrm>
          <a:off x="1371600" y="3940175"/>
          <a:ext cx="3000000" cy="3000000"/>
        </p:xfrm>
        <a:graphic>
          <a:graphicData uri="http://schemas.openxmlformats.org/drawingml/2006/table">
            <a:tbl>
              <a:tblPr>
                <a:noFill/>
                <a:tableStyleId>{1390A7E8-EC71-434A-AA1F-8EAA0475EADF}</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23" name="Google Shape;223;g3efa13f07db_0_1"/>
          <p:cNvGraphicFramePr/>
          <p:nvPr/>
        </p:nvGraphicFramePr>
        <p:xfrm>
          <a:off x="625627" y="1585285"/>
          <a:ext cx="3000000" cy="3000000"/>
        </p:xfrm>
        <a:graphic>
          <a:graphicData uri="http://schemas.openxmlformats.org/drawingml/2006/table">
            <a:tbl>
              <a:tblPr>
                <a:noFill/>
                <a:tableStyleId>{1390A7E8-EC71-434A-AA1F-8EAA0475EADF}</a:tableStyleId>
              </a:tblPr>
              <a:tblGrid>
                <a:gridCol w="3964300"/>
              </a:tblGrid>
              <a:tr h="5014575">
                <a:tc>
                  <a:txBody>
                    <a:bodyPr/>
                    <a:lstStyle/>
                    <a:p>
                      <a:pPr indent="0" lvl="0" marL="0" rtl="0" algn="just">
                        <a:lnSpc>
                          <a:spcPct val="120000"/>
                        </a:lnSpc>
                        <a:spcBef>
                          <a:spcPts val="1000"/>
                        </a:spcBef>
                        <a:spcAft>
                          <a:spcPts val="0"/>
                        </a:spcAft>
                        <a:buNone/>
                      </a:pPr>
                      <a:r>
                        <a:rPr b="1" lang="en-US" sz="2000">
                          <a:solidFill>
                            <a:schemeClr val="dk1"/>
                          </a:solidFill>
                          <a:latin typeface="Avenir"/>
                          <a:ea typeface="Avenir"/>
                          <a:cs typeface="Avenir"/>
                          <a:sym typeface="Avenir"/>
                        </a:rPr>
                        <a:t>3. Einzelarbeit:</a:t>
                      </a:r>
                      <a:endParaRPr b="1" sz="2000" u="none" cap="none" strike="noStrike">
                        <a:solidFill>
                          <a:schemeClr val="dk1"/>
                        </a:solidFill>
                        <a:latin typeface="Avenir"/>
                        <a:ea typeface="Avenir"/>
                        <a:cs typeface="Avenir"/>
                        <a:sym typeface="Avenir"/>
                      </a:endParaRPr>
                    </a:p>
                    <a:p>
                      <a:pPr indent="0" lvl="0" marL="0" marR="0" rtl="0" algn="just">
                        <a:lnSpc>
                          <a:spcPct val="115000"/>
                        </a:lnSpc>
                        <a:spcBef>
                          <a:spcPts val="600"/>
                        </a:spcBef>
                        <a:spcAft>
                          <a:spcPts val="0"/>
                        </a:spcAft>
                        <a:buClr>
                          <a:srgbClr val="000000"/>
                        </a:buClr>
                        <a:buSzPts val="2000"/>
                        <a:buFont typeface="Arial"/>
                        <a:buNone/>
                      </a:pPr>
                      <a:r>
                        <a:rPr lang="en-US" sz="2000" u="none" cap="none" strike="noStrike">
                          <a:solidFill>
                            <a:schemeClr val="dk1"/>
                          </a:solidFill>
                          <a:latin typeface="Avenir"/>
                          <a:ea typeface="Avenir"/>
                          <a:cs typeface="Avenir"/>
                          <a:sym typeface="Avenir"/>
                        </a:rPr>
                        <a:t>Du entwickelst </a:t>
                      </a:r>
                      <a:r>
                        <a:rPr i="1" lang="en-US" sz="2000" u="none" cap="none" strike="noStrike">
                          <a:solidFill>
                            <a:schemeClr val="dk1"/>
                          </a:solidFill>
                          <a:latin typeface="Avenir"/>
                          <a:ea typeface="Avenir"/>
                          <a:cs typeface="Avenir"/>
                          <a:sym typeface="Avenir"/>
                        </a:rPr>
                        <a:t>SmartZeit</a:t>
                      </a:r>
                      <a:r>
                        <a:rPr lang="en-US" sz="2000" u="none" cap="none" strike="noStrike">
                          <a:solidFill>
                            <a:schemeClr val="dk1"/>
                          </a:solidFill>
                          <a:latin typeface="Avenir"/>
                          <a:ea typeface="Avenir"/>
                          <a:cs typeface="Avenir"/>
                          <a:sym typeface="Avenir"/>
                        </a:rPr>
                        <a:t>, eine App für smarte Uhren. Damit die App möglichst passende Vorschläge machen und Funktionen anbieten kann, muss sie ihre NutzerInnen besser kennenlernen. Entscheide, welche Daten du hierfür von den NutzerInnen der Smartwatch benötigst</a:t>
                      </a:r>
                      <a:r>
                        <a:rPr lang="en-US" sz="2000">
                          <a:solidFill>
                            <a:schemeClr val="dk1"/>
                          </a:solidFill>
                          <a:latin typeface="Avenir"/>
                          <a:ea typeface="Avenir"/>
                          <a:cs typeface="Avenir"/>
                          <a:sym typeface="Avenir"/>
                        </a:rPr>
                        <a:t>.</a:t>
                      </a:r>
                      <a:endParaRPr sz="2000">
                        <a:solidFill>
                          <a:schemeClr val="dk1"/>
                        </a:solidFill>
                        <a:latin typeface="Avenir"/>
                        <a:ea typeface="Avenir"/>
                        <a:cs typeface="Avenir"/>
                        <a:sym typeface="Avenir"/>
                      </a:endParaRPr>
                    </a:p>
                    <a:p>
                      <a:pPr indent="0" lvl="0" marL="0" marR="0" rtl="0" algn="just">
                        <a:lnSpc>
                          <a:spcPct val="150000"/>
                        </a:lnSpc>
                        <a:spcBef>
                          <a:spcPts val="600"/>
                        </a:spcBef>
                        <a:spcAft>
                          <a:spcPts val="0"/>
                        </a:spcAft>
                        <a:buClr>
                          <a:srgbClr val="000000"/>
                        </a:buClr>
                        <a:buSzPts val="2000"/>
                        <a:buFont typeface="Arial"/>
                        <a:buNone/>
                      </a:pPr>
                      <a:r>
                        <a:t/>
                      </a:r>
                      <a:endParaRPr sz="2000">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24" name="Google Shape;224;g3efa13f07db_0_1"/>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AB: </a:t>
            </a:r>
            <a:r>
              <a:rPr b="0" lang="en-US" sz="3200">
                <a:solidFill>
                  <a:srgbClr val="000000"/>
                </a:solidFill>
                <a:latin typeface="Arial"/>
                <a:ea typeface="Arial"/>
                <a:cs typeface="Arial"/>
                <a:sym typeface="Arial"/>
              </a:rPr>
              <a:t>Vernetztheit der Daten im Internet der Dinge</a:t>
            </a:r>
            <a:endParaRPr b="0" sz="3200">
              <a:solidFill>
                <a:srgbClr val="000000"/>
              </a:solidFill>
              <a:latin typeface="Arial"/>
              <a:ea typeface="Arial"/>
              <a:cs typeface="Arial"/>
              <a:sym typeface="Arial"/>
            </a:endParaRPr>
          </a:p>
        </p:txBody>
      </p:sp>
      <p:pic>
        <p:nvPicPr>
          <p:cNvPr id="225" name="Google Shape;225;g3efa13f07db_0_1"/>
          <p:cNvPicPr preferRelativeResize="0"/>
          <p:nvPr/>
        </p:nvPicPr>
        <p:blipFill>
          <a:blip r:embed="rId3">
            <a:alphaModFix/>
          </a:blip>
          <a:stretch>
            <a:fillRect/>
          </a:stretch>
        </p:blipFill>
        <p:spPr>
          <a:xfrm>
            <a:off x="4589925" y="2003197"/>
            <a:ext cx="7602076" cy="3291850"/>
          </a:xfrm>
          <a:prstGeom prst="rect">
            <a:avLst/>
          </a:prstGeom>
          <a:noFill/>
          <a:ln>
            <a:noFill/>
          </a:ln>
        </p:spPr>
      </p:pic>
      <p:pic>
        <p:nvPicPr>
          <p:cNvPr descr="Gemstone vector illustration, Isolated line style icon (von Getty Images)" id="226" name="Google Shape;226;g3efa13f07db_0_1"/>
          <p:cNvPicPr preferRelativeResize="0"/>
          <p:nvPr/>
        </p:nvPicPr>
        <p:blipFill rotWithShape="1">
          <a:blip r:embed="rId4">
            <a:alphaModFix/>
          </a:blip>
          <a:srcRect b="0" l="0" r="0" t="0"/>
          <a:stretch/>
        </p:blipFill>
        <p:spPr>
          <a:xfrm>
            <a:off x="10124125" y="0"/>
            <a:ext cx="1885199" cy="18851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g3f1041424d1_0_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g3f1041424d1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4" name="Google Shape;234;g3f1041424d1_0_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35" name="Google Shape;235;g3f1041424d1_0_1"/>
          <p:cNvGraphicFramePr/>
          <p:nvPr/>
        </p:nvGraphicFramePr>
        <p:xfrm>
          <a:off x="1371600" y="3940175"/>
          <a:ext cx="3000000" cy="3000000"/>
        </p:xfrm>
        <a:graphic>
          <a:graphicData uri="http://schemas.openxmlformats.org/drawingml/2006/table">
            <a:tbl>
              <a:tblPr>
                <a:noFill/>
                <a:tableStyleId>{1390A7E8-EC71-434A-AA1F-8EAA0475EADF}</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36" name="Google Shape;236;g3f1041424d1_0_1"/>
          <p:cNvGraphicFramePr/>
          <p:nvPr/>
        </p:nvGraphicFramePr>
        <p:xfrm>
          <a:off x="625627" y="1585285"/>
          <a:ext cx="3000000" cy="3000000"/>
        </p:xfrm>
        <a:graphic>
          <a:graphicData uri="http://schemas.openxmlformats.org/drawingml/2006/table">
            <a:tbl>
              <a:tblPr>
                <a:noFill/>
                <a:tableStyleId>{1390A7E8-EC71-434A-AA1F-8EAA0475EADF}</a:tableStyleId>
              </a:tblPr>
              <a:tblGrid>
                <a:gridCol w="11089000"/>
              </a:tblGrid>
              <a:tr h="5014575">
                <a:tc>
                  <a:txBody>
                    <a:bodyPr/>
                    <a:lstStyle/>
                    <a:p>
                      <a:pPr indent="-355600" lvl="0" marL="457200" marR="0" rtl="0" algn="just">
                        <a:lnSpc>
                          <a:spcPct val="150000"/>
                        </a:lnSpc>
                        <a:spcBef>
                          <a:spcPts val="600"/>
                        </a:spcBef>
                        <a:spcAft>
                          <a:spcPts val="0"/>
                        </a:spcAft>
                        <a:buClr>
                          <a:schemeClr val="dk1"/>
                        </a:buClr>
                        <a:buSzPts val="2000"/>
                        <a:buFont typeface="Avenir"/>
                        <a:buAutoNum type="arabicPeriod"/>
                      </a:pPr>
                      <a:r>
                        <a:rPr b="1" lang="en-US" sz="2000">
                          <a:solidFill>
                            <a:schemeClr val="dk1"/>
                          </a:solidFill>
                          <a:latin typeface="Avenir"/>
                          <a:ea typeface="Avenir"/>
                          <a:cs typeface="Avenir"/>
                          <a:sym typeface="Avenir"/>
                        </a:rPr>
                        <a:t>Diskutiere mit deinem/r Sitznachbarn/in: </a:t>
                      </a:r>
                      <a:endParaRPr b="1" sz="2000">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Char char="-"/>
                      </a:pPr>
                      <a:r>
                        <a:rPr b="1" lang="en-US" sz="2000">
                          <a:solidFill>
                            <a:schemeClr val="dk1"/>
                          </a:solidFill>
                          <a:latin typeface="Avenir"/>
                          <a:ea typeface="Avenir"/>
                          <a:cs typeface="Avenir"/>
                          <a:sym typeface="Avenir"/>
                        </a:rPr>
                        <a:t>Wie viel weiß </a:t>
                      </a:r>
                      <a:r>
                        <a:rPr b="1" i="1" lang="en-US" sz="2000">
                          <a:solidFill>
                            <a:schemeClr val="dk1"/>
                          </a:solidFill>
                          <a:latin typeface="Avenir"/>
                          <a:ea typeface="Avenir"/>
                          <a:cs typeface="Avenir"/>
                          <a:sym typeface="Avenir"/>
                        </a:rPr>
                        <a:t>SmartZeit </a:t>
                      </a:r>
                      <a:r>
                        <a:rPr b="1" lang="en-US" sz="2000">
                          <a:solidFill>
                            <a:schemeClr val="dk1"/>
                          </a:solidFill>
                          <a:latin typeface="Avenir"/>
                          <a:ea typeface="Avenir"/>
                          <a:cs typeface="Avenir"/>
                          <a:sym typeface="Avenir"/>
                        </a:rPr>
                        <a:t>über Dich, wenn Du </a:t>
                      </a:r>
                      <a:r>
                        <a:rPr b="1" lang="en-US" sz="2000" u="sng">
                          <a:solidFill>
                            <a:schemeClr val="dk1"/>
                          </a:solidFill>
                          <a:latin typeface="Avenir"/>
                          <a:ea typeface="Avenir"/>
                          <a:cs typeface="Avenir"/>
                          <a:sym typeface="Avenir"/>
                        </a:rPr>
                        <a:t>alle </a:t>
                      </a:r>
                      <a:r>
                        <a:rPr b="1" lang="en-US" sz="2000">
                          <a:solidFill>
                            <a:schemeClr val="dk1"/>
                          </a:solidFill>
                          <a:latin typeface="Avenir"/>
                          <a:ea typeface="Avenir"/>
                          <a:cs typeface="Avenir"/>
                          <a:sym typeface="Avenir"/>
                        </a:rPr>
                        <a:t>Funktionen der App nutzt?</a:t>
                      </a:r>
                      <a:endParaRPr b="1" sz="2000">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Char char="-"/>
                      </a:pPr>
                      <a:r>
                        <a:rPr b="1" lang="en-US" sz="2000">
                          <a:solidFill>
                            <a:schemeClr val="dk1"/>
                          </a:solidFill>
                          <a:latin typeface="Avenir"/>
                          <a:ea typeface="Avenir"/>
                          <a:cs typeface="Avenir"/>
                          <a:sym typeface="Avenir"/>
                        </a:rPr>
                        <a:t> Erstellt einen “Freundebuch-Eintrag” mit den gesammelten Informationen</a:t>
                      </a:r>
                      <a:br>
                        <a:rPr b="1" lang="en-US" sz="2000">
                          <a:solidFill>
                            <a:schemeClr val="dk1"/>
                          </a:solidFill>
                          <a:latin typeface="Avenir"/>
                          <a:ea typeface="Avenir"/>
                          <a:cs typeface="Avenir"/>
                          <a:sym typeface="Avenir"/>
                        </a:rPr>
                      </a:br>
                      <a:endParaRPr b="1" sz="2000">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AutoNum type="arabicPeriod"/>
                      </a:pPr>
                      <a:r>
                        <a:rPr b="1" lang="en-US" sz="2000">
                          <a:solidFill>
                            <a:schemeClr val="dk1"/>
                          </a:solidFill>
                          <a:latin typeface="Avenir"/>
                          <a:ea typeface="Avenir"/>
                          <a:cs typeface="Avenir"/>
                          <a:sym typeface="Avenir"/>
                        </a:rPr>
                        <a:t>Im Plenum:</a:t>
                      </a:r>
                      <a:endParaRPr b="1" sz="2000">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Char char="-"/>
                      </a:pPr>
                      <a:r>
                        <a:rPr b="1" lang="en-US" sz="2000">
                          <a:solidFill>
                            <a:schemeClr val="dk1"/>
                          </a:solidFill>
                          <a:latin typeface="Avenir"/>
                          <a:ea typeface="Avenir"/>
                          <a:cs typeface="Avenir"/>
                          <a:sym typeface="Avenir"/>
                        </a:rPr>
                        <a:t>Welche </a:t>
                      </a:r>
                      <a:r>
                        <a:rPr b="1" lang="en-US" sz="2000" u="sng">
                          <a:solidFill>
                            <a:schemeClr val="dk1"/>
                          </a:solidFill>
                          <a:latin typeface="Avenir"/>
                          <a:ea typeface="Avenir"/>
                          <a:cs typeface="Avenir"/>
                          <a:sym typeface="Avenir"/>
                        </a:rPr>
                        <a:t>Risiken</a:t>
                      </a:r>
                      <a:r>
                        <a:rPr b="1" lang="en-US" sz="2000">
                          <a:solidFill>
                            <a:schemeClr val="dk1"/>
                          </a:solidFill>
                          <a:latin typeface="Avenir"/>
                          <a:ea typeface="Avenir"/>
                          <a:cs typeface="Avenir"/>
                          <a:sym typeface="Avenir"/>
                        </a:rPr>
                        <a:t> könnte es geben, wenn Du andere Apps </a:t>
                      </a:r>
                      <a:r>
                        <a:rPr b="1" lang="en-US" sz="2000">
                          <a:solidFill>
                            <a:schemeClr val="dk1"/>
                          </a:solidFill>
                          <a:latin typeface="Avenir"/>
                          <a:ea typeface="Avenir"/>
                          <a:cs typeface="Avenir"/>
                          <a:sym typeface="Avenir"/>
                        </a:rPr>
                        <a:t>synchronisiert</a:t>
                      </a:r>
                      <a:r>
                        <a:rPr b="1" lang="en-US" sz="2000">
                          <a:solidFill>
                            <a:schemeClr val="dk1"/>
                          </a:solidFill>
                          <a:latin typeface="Avenir"/>
                          <a:ea typeface="Avenir"/>
                          <a:cs typeface="Avenir"/>
                          <a:sym typeface="Avenir"/>
                        </a:rPr>
                        <a:t> oder viele </a:t>
                      </a:r>
                      <a:r>
                        <a:rPr b="1" lang="en-US" sz="2000">
                          <a:solidFill>
                            <a:schemeClr val="dk1"/>
                          </a:solidFill>
                          <a:latin typeface="Avenir"/>
                          <a:ea typeface="Avenir"/>
                          <a:cs typeface="Avenir"/>
                          <a:sym typeface="Avenir"/>
                        </a:rPr>
                        <a:t>persönlichen</a:t>
                      </a:r>
                      <a:r>
                        <a:rPr b="1" lang="en-US" sz="2000">
                          <a:solidFill>
                            <a:schemeClr val="dk1"/>
                          </a:solidFill>
                          <a:latin typeface="Avenir"/>
                          <a:ea typeface="Avenir"/>
                          <a:cs typeface="Avenir"/>
                          <a:sym typeface="Avenir"/>
                        </a:rPr>
                        <a:t> Daten teilst? </a:t>
                      </a:r>
                      <a:endParaRPr b="1" sz="2000">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7" name="Google Shape;237;g3f1041424d1_0_1"/>
          <p:cNvSpPr txBox="1"/>
          <p:nvPr>
            <p:ph type="title"/>
          </p:nvPr>
        </p:nvSpPr>
        <p:spPr>
          <a:xfrm>
            <a:off x="625625" y="206350"/>
            <a:ext cx="109869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Reflexion</a:t>
            </a:r>
            <a:r>
              <a:rPr b="0" lang="en-US" sz="3200">
                <a:solidFill>
                  <a:srgbClr val="000000"/>
                </a:solidFill>
                <a:latin typeface="Arial"/>
                <a:ea typeface="Arial"/>
                <a:cs typeface="Arial"/>
                <a:sym typeface="Arial"/>
              </a:rPr>
              <a:t>: Vernetztheit der Daten im Internet der Dinge</a:t>
            </a:r>
            <a:endParaRPr b="0" sz="3200">
              <a:solidFill>
                <a:srgbClr val="000000"/>
              </a:solidFill>
              <a:latin typeface="Arial"/>
              <a:ea typeface="Arial"/>
              <a:cs typeface="Arial"/>
              <a:sym typeface="Arial"/>
            </a:endParaRPr>
          </a:p>
        </p:txBody>
      </p:sp>
      <p:pic>
        <p:nvPicPr>
          <p:cNvPr descr="CV Icon (von Getty Images)" id="238" name="Google Shape;238;g3f1041424d1_0_1"/>
          <p:cNvPicPr preferRelativeResize="0"/>
          <p:nvPr/>
        </p:nvPicPr>
        <p:blipFill>
          <a:blip r:embed="rId3">
            <a:alphaModFix/>
          </a:blip>
          <a:stretch>
            <a:fillRect/>
          </a:stretch>
        </p:blipFill>
        <p:spPr>
          <a:xfrm>
            <a:off x="10049175" y="2250852"/>
            <a:ext cx="2142828" cy="21428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sp>
        <p:nvSpPr>
          <p:cNvPr id="244" name="Google Shape;244;g3499d21f5b2_0_51"/>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45" name="Google Shape;245;g3499d21f5b2_0_51"/>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Webspiel: Die Smart Home Challenge</a:t>
            </a:r>
            <a:endParaRPr sz="3200"/>
          </a:p>
        </p:txBody>
      </p:sp>
      <p:sp>
        <p:nvSpPr>
          <p:cNvPr id="246" name="Google Shape;246;g3499d21f5b2_0_5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7" name="Google Shape;247;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8" name="Google Shape;248;g3499d21f5b2_0_51"/>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0" rtl="0" algn="just">
              <a:lnSpc>
                <a:spcPct val="120000"/>
              </a:lnSpc>
              <a:spcBef>
                <a:spcPts val="0"/>
              </a:spcBef>
              <a:spcAft>
                <a:spcPts val="0"/>
              </a:spcAft>
              <a:buSzPts val="1800"/>
              <a:buNone/>
            </a:pPr>
            <a:r>
              <a:rPr lang="en-US" sz="2300"/>
              <a:t>Dein Smart Home wurde gehacked und lässt sich nicht mehr öffnen! Finde die smarten Geräte, löse die Rätsel und passe Privatsphäre-Einstellungen an, um das Smart Home zu entsperren. Dabei kannst du Punkte für die Privatsphären-Freundlichkeit und Vorteile durch Bequemlichkeit und Komfort deiner Entscheidungen sammeln. </a:t>
            </a:r>
            <a:endParaRPr sz="2300"/>
          </a:p>
        </p:txBody>
      </p:sp>
      <p:pic>
        <p:nvPicPr>
          <p:cNvPr id="249" name="Google Shape;249;g3499d21f5b2_0_51"/>
          <p:cNvPicPr preferRelativeResize="0"/>
          <p:nvPr/>
        </p:nvPicPr>
        <p:blipFill rotWithShape="1">
          <a:blip r:embed="rId3">
            <a:alphaModFix/>
          </a:blip>
          <a:srcRect b="0" l="0" r="0" t="0"/>
          <a:stretch/>
        </p:blipFill>
        <p:spPr>
          <a:xfrm>
            <a:off x="5937750" y="2003200"/>
            <a:ext cx="6070000" cy="354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4" name="Shape 254"/>
        <p:cNvGrpSpPr/>
        <p:nvPr/>
      </p:nvGrpSpPr>
      <p:grpSpPr>
        <a:xfrm>
          <a:off x="0" y="0"/>
          <a:ext cx="0" cy="0"/>
          <a:chOff x="0" y="0"/>
          <a:chExt cx="0" cy="0"/>
        </a:xfrm>
      </p:grpSpPr>
      <p:sp>
        <p:nvSpPr>
          <p:cNvPr id="255" name="Google Shape;255;g3f1041424d1_0_16"/>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rtl="0" algn="r">
              <a:spcBef>
                <a:spcPts val="0"/>
              </a:spcBef>
              <a:spcAft>
                <a:spcPts val="0"/>
              </a:spcAft>
              <a:buNone/>
            </a:pPr>
            <a:r>
              <a:rPr b="1" lang="en-US"/>
              <a:t>https://dataprogames.ph-freiburg.de/</a:t>
            </a:r>
            <a:endParaRPr b="1"/>
          </a:p>
        </p:txBody>
      </p:sp>
      <p:sp>
        <p:nvSpPr>
          <p:cNvPr id="256" name="Google Shape;256;g3f1041424d1_0_16"/>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Webspiel: Die Smart Home Challenge</a:t>
            </a:r>
            <a:endParaRPr sz="3200"/>
          </a:p>
        </p:txBody>
      </p:sp>
      <p:sp>
        <p:nvSpPr>
          <p:cNvPr id="257" name="Google Shape;257;g3f1041424d1_0_16"/>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8" name="Google Shape;258;g3f1041424d1_0_16"/>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59" name="Google Shape;259;g3f1041424d1_0_16" title="shc video tv.mp4">
            <a:hlinkClick r:id="rId3"/>
          </p:cNvPr>
          <p:cNvPicPr preferRelativeResize="0"/>
          <p:nvPr/>
        </p:nvPicPr>
        <p:blipFill>
          <a:blip r:embed="rId4">
            <a:alphaModFix/>
          </a:blip>
          <a:stretch>
            <a:fillRect/>
          </a:stretch>
        </p:blipFill>
        <p:spPr>
          <a:xfrm>
            <a:off x="657700" y="1829825"/>
            <a:ext cx="5304475" cy="3978350"/>
          </a:xfrm>
          <a:prstGeom prst="rect">
            <a:avLst/>
          </a:prstGeom>
          <a:noFill/>
          <a:ln>
            <a:noFill/>
          </a:ln>
        </p:spPr>
      </p:pic>
      <p:sp>
        <p:nvSpPr>
          <p:cNvPr id="260" name="Google Shape;260;g3f1041424d1_0_16"/>
          <p:cNvSpPr txBox="1"/>
          <p:nvPr/>
        </p:nvSpPr>
        <p:spPr>
          <a:xfrm>
            <a:off x="6199825" y="1847850"/>
            <a:ext cx="5695800" cy="3921000"/>
          </a:xfrm>
          <a:prstGeom prst="rect">
            <a:avLst/>
          </a:prstGeom>
          <a:noFill/>
          <a:ln>
            <a:noFill/>
          </a:ln>
        </p:spPr>
        <p:txBody>
          <a:bodyPr anchorCtr="0" anchor="t" bIns="91425" lIns="91425" spcFirstLastPara="1" rIns="91425" wrap="square" tIns="91425">
            <a:noAutofit/>
          </a:bodyPr>
          <a:lstStyle/>
          <a:p>
            <a:pPr indent="-355600" lvl="0" marL="457200" rtl="0" algn="just">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Personalisierte Datenprofile werden nicht nur über Apps über dich erstellt:</a:t>
            </a:r>
            <a:endParaRPr sz="2000">
              <a:solidFill>
                <a:schemeClr val="dk1"/>
              </a:solidFill>
              <a:latin typeface="Avenir"/>
              <a:ea typeface="Avenir"/>
              <a:cs typeface="Avenir"/>
              <a:sym typeface="Avenir"/>
            </a:endParaRPr>
          </a:p>
          <a:p>
            <a:pPr indent="0" lvl="0" marL="457200" rtl="0" algn="just">
              <a:spcBef>
                <a:spcPts val="0"/>
              </a:spcBef>
              <a:spcAft>
                <a:spcPts val="0"/>
              </a:spcAft>
              <a:buNone/>
            </a:pPr>
            <a:r>
              <a:rPr lang="en-US" sz="2000">
                <a:solidFill>
                  <a:schemeClr val="dk1"/>
                </a:solidFill>
                <a:latin typeface="Avenir"/>
                <a:ea typeface="Avenir"/>
                <a:cs typeface="Avenir"/>
                <a:sym typeface="Avenir"/>
              </a:rPr>
              <a:t>Auch smarte Geräte sammeln, speichern und verarbeiten Daten mit Hilfe von Apps wie </a:t>
            </a:r>
            <a:r>
              <a:rPr i="1" lang="en-US" sz="2000">
                <a:solidFill>
                  <a:schemeClr val="dk1"/>
                </a:solidFill>
                <a:latin typeface="Avenir"/>
                <a:ea typeface="Avenir"/>
                <a:cs typeface="Avenir"/>
                <a:sym typeface="Avenir"/>
              </a:rPr>
              <a:t>SmartZeit </a:t>
            </a:r>
            <a:endParaRPr i="1" sz="2000">
              <a:solidFill>
                <a:schemeClr val="dk1"/>
              </a:solidFill>
              <a:latin typeface="Avenir"/>
              <a:ea typeface="Avenir"/>
              <a:cs typeface="Avenir"/>
              <a:sym typeface="Avenir"/>
            </a:endParaRPr>
          </a:p>
          <a:p>
            <a:pPr indent="-355600" lvl="0" marL="457200" rtl="0" algn="just">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Smarte Geräte verfügen neben Kameras und Mikrofonen meist über weitere Sensoren wie zB zum Messen deiner Herzfrequenz bei der smarten Uhr - dadurch können sie noch viel genauere Profile über dich erstellen</a:t>
            </a:r>
            <a:endParaRPr sz="2000">
              <a:solidFill>
                <a:schemeClr val="dk1"/>
              </a:solidFill>
              <a:latin typeface="Avenir"/>
              <a:ea typeface="Avenir"/>
              <a:cs typeface="Avenir"/>
              <a:sym typeface="Avenir"/>
            </a:endParaRPr>
          </a:p>
          <a:p>
            <a:pPr indent="-355600" lvl="0" marL="457200" rtl="0" algn="just">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Stell Dir vor, Du bist in einem Smart Home -  was für ein Datenprofil könnte über Dich erstellt werden? </a:t>
            </a:r>
            <a:endParaRPr sz="2000">
              <a:solidFill>
                <a:schemeClr val="dk1"/>
              </a:solidFill>
              <a:latin typeface="Avenir"/>
              <a:ea typeface="Avenir"/>
              <a:cs typeface="Avenir"/>
              <a:sym typeface="Avenir"/>
            </a:endParaRPr>
          </a:p>
          <a:p>
            <a:pPr indent="0" lvl="0" marL="457200" rtl="0" algn="l">
              <a:spcBef>
                <a:spcPts val="0"/>
              </a:spcBef>
              <a:spcAft>
                <a:spcPts val="0"/>
              </a:spcAft>
              <a:buNone/>
            </a:pPr>
            <a:r>
              <a:t/>
            </a:r>
            <a:endParaRPr sz="2000">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7" name="Google Shape;267;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Abschluss</a:t>
            </a:r>
            <a:endParaRPr sz="3200"/>
          </a:p>
        </p:txBody>
      </p:sp>
      <p:sp>
        <p:nvSpPr>
          <p:cNvPr id="268" name="Google Shape;268;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9" name="Google Shape;269;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0" name="Google Shape;270;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(im Sitzkreis/Plenum)</a:t>
            </a:r>
            <a:endParaRPr sz="1800"/>
          </a:p>
          <a:p>
            <a:pPr indent="0" lvl="0" marL="0" rtl="0" algn="ctr">
              <a:lnSpc>
                <a:spcPct val="100000"/>
              </a:lnSpc>
              <a:spcBef>
                <a:spcPts val="0"/>
              </a:spcBef>
              <a:spcAft>
                <a:spcPts val="0"/>
              </a:spcAft>
              <a:buSzPts val="1100"/>
              <a:buNone/>
            </a:pPr>
            <a:r>
              <a:t/>
            </a:r>
            <a:endParaRPr sz="2200"/>
          </a:p>
          <a:p>
            <a:pPr indent="-368300" lvl="0" marL="457200" rtl="0" algn="l">
              <a:lnSpc>
                <a:spcPct val="100000"/>
              </a:lnSpc>
              <a:spcBef>
                <a:spcPts val="0"/>
              </a:spcBef>
              <a:spcAft>
                <a:spcPts val="0"/>
              </a:spcAft>
              <a:buSzPts val="2200"/>
              <a:buChar char="•"/>
            </a:pPr>
            <a:r>
              <a:rPr lang="en-US" sz="2200"/>
              <a:t>Was habe ich heute Neues über Datenprofile gelernt? </a:t>
            </a:r>
            <a:endParaRPr sz="2200"/>
          </a:p>
          <a:p>
            <a:pPr indent="-368300" lvl="0" marL="457200" rtl="0" algn="l">
              <a:lnSpc>
                <a:spcPct val="100000"/>
              </a:lnSpc>
              <a:spcBef>
                <a:spcPts val="0"/>
              </a:spcBef>
              <a:spcAft>
                <a:spcPts val="0"/>
              </a:spcAft>
              <a:buSzPts val="2200"/>
              <a:buChar char="•"/>
            </a:pPr>
            <a:r>
              <a:rPr lang="en-US" sz="2200"/>
              <a:t>Was hat mich überrascht? </a:t>
            </a:r>
            <a:endParaRPr sz="2200"/>
          </a:p>
          <a:p>
            <a:pPr indent="-368300" lvl="0" marL="457200" rtl="0" algn="l">
              <a:lnSpc>
                <a:spcPct val="100000"/>
              </a:lnSpc>
              <a:spcBef>
                <a:spcPts val="0"/>
              </a:spcBef>
              <a:spcAft>
                <a:spcPts val="0"/>
              </a:spcAft>
              <a:buSzPts val="2200"/>
              <a:buChar char="•"/>
            </a:pPr>
            <a:r>
              <a:rPr lang="en-US" sz="2200"/>
              <a:t>Welche Datenberechtigungen möchte ich bei meinen Apps anpassen? </a:t>
            </a:r>
            <a:endParaRPr sz="2200">
              <a:latin typeface="Arial"/>
              <a:ea typeface="Arial"/>
              <a:cs typeface="Arial"/>
              <a:sym typeface="Arial"/>
            </a:endParaRPr>
          </a:p>
          <a:p>
            <a:pPr indent="0" lvl="0" marL="0" rtl="0" algn="ctr">
              <a:lnSpc>
                <a:spcPct val="120000"/>
              </a:lnSpc>
              <a:spcBef>
                <a:spcPts val="0"/>
              </a:spcBef>
              <a:spcAft>
                <a:spcPts val="0"/>
              </a:spcAft>
              <a:buSzPts val="1800"/>
              <a:buNone/>
            </a:pPr>
            <a:r>
              <a:t/>
            </a:r>
            <a:endParaRPr sz="2300"/>
          </a:p>
        </p:txBody>
      </p:sp>
      <p:pic>
        <p:nvPicPr>
          <p:cNvPr id="271" name="Google Shape;271;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