
<file path=[Content_Types].xml><?xml version="1.0" encoding="utf-8"?>
<Types xmlns="http://schemas.openxmlformats.org/package/2006/content-types">
  <Default ContentType="image/jpeg" Extension="jpg"/>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6858000" cx="12192000"/>
  <p:notesSz cx="7102475" cy="102330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jrRDuof5W4/zpBZZmbkHL4+IEt9A=="/>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4B3F602-5875-4823-8378-DEB74D712B2A}">
  <a:tblStyle styleId="{D4B3F602-5875-4823-8378-DEB74D712B2A}"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3.xml"/><Relationship Id="rId15" Type="http://schemas.openxmlformats.org/officeDocument/2006/relationships/slide" Target="slides/slide9.xml"/><Relationship Id="rId14" Type="http://schemas.openxmlformats.org/officeDocument/2006/relationships/slide" Target="slides/slide8.xml"/><Relationship Id="rId17" Type="http://customschemas.google.com/relationships/presentationmetadata" Target="metadata"/><Relationship Id="rId16" Type="http://schemas.openxmlformats.org/officeDocument/2006/relationships/slide" Target="slides/slide10.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077739" cy="513428"/>
          </a:xfrm>
          <a:prstGeom prst="rect">
            <a:avLst/>
          </a:prstGeom>
          <a:noFill/>
          <a:ln>
            <a:noFill/>
          </a:ln>
        </p:spPr>
        <p:txBody>
          <a:bodyPr anchorCtr="0" anchor="t"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4023092" y="0"/>
            <a:ext cx="3077739" cy="513428"/>
          </a:xfrm>
          <a:prstGeom prst="rect">
            <a:avLst/>
          </a:prstGeom>
          <a:noFill/>
          <a:ln>
            <a:noFill/>
          </a:ln>
        </p:spPr>
        <p:txBody>
          <a:bodyPr anchorCtr="0" anchor="t" bIns="49500" lIns="99025" spcFirstLastPara="1" rIns="99025" wrap="square" tIns="49500">
            <a:noAutofit/>
          </a:bodyPr>
          <a:lstStyle>
            <a:lvl1pPr lvl="0" marR="0" rtl="0" algn="r">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9719598"/>
            <a:ext cx="3077739" cy="513427"/>
          </a:xfrm>
          <a:prstGeom prst="rect">
            <a:avLst/>
          </a:prstGeom>
          <a:noFill/>
          <a:ln>
            <a:noFill/>
          </a:ln>
        </p:spPr>
        <p:txBody>
          <a:bodyPr anchorCtr="0" anchor="b" bIns="49500" lIns="99025" spcFirstLastPara="1" rIns="99025" wrap="square" tIns="49500">
            <a:noAutofit/>
          </a:bodyPr>
          <a:lstStyle>
            <a:lvl1pPr lvl="0" marR="0" rtl="0" algn="l">
              <a:lnSpc>
                <a:spcPct val="100000"/>
              </a:lnSpc>
              <a:spcBef>
                <a:spcPts val="0"/>
              </a:spcBef>
              <a:spcAft>
                <a:spcPts val="0"/>
              </a:spcAft>
              <a:buClr>
                <a:srgbClr val="000000"/>
              </a:buClr>
              <a:buSzPts val="1400"/>
              <a:buFont typeface="Arial"/>
              <a:buNone/>
              <a:defRPr b="0" i="0" sz="13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9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marR="0" rtl="0" algn="r">
              <a:lnSpc>
                <a:spcPct val="100000"/>
              </a:lnSpc>
              <a:spcBef>
                <a:spcPts val="0"/>
              </a:spcBef>
              <a:spcAft>
                <a:spcPts val="0"/>
              </a:spcAft>
              <a:buClr>
                <a:srgbClr val="000000"/>
              </a:buClr>
              <a:buSzPts val="1300"/>
              <a:buFont typeface="Arial"/>
              <a:buNone/>
            </a:pPr>
            <a:fld id="{00000000-1234-1234-1234-123412341234}" type="slidenum">
              <a:rPr b="0" i="0" lang="en-US" sz="1300" u="none" cap="none" strike="noStrike">
                <a:solidFill>
                  <a:schemeClr val="dk1"/>
                </a:solidFill>
                <a:latin typeface="Arial"/>
                <a:ea typeface="Arial"/>
                <a:cs typeface="Arial"/>
                <a:sym typeface="Arial"/>
              </a:rPr>
              <a:t>‹#›</a:t>
            </a:fld>
            <a:endParaRPr b="0" i="0" sz="13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curriculum-datapro/" TargetMode="Externa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datapro-webgames/" TargetMode="Externa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datapro.education/datapro-webgames/" TargetMode="Externa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1: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spcBef>
                <a:spcPts val="0"/>
              </a:spcBef>
              <a:spcAft>
                <a:spcPts val="0"/>
              </a:spcAft>
              <a:buSzPts val="1100"/>
              <a:buNone/>
            </a:pPr>
            <a:r>
              <a:rPr lang="en-US"/>
              <a:t>Themen dieser Unterrichtseinheit  richten sich nach dem DataPro Curriculum </a:t>
            </a:r>
            <a:r>
              <a:rPr lang="en-US" u="sng">
                <a:solidFill>
                  <a:schemeClr val="hlink"/>
                </a:solidFill>
                <a:hlinkClick r:id="rId2"/>
              </a:rPr>
              <a:t>https://www.datapro.education/curriculum-datapro/</a:t>
            </a:r>
            <a:endParaRPr/>
          </a:p>
          <a:p>
            <a:pPr indent="0" lvl="0" marL="0" rtl="0" algn="l">
              <a:spcBef>
                <a:spcPts val="0"/>
              </a:spcBef>
              <a:spcAft>
                <a:spcPts val="0"/>
              </a:spcAft>
              <a:buSzPts val="1100"/>
              <a:buNone/>
            </a:pPr>
            <a:r>
              <a:rPr lang="en-US"/>
              <a:t>und behandeln den Themenblock ‘Privatsphäre als Menschenrecht’, insbesondere die Kompetenzen:</a:t>
            </a:r>
            <a:endParaRPr/>
          </a:p>
          <a:p>
            <a:pPr indent="-317500" lvl="0" marL="457200" rtl="0" algn="l">
              <a:spcBef>
                <a:spcPts val="0"/>
              </a:spcBef>
              <a:spcAft>
                <a:spcPts val="0"/>
              </a:spcAft>
              <a:buClr>
                <a:schemeClr val="dk1"/>
              </a:buClr>
              <a:buSzPts val="1400"/>
              <a:buChar char="-"/>
            </a:pPr>
            <a:r>
              <a:rPr lang="en-US"/>
              <a:t>B.3 Wissen über Datenschutzgesetz (DSGVO/ GDPR)</a:t>
            </a:r>
            <a:endParaRPr/>
          </a:p>
          <a:p>
            <a:pPr indent="-317500" lvl="0" marL="457200" rtl="0" algn="l">
              <a:spcBef>
                <a:spcPts val="0"/>
              </a:spcBef>
              <a:spcAft>
                <a:spcPts val="0"/>
              </a:spcAft>
              <a:buClr>
                <a:schemeClr val="dk1"/>
              </a:buClr>
              <a:buSzPts val="1400"/>
              <a:buChar char="-"/>
            </a:pPr>
            <a:r>
              <a:rPr lang="en-US"/>
              <a:t>B.5 Risikoabwägung für die Privatsphäre</a:t>
            </a:r>
            <a:endParaRPr/>
          </a:p>
          <a:p>
            <a:pPr indent="0" lvl="0" marL="0" rtl="0" algn="l">
              <a:spcBef>
                <a:spcPts val="0"/>
              </a:spcBef>
              <a:spcAft>
                <a:spcPts val="0"/>
              </a:spcAft>
              <a:buSzPts val="1100"/>
              <a:buNone/>
            </a:pPr>
            <a:r>
              <a:t/>
            </a:r>
            <a:endParaRPr/>
          </a:p>
        </p:txBody>
      </p:sp>
      <p:sp>
        <p:nvSpPr>
          <p:cNvPr id="157" name="Google Shape;157;p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2: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 name="Google Shape;171;p2: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t/>
            </a:r>
            <a:endParaRPr/>
          </a:p>
        </p:txBody>
      </p:sp>
      <p:sp>
        <p:nvSpPr>
          <p:cNvPr id="172" name="Google Shape;172;p2: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p6: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 name="Google Shape;182;p6:notes"/>
          <p:cNvSpPr txBox="1"/>
          <p:nvPr>
            <p:ph idx="1" type="body"/>
          </p:nvPr>
        </p:nvSpPr>
        <p:spPr>
          <a:xfrm>
            <a:off x="710248" y="4924643"/>
            <a:ext cx="5681980" cy="4029254"/>
          </a:xfrm>
          <a:prstGeom prst="rect">
            <a:avLst/>
          </a:prstGeom>
          <a:noFill/>
          <a:ln>
            <a:noFill/>
          </a:ln>
        </p:spPr>
        <p:txBody>
          <a:bodyPr anchorCtr="0" anchor="t" bIns="49500" lIns="99025" spcFirstLastPara="1" rIns="99025" wrap="square" tIns="49500">
            <a:noAutofit/>
          </a:bodyPr>
          <a:lstStyle/>
          <a:p>
            <a:pPr indent="-247641" lvl="0" marL="495284" rtl="0" algn="l">
              <a:lnSpc>
                <a:spcPct val="100000"/>
              </a:lnSpc>
              <a:spcBef>
                <a:spcPts val="0"/>
              </a:spcBef>
              <a:spcAft>
                <a:spcPts val="0"/>
              </a:spcAft>
              <a:buSzPts val="1400"/>
              <a:buNone/>
            </a:pPr>
            <a:r>
              <a:rPr lang="en-US"/>
              <a:t>Je nach Kompetenzniveau der Klasse und, ob die Einheit als Einzel- oder Doppelstunde umgesetzt wird, kann auf Erarbeitungsphasen verzichtet werden.</a:t>
            </a:r>
            <a:endParaRPr/>
          </a:p>
        </p:txBody>
      </p:sp>
      <p:sp>
        <p:nvSpPr>
          <p:cNvPr id="183" name="Google Shape;183;p6:notes"/>
          <p:cNvSpPr txBox="1"/>
          <p:nvPr>
            <p:ph idx="12" type="sldNum"/>
          </p:nvPr>
        </p:nvSpPr>
        <p:spPr>
          <a:xfrm>
            <a:off x="4023092" y="9719598"/>
            <a:ext cx="3077739" cy="513427"/>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300"/>
              <a:buNone/>
            </a:pPr>
            <a:fld id="{00000000-1234-1234-1234-123412341234}" type="slidenum">
              <a:rPr lang="en-US" sz="1300"/>
              <a:t>‹#›</a:t>
            </a:fld>
            <a:endParaRPr sz="1300"/>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 name="Shape 191"/>
        <p:cNvGrpSpPr/>
        <p:nvPr/>
      </p:nvGrpSpPr>
      <p:grpSpPr>
        <a:xfrm>
          <a:off x="0" y="0"/>
          <a:ext cx="0" cy="0"/>
          <a:chOff x="0" y="0"/>
          <a:chExt cx="0" cy="0"/>
        </a:xfrm>
      </p:grpSpPr>
      <p:sp>
        <p:nvSpPr>
          <p:cNvPr id="192" name="Google Shape;192;g3ee46e6f318_0_1: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3" name="Google Shape;193;g3ee46e6f318_0_1: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285750" lvl="0" marL="457200" rtl="0" algn="l">
              <a:lnSpc>
                <a:spcPct val="120000"/>
              </a:lnSpc>
              <a:spcBef>
                <a:spcPts val="1000"/>
              </a:spcBef>
              <a:spcAft>
                <a:spcPts val="0"/>
              </a:spcAft>
              <a:buClr>
                <a:schemeClr val="dk1"/>
              </a:buClr>
              <a:buSzPts val="900"/>
              <a:buFont typeface="Avenir"/>
              <a:buChar char="●"/>
            </a:pPr>
            <a:r>
              <a:rPr b="1" lang="en-US" sz="900">
                <a:latin typeface="Avenir"/>
                <a:ea typeface="Avenir"/>
                <a:cs typeface="Avenir"/>
                <a:sym typeface="Avenir"/>
              </a:rPr>
              <a:t>Einstieg ins Thema IoT mit dem Hintergrund Datenschutz + Privatsphäre online</a:t>
            </a:r>
            <a:endParaRPr b="1" sz="900">
              <a:latin typeface="Avenir"/>
              <a:ea typeface="Avenir"/>
              <a:cs typeface="Avenir"/>
              <a:sym typeface="Avenir"/>
            </a:endParaRPr>
          </a:p>
          <a:p>
            <a:pPr indent="-285750" lvl="0" marL="457200" rtl="0" algn="l">
              <a:lnSpc>
                <a:spcPct val="120000"/>
              </a:lnSpc>
              <a:spcBef>
                <a:spcPts val="0"/>
              </a:spcBef>
              <a:spcAft>
                <a:spcPts val="0"/>
              </a:spcAft>
              <a:buClr>
                <a:schemeClr val="dk1"/>
              </a:buClr>
              <a:buSzPts val="900"/>
              <a:buFont typeface="Avenir"/>
              <a:buChar char="●"/>
            </a:pPr>
            <a:r>
              <a:rPr b="1" lang="en-US" sz="900">
                <a:latin typeface="Avenir"/>
                <a:ea typeface="Avenir"/>
                <a:cs typeface="Avenir"/>
                <a:sym typeface="Avenir"/>
              </a:rPr>
              <a:t>Kategorisierung der Datentypen nach DSGVO/GDPR als Vorbereitung auf die Smart Home Challenge  - die Thematik wird in einem Smart-Device-Quiz aufgegriffen (siehe Game Guide!)</a:t>
            </a:r>
            <a:endParaRPr b="1" sz="900">
              <a:latin typeface="Avenir"/>
              <a:ea typeface="Avenir"/>
              <a:cs typeface="Avenir"/>
              <a:sym typeface="Avenir"/>
            </a:endParaRPr>
          </a:p>
          <a:p>
            <a:pPr indent="-285750" lvl="0" marL="457200" rtl="0" algn="l">
              <a:lnSpc>
                <a:spcPct val="120000"/>
              </a:lnSpc>
              <a:spcBef>
                <a:spcPts val="0"/>
              </a:spcBef>
              <a:spcAft>
                <a:spcPts val="0"/>
              </a:spcAft>
              <a:buClr>
                <a:schemeClr val="dk1"/>
              </a:buClr>
              <a:buSzPts val="900"/>
              <a:buFont typeface="Avenir"/>
              <a:buChar char="●"/>
            </a:pPr>
            <a:r>
              <a:rPr b="1" lang="en-US" sz="900">
                <a:latin typeface="Avenir"/>
                <a:ea typeface="Avenir"/>
                <a:cs typeface="Avenir"/>
                <a:sym typeface="Avenir"/>
              </a:rPr>
              <a:t>es empfiehlt sich die Besprechung im Plenum und die Unterscheidung von </a:t>
            </a:r>
            <a:r>
              <a:rPr lang="en-US" sz="900">
                <a:latin typeface="Avenir"/>
                <a:ea typeface="Avenir"/>
                <a:cs typeface="Avenir"/>
                <a:sym typeface="Avenir"/>
              </a:rPr>
              <a:t>allgemeinen </a:t>
            </a:r>
            <a:r>
              <a:rPr b="1" lang="en-US" sz="900">
                <a:latin typeface="Avenir"/>
                <a:ea typeface="Avenir"/>
                <a:cs typeface="Avenir"/>
                <a:sym typeface="Avenir"/>
              </a:rPr>
              <a:t>Daten (Wetterinformationen, Nachrichten, …)</a:t>
            </a:r>
            <a:endParaRPr b="1" sz="900">
              <a:latin typeface="Avenir"/>
              <a:ea typeface="Avenir"/>
              <a:cs typeface="Avenir"/>
              <a:sym typeface="Avenir"/>
            </a:endParaRPr>
          </a:p>
          <a:p>
            <a:pPr indent="0" lvl="0" marL="0" rtl="0" algn="l">
              <a:lnSpc>
                <a:spcPct val="100000"/>
              </a:lnSpc>
              <a:spcBef>
                <a:spcPts val="0"/>
              </a:spcBef>
              <a:spcAft>
                <a:spcPts val="0"/>
              </a:spcAft>
              <a:buSzPts val="1400"/>
              <a:buNone/>
            </a:pPr>
            <a:r>
              <a:t/>
            </a:r>
            <a:endParaRPr b="1">
              <a:solidFill>
                <a:srgbClr val="000000"/>
              </a:solidFill>
              <a:latin typeface="Avenir"/>
              <a:ea typeface="Avenir"/>
              <a:cs typeface="Avenir"/>
              <a:sym typeface="Avenir"/>
            </a:endParaRPr>
          </a:p>
        </p:txBody>
      </p:sp>
      <p:sp>
        <p:nvSpPr>
          <p:cNvPr id="194" name="Google Shape;194;g3ee46e6f318_0_1: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3d08cc8d4da_0_5: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5" name="Google Shape;205;g3d08cc8d4da_0_5: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304800" lvl="0" marL="457200" rtl="0" algn="l">
              <a:lnSpc>
                <a:spcPct val="100000"/>
              </a:lnSpc>
              <a:spcBef>
                <a:spcPts val="0"/>
              </a:spcBef>
              <a:spcAft>
                <a:spcPts val="0"/>
              </a:spcAft>
              <a:buClr>
                <a:srgbClr val="000000"/>
              </a:buClr>
              <a:buSzPts val="1200"/>
              <a:buAutoNum type="arabicPeriod"/>
            </a:pPr>
            <a:r>
              <a:rPr lang="en-US">
                <a:solidFill>
                  <a:srgbClr val="000000"/>
                </a:solidFill>
              </a:rPr>
              <a:t>Vertiefung in Einzelarbeit: Wie und welche Art von (personenbezogenen) Daten werden gesammelt?</a:t>
            </a:r>
            <a:endParaRPr>
              <a:solidFill>
                <a:srgbClr val="000000"/>
              </a:solidFill>
            </a:endParaRPr>
          </a:p>
          <a:p>
            <a:pPr indent="-304800" lvl="0" marL="457200" rtl="0" algn="l">
              <a:lnSpc>
                <a:spcPct val="100000"/>
              </a:lnSpc>
              <a:spcBef>
                <a:spcPts val="0"/>
              </a:spcBef>
              <a:spcAft>
                <a:spcPts val="0"/>
              </a:spcAft>
              <a:buClr>
                <a:srgbClr val="000000"/>
              </a:buClr>
              <a:buSzPts val="1200"/>
              <a:buAutoNum type="arabicPeriod"/>
            </a:pPr>
            <a:r>
              <a:rPr lang="en-US">
                <a:solidFill>
                  <a:srgbClr val="000000"/>
                </a:solidFill>
              </a:rPr>
              <a:t>Besprechung im Plenum. </a:t>
            </a:r>
            <a:endParaRPr>
              <a:solidFill>
                <a:srgbClr val="000000"/>
              </a:solidFill>
            </a:endParaRPr>
          </a:p>
          <a:p>
            <a:pPr indent="0" lvl="0" marL="457200" rtl="0" algn="l">
              <a:lnSpc>
                <a:spcPct val="100000"/>
              </a:lnSpc>
              <a:spcBef>
                <a:spcPts val="0"/>
              </a:spcBef>
              <a:spcAft>
                <a:spcPts val="0"/>
              </a:spcAft>
              <a:buNone/>
            </a:pPr>
            <a:r>
              <a:rPr lang="en-US">
                <a:solidFill>
                  <a:srgbClr val="000000"/>
                </a:solidFill>
              </a:rPr>
              <a:t>Beispiel für ein Tafelbild:</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Smartwatch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sammelt Daten</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(Schritte, Puls, Zeit)</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Bluetooth / Internet</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Smartphone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speichert / leitet weiter</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Internet</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Cloud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speichert viele Daten</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verbindet verschiedene Geräte</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Zugriff</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App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zeigt Ergebnisse</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wertet Daten aus</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rPr lang="en-US">
                <a:solidFill>
                  <a:srgbClr val="000000"/>
                </a:solidFill>
              </a:rPr>
              <a:t>↓ evtl. Weitergabe</a:t>
            </a:r>
            <a:endParaRPr>
              <a:solidFill>
                <a:srgbClr val="000000"/>
              </a:solidFill>
            </a:endParaRPr>
          </a:p>
          <a:p>
            <a:pPr indent="0" lvl="0" marL="0" rtl="0" algn="l">
              <a:lnSpc>
                <a:spcPct val="100000"/>
              </a:lnSpc>
              <a:spcBef>
                <a:spcPts val="0"/>
              </a:spcBef>
              <a:spcAft>
                <a:spcPts val="0"/>
              </a:spcAft>
              <a:buClr>
                <a:schemeClr val="dk1"/>
              </a:buClr>
              <a:buSzPts val="1100"/>
              <a:buFont typeface="Arial"/>
              <a:buNone/>
            </a:pPr>
            <a:r>
              <a:t/>
            </a:r>
            <a:endParaRPr>
              <a:solidFill>
                <a:srgbClr val="000000"/>
              </a:solidFill>
            </a:endParaRPr>
          </a:p>
          <a:p>
            <a:pPr indent="0" lvl="0" marL="0" rtl="0" algn="l">
              <a:lnSpc>
                <a:spcPct val="100000"/>
              </a:lnSpc>
              <a:spcBef>
                <a:spcPts val="0"/>
              </a:spcBef>
              <a:spcAft>
                <a:spcPts val="0"/>
              </a:spcAft>
              <a:buSzPts val="1400"/>
              <a:buNone/>
            </a:pPr>
            <a:r>
              <a:rPr lang="en-US">
                <a:solidFill>
                  <a:srgbClr val="000000"/>
                </a:solidFill>
              </a:rPr>
              <a:t>[ Andere Dienste / Firmen ]</a:t>
            </a:r>
            <a:endParaRPr>
              <a:solidFill>
                <a:srgbClr val="000000"/>
              </a:solidFill>
            </a:endParaRPr>
          </a:p>
        </p:txBody>
      </p:sp>
      <p:sp>
        <p:nvSpPr>
          <p:cNvPr id="206" name="Google Shape;206;g3d08cc8d4da_0_5: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 name="Shape 215"/>
        <p:cNvGrpSpPr/>
        <p:nvPr/>
      </p:nvGrpSpPr>
      <p:grpSpPr>
        <a:xfrm>
          <a:off x="0" y="0"/>
          <a:ext cx="0" cy="0"/>
          <a:chOff x="0" y="0"/>
          <a:chExt cx="0" cy="0"/>
        </a:xfrm>
      </p:grpSpPr>
      <p:sp>
        <p:nvSpPr>
          <p:cNvPr id="216" name="Google Shape;216;g36e9d4d7418_0_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17" name="Google Shape;217;g36e9d4d7418_0_13: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304800" lvl="0" marL="457200" rtl="0" algn="l">
              <a:lnSpc>
                <a:spcPct val="120000"/>
              </a:lnSpc>
              <a:spcBef>
                <a:spcPts val="1000"/>
              </a:spcBef>
              <a:spcAft>
                <a:spcPts val="0"/>
              </a:spcAft>
              <a:buClr>
                <a:schemeClr val="dk1"/>
              </a:buClr>
              <a:buSzPts val="1200"/>
              <a:buFont typeface="Avenir"/>
              <a:buChar char="●"/>
            </a:pPr>
            <a:r>
              <a:rPr b="1" lang="en-US">
                <a:latin typeface="Avenir"/>
                <a:ea typeface="Avenir"/>
                <a:cs typeface="Avenir"/>
                <a:sym typeface="Avenir"/>
              </a:rPr>
              <a:t>AB “DataPro Webspiele”, Aufgabe 3: Datenvernetzung im Internet der Dinge (AB), erhältlich auf unserer Website </a:t>
            </a:r>
            <a:r>
              <a:rPr b="1" lang="en-US" u="sng">
                <a:solidFill>
                  <a:schemeClr val="hlink"/>
                </a:solidFill>
                <a:latin typeface="Avenir"/>
                <a:ea typeface="Avenir"/>
                <a:cs typeface="Avenir"/>
                <a:sym typeface="Avenir"/>
                <a:hlinkClick r:id="rId2"/>
              </a:rPr>
              <a:t>https://www.datapro.education/datapro-webgames/</a:t>
            </a:r>
            <a:r>
              <a:rPr b="1" lang="en-US">
                <a:latin typeface="Avenir"/>
                <a:ea typeface="Avenir"/>
                <a:cs typeface="Avenir"/>
                <a:sym typeface="Avenir"/>
              </a:rPr>
              <a:t> unter ‘Class Material’</a:t>
            </a:r>
            <a:endParaRPr>
              <a:latin typeface="Avenir"/>
              <a:ea typeface="Avenir"/>
              <a:cs typeface="Avenir"/>
              <a:sym typeface="Avenir"/>
            </a:endParaRPr>
          </a:p>
          <a:p>
            <a:pPr indent="-304800" lvl="0" marL="457200" rtl="0" algn="l">
              <a:lnSpc>
                <a:spcPct val="120000"/>
              </a:lnSpc>
              <a:spcBef>
                <a:spcPts val="0"/>
              </a:spcBef>
              <a:spcAft>
                <a:spcPts val="0"/>
              </a:spcAft>
              <a:buClr>
                <a:schemeClr val="dk1"/>
              </a:buClr>
              <a:buSzPts val="1200"/>
              <a:buFont typeface="Avenir"/>
              <a:buChar char="●"/>
            </a:pPr>
            <a:r>
              <a:rPr b="1" lang="en-US">
                <a:latin typeface="Avenir"/>
                <a:ea typeface="Avenir"/>
                <a:cs typeface="Avenir"/>
                <a:sym typeface="Avenir"/>
              </a:rPr>
              <a:t>Hinweis für Lehrkräfte: </a:t>
            </a:r>
            <a:r>
              <a:rPr lang="en-US">
                <a:latin typeface="Avenir"/>
                <a:ea typeface="Avenir"/>
                <a:cs typeface="Avenir"/>
                <a:sym typeface="Avenir"/>
              </a:rPr>
              <a:t>Je nach Klassenstärke und Zeitfaktor kann auch direkt zum Webspiel gesprungen werden. </a:t>
            </a:r>
            <a:endParaRPr>
              <a:latin typeface="Avenir"/>
              <a:ea typeface="Avenir"/>
              <a:cs typeface="Avenir"/>
              <a:sym typeface="Avenir"/>
            </a:endParaRPr>
          </a:p>
          <a:p>
            <a:pPr indent="0" lvl="0" marL="0" rtl="0" algn="l">
              <a:lnSpc>
                <a:spcPct val="150000"/>
              </a:lnSpc>
              <a:spcBef>
                <a:spcPts val="600"/>
              </a:spcBef>
              <a:spcAft>
                <a:spcPts val="600"/>
              </a:spcAft>
              <a:buClr>
                <a:schemeClr val="dk1"/>
              </a:buClr>
              <a:buSzPts val="1100"/>
              <a:buFont typeface="Arial"/>
              <a:buNone/>
            </a:pPr>
            <a:r>
              <a:t/>
            </a:r>
            <a:endParaRPr>
              <a:latin typeface="Avenir"/>
              <a:ea typeface="Avenir"/>
              <a:cs typeface="Avenir"/>
              <a:sym typeface="Avenir"/>
            </a:endParaRPr>
          </a:p>
        </p:txBody>
      </p:sp>
      <p:sp>
        <p:nvSpPr>
          <p:cNvPr id="218" name="Google Shape;218;g36e9d4d7418_0_13: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 name="Shape 227"/>
        <p:cNvGrpSpPr/>
        <p:nvPr/>
      </p:nvGrpSpPr>
      <p:grpSpPr>
        <a:xfrm>
          <a:off x="0" y="0"/>
          <a:ext cx="0" cy="0"/>
          <a:chOff x="0" y="0"/>
          <a:chExt cx="0" cy="0"/>
        </a:xfrm>
      </p:grpSpPr>
      <p:sp>
        <p:nvSpPr>
          <p:cNvPr id="228" name="Google Shape;228;g3ef2c62094c_0_87: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9" name="Google Shape;229;g3ef2c62094c_0_87:notes"/>
          <p:cNvSpPr txBox="1"/>
          <p:nvPr>
            <p:ph idx="1" type="body"/>
          </p:nvPr>
        </p:nvSpPr>
        <p:spPr>
          <a:xfrm>
            <a:off x="710248" y="4924643"/>
            <a:ext cx="5682000" cy="4029300"/>
          </a:xfrm>
          <a:prstGeom prst="rect">
            <a:avLst/>
          </a:prstGeom>
          <a:noFill/>
          <a:ln>
            <a:noFill/>
          </a:ln>
        </p:spPr>
        <p:txBody>
          <a:bodyPr anchorCtr="0" anchor="t" bIns="49500" lIns="99025" spcFirstLastPara="1" rIns="99025" wrap="square" tIns="49500">
            <a:noAutofit/>
          </a:bodyPr>
          <a:lstStyle/>
          <a:p>
            <a:pPr indent="-304800" lvl="0" marL="457200" rtl="0" algn="l">
              <a:lnSpc>
                <a:spcPct val="120000"/>
              </a:lnSpc>
              <a:spcBef>
                <a:spcPts val="1000"/>
              </a:spcBef>
              <a:spcAft>
                <a:spcPts val="0"/>
              </a:spcAft>
              <a:buClr>
                <a:schemeClr val="dk1"/>
              </a:buClr>
              <a:buSzPts val="1200"/>
              <a:buFont typeface="Avenir"/>
              <a:buChar char="●"/>
            </a:pPr>
            <a:r>
              <a:rPr b="1" lang="en-US">
                <a:latin typeface="Avenir"/>
                <a:ea typeface="Avenir"/>
                <a:cs typeface="Avenir"/>
                <a:sym typeface="Avenir"/>
              </a:rPr>
              <a:t>gemeinsame Reflexion der Ergebnisse aus der Einzelarbeit aus Aufgabe 3. von </a:t>
            </a:r>
            <a:r>
              <a:rPr b="1" lang="en-US">
                <a:latin typeface="Avenir"/>
                <a:ea typeface="Avenir"/>
                <a:cs typeface="Avenir"/>
                <a:sym typeface="Avenir"/>
              </a:rPr>
              <a:t>AB “DataPro Webspiele”, Datenvernetzung im Internet der Dinge (AB), erhältlich auf unserer Website </a:t>
            </a:r>
            <a:r>
              <a:rPr b="1" lang="en-US" u="sng">
                <a:solidFill>
                  <a:schemeClr val="hlink"/>
                </a:solidFill>
                <a:latin typeface="Avenir"/>
                <a:ea typeface="Avenir"/>
                <a:cs typeface="Avenir"/>
                <a:sym typeface="Avenir"/>
                <a:hlinkClick r:id="rId2"/>
              </a:rPr>
              <a:t>https://www.datapro.education/datapro-webgames/</a:t>
            </a:r>
            <a:r>
              <a:rPr lang="en-US">
                <a:latin typeface="Avenir"/>
                <a:ea typeface="Avenir"/>
                <a:cs typeface="Avenir"/>
                <a:sym typeface="Avenir"/>
              </a:rPr>
              <a:t>. </a:t>
            </a:r>
            <a:endParaRPr>
              <a:latin typeface="Avenir"/>
              <a:ea typeface="Avenir"/>
              <a:cs typeface="Avenir"/>
              <a:sym typeface="Avenir"/>
            </a:endParaRPr>
          </a:p>
          <a:p>
            <a:pPr indent="-342900" lvl="0" marL="457200" rtl="0" algn="l">
              <a:lnSpc>
                <a:spcPct val="120000"/>
              </a:lnSpc>
              <a:spcBef>
                <a:spcPts val="0"/>
              </a:spcBef>
              <a:spcAft>
                <a:spcPts val="0"/>
              </a:spcAft>
              <a:buClr>
                <a:schemeClr val="dk1"/>
              </a:buClr>
              <a:buSzPts val="1800"/>
              <a:buFont typeface="Avenir"/>
              <a:buChar char="●"/>
            </a:pPr>
            <a:r>
              <a:rPr lang="en-US">
                <a:latin typeface="Avenir"/>
                <a:ea typeface="Avenir"/>
                <a:cs typeface="Avenir"/>
                <a:sym typeface="Avenir"/>
              </a:rPr>
              <a:t>SuS sollen nun die Realität der Datenvernetzung mit dem zu Einstieg behandelten Art. 9  der DGSVO verknüpfen. Die Notwendigkeit der Datenerhebung besonders sensibler Daten wie zB Gesundheitsdaten: Puls, Herzfrequenz, Schlafdaten, Gewicht, … soll kritisch hinterfragt werden. </a:t>
            </a:r>
            <a:r>
              <a:rPr b="1" lang="en-US">
                <a:latin typeface="Avenir"/>
                <a:ea typeface="Avenir"/>
                <a:cs typeface="Avenir"/>
                <a:sym typeface="Avenir"/>
              </a:rPr>
              <a:t>Vorteile des Dienstes</a:t>
            </a:r>
            <a:r>
              <a:rPr lang="en-US">
                <a:latin typeface="Avenir"/>
                <a:ea typeface="Avenir"/>
                <a:cs typeface="Avenir"/>
                <a:sym typeface="Avenir"/>
              </a:rPr>
              <a:t> (Verbesserung der sportlichen Leistung oder Gesundheit, Verfolgung von persönlichen Zielen, Organisation und Strukturierung des Alltags, …)  sollen mit </a:t>
            </a:r>
            <a:r>
              <a:rPr b="1" lang="en-US">
                <a:latin typeface="Avenir"/>
                <a:ea typeface="Avenir"/>
                <a:cs typeface="Avenir"/>
                <a:sym typeface="Avenir"/>
              </a:rPr>
              <a:t>möglichen Risiken</a:t>
            </a:r>
            <a:r>
              <a:rPr lang="en-US">
                <a:latin typeface="Avenir"/>
                <a:ea typeface="Avenir"/>
                <a:cs typeface="Avenir"/>
                <a:sym typeface="Avenir"/>
              </a:rPr>
              <a:t> (</a:t>
            </a:r>
            <a:r>
              <a:rPr lang="en-US">
                <a:latin typeface="Avenir"/>
                <a:ea typeface="Avenir"/>
                <a:cs typeface="Avenir"/>
                <a:sym typeface="Avenir"/>
              </a:rPr>
              <a:t>Datenlecks</a:t>
            </a:r>
            <a:r>
              <a:rPr lang="en-US">
                <a:latin typeface="Avenir"/>
                <a:ea typeface="Avenir"/>
                <a:cs typeface="Avenir"/>
                <a:sym typeface="Avenir"/>
              </a:rPr>
              <a:t>, Datenklau, Missbrauch durch Dritte, (nicht-rechtskonformer Verkauf an Dritte, …) abgeglichen werden.</a:t>
            </a:r>
            <a:endParaRPr>
              <a:latin typeface="Avenir"/>
              <a:ea typeface="Avenir"/>
              <a:cs typeface="Avenir"/>
              <a:sym typeface="Avenir"/>
            </a:endParaRPr>
          </a:p>
          <a:p>
            <a:pPr indent="0" lvl="0" marL="0" rtl="0" algn="l">
              <a:lnSpc>
                <a:spcPct val="150000"/>
              </a:lnSpc>
              <a:spcBef>
                <a:spcPts val="600"/>
              </a:spcBef>
              <a:spcAft>
                <a:spcPts val="600"/>
              </a:spcAft>
              <a:buClr>
                <a:schemeClr val="dk1"/>
              </a:buClr>
              <a:buSzPts val="1100"/>
              <a:buFont typeface="Arial"/>
              <a:buNone/>
            </a:pPr>
            <a:r>
              <a:t/>
            </a:r>
            <a:endParaRPr>
              <a:latin typeface="Avenir"/>
              <a:ea typeface="Avenir"/>
              <a:cs typeface="Avenir"/>
              <a:sym typeface="Avenir"/>
            </a:endParaRPr>
          </a:p>
        </p:txBody>
      </p:sp>
      <p:sp>
        <p:nvSpPr>
          <p:cNvPr id="230" name="Google Shape;230;g3ef2c62094c_0_87: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3ef2c62094c_0_3:notes"/>
          <p:cNvSpPr/>
          <p:nvPr>
            <p:ph idx="2" type="sldImg"/>
          </p:nvPr>
        </p:nvSpPr>
        <p:spPr>
          <a:xfrm>
            <a:off x="482600" y="1279525"/>
            <a:ext cx="6137400" cy="34527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1" name="Google Shape;241;g3ef2c62094c_0_3:notes"/>
          <p:cNvSpPr txBox="1"/>
          <p:nvPr>
            <p:ph idx="1" type="body"/>
          </p:nvPr>
        </p:nvSpPr>
        <p:spPr>
          <a:xfrm>
            <a:off x="710248" y="4924644"/>
            <a:ext cx="5682000" cy="4029300"/>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Überleitung zum Webspiel.</a:t>
            </a:r>
            <a:endParaRPr/>
          </a:p>
          <a:p>
            <a:pPr indent="0" lvl="0" marL="0" rtl="0" algn="l">
              <a:lnSpc>
                <a:spcPct val="100000"/>
              </a:lnSpc>
              <a:spcBef>
                <a:spcPts val="0"/>
              </a:spcBef>
              <a:spcAft>
                <a:spcPts val="0"/>
              </a:spcAft>
              <a:buSzPts val="1400"/>
              <a:buNone/>
            </a:pPr>
            <a:r>
              <a:rPr lang="en-US"/>
              <a:t>SuS sollen hier das Gelernte aus den Gruppenarbeiten mit einer neuen Thematik verknüpfen (smarte Geräte) </a:t>
            </a:r>
            <a:endParaRPr/>
          </a:p>
          <a:p>
            <a:pPr indent="0" lvl="0" marL="0" rtl="0" algn="l">
              <a:lnSpc>
                <a:spcPct val="100000"/>
              </a:lnSpc>
              <a:spcBef>
                <a:spcPts val="0"/>
              </a:spcBef>
              <a:spcAft>
                <a:spcPts val="0"/>
              </a:spcAft>
              <a:buSzPts val="1400"/>
              <a:buNone/>
            </a:pPr>
            <a:r>
              <a:t/>
            </a:r>
            <a:endParaRPr/>
          </a:p>
          <a:p>
            <a:pPr indent="0" lvl="0" marL="0" rtl="0" algn="l">
              <a:lnSpc>
                <a:spcPct val="100000"/>
              </a:lnSpc>
              <a:spcBef>
                <a:spcPts val="0"/>
              </a:spcBef>
              <a:spcAft>
                <a:spcPts val="0"/>
              </a:spcAft>
              <a:buSzPts val="1400"/>
              <a:buNone/>
            </a:pPr>
            <a:r>
              <a:rPr lang="en-US"/>
              <a:t>Hinweis an Lehrkräfte: Bitte lesen Sie den Game Guide (englisch) </a:t>
            </a:r>
            <a:r>
              <a:rPr b="1" lang="en-US"/>
              <a:t>vor </a:t>
            </a:r>
            <a:r>
              <a:rPr lang="en-US"/>
              <a:t>dem Einsatz des Spieles im Unterricht und prüfen Sie ggf die technische Kompatibilität mit schulinternen Laptops/ Tablets </a:t>
            </a:r>
            <a:r>
              <a:rPr i="1" lang="en-US"/>
              <a:t>(evtl Sperre durch Admin, </a:t>
            </a:r>
            <a:r>
              <a:rPr i="1" lang="en-US" sz="1100"/>
              <a:t>Bandbreitenprobleme im Schul-WLAN).</a:t>
            </a:r>
            <a:endParaRPr i="1" sz="1100"/>
          </a:p>
          <a:p>
            <a:pPr indent="0" lvl="0" marL="0" rtl="0" algn="l">
              <a:lnSpc>
                <a:spcPct val="100000"/>
              </a:lnSpc>
              <a:spcBef>
                <a:spcPts val="0"/>
              </a:spcBef>
              <a:spcAft>
                <a:spcPts val="0"/>
              </a:spcAft>
              <a:buSzPts val="1400"/>
              <a:buNone/>
            </a:pPr>
            <a:r>
              <a:rPr b="1" i="1" lang="en-US" sz="1100"/>
              <a:t>Abrufbar unter https://www.datapro.education/datapro-webgames/</a:t>
            </a:r>
            <a:endParaRPr b="1" i="1" sz="1100"/>
          </a:p>
        </p:txBody>
      </p:sp>
      <p:sp>
        <p:nvSpPr>
          <p:cNvPr id="242" name="Google Shape;242;g3ef2c62094c_0_3:notes"/>
          <p:cNvSpPr txBox="1"/>
          <p:nvPr>
            <p:ph idx="12" type="sldNum"/>
          </p:nvPr>
        </p:nvSpPr>
        <p:spPr>
          <a:xfrm>
            <a:off x="4023092" y="9719598"/>
            <a:ext cx="3077700" cy="51330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 name="Shape 250"/>
        <p:cNvGrpSpPr/>
        <p:nvPr/>
      </p:nvGrpSpPr>
      <p:grpSpPr>
        <a:xfrm>
          <a:off x="0" y="0"/>
          <a:ext cx="0" cy="0"/>
          <a:chOff x="0" y="0"/>
          <a:chExt cx="0" cy="0"/>
        </a:xfrm>
      </p:grpSpPr>
      <p:sp>
        <p:nvSpPr>
          <p:cNvPr id="251" name="Google Shape;251;g3499d21f5b2_0_51: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2" name="Google Shape;252;g3499d21f5b2_0_51: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Hinweis an Lehrkräfte: Bitte lesen Sie den Game Guide (englisch) vor dem Einsatz des Spieles im Unterricht und prüfen Sie ggf die technische Kompatibilität mit schulinternen Laptops/ Tablets </a:t>
            </a:r>
            <a:r>
              <a:rPr i="1" lang="en-US"/>
              <a:t>(evtl Sperre durch Admin, </a:t>
            </a:r>
            <a:r>
              <a:rPr i="1" lang="en-US" sz="1100"/>
              <a:t>Bandbreitenprobleme im Schul-WLAN). </a:t>
            </a:r>
            <a:r>
              <a:rPr b="1" i="1" lang="en-US" sz="1100"/>
              <a:t>Abrufbar unter https://www.datapro.education/datapro-webgames/</a:t>
            </a:r>
            <a:endParaRPr i="1"/>
          </a:p>
        </p:txBody>
      </p:sp>
      <p:sp>
        <p:nvSpPr>
          <p:cNvPr id="253" name="Google Shape;253;g3499d21f5b2_0_51: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13:notes"/>
          <p:cNvSpPr/>
          <p:nvPr>
            <p:ph idx="2" type="sldImg"/>
          </p:nvPr>
        </p:nvSpPr>
        <p:spPr>
          <a:xfrm>
            <a:off x="482600" y="1279525"/>
            <a:ext cx="6137275" cy="3452813"/>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3" name="Google Shape;263;p13:notes"/>
          <p:cNvSpPr txBox="1"/>
          <p:nvPr>
            <p:ph idx="1" type="body"/>
          </p:nvPr>
        </p:nvSpPr>
        <p:spPr>
          <a:xfrm>
            <a:off x="710248" y="4924644"/>
            <a:ext cx="5681980" cy="4029421"/>
          </a:xfrm>
          <a:prstGeom prst="rect">
            <a:avLst/>
          </a:prstGeom>
          <a:noFill/>
          <a:ln>
            <a:noFill/>
          </a:ln>
        </p:spPr>
        <p:txBody>
          <a:bodyPr anchorCtr="0" anchor="t" bIns="49500" lIns="99025" spcFirstLastPara="1" rIns="99025" wrap="square" tIns="49500">
            <a:noAutofit/>
          </a:bodyPr>
          <a:lstStyle/>
          <a:p>
            <a:pPr indent="0" lvl="0" marL="0" rtl="0" algn="l">
              <a:lnSpc>
                <a:spcPct val="100000"/>
              </a:lnSpc>
              <a:spcBef>
                <a:spcPts val="0"/>
              </a:spcBef>
              <a:spcAft>
                <a:spcPts val="0"/>
              </a:spcAft>
              <a:buSzPts val="1400"/>
              <a:buNone/>
            </a:pPr>
            <a:r>
              <a:rPr lang="en-US"/>
              <a:t>Sicherung des Gelernten nach Spielen der Smart Home Challenge. </a:t>
            </a:r>
            <a:endParaRPr/>
          </a:p>
        </p:txBody>
      </p:sp>
      <p:sp>
        <p:nvSpPr>
          <p:cNvPr id="264" name="Google Shape;264;p13:notes"/>
          <p:cNvSpPr txBox="1"/>
          <p:nvPr>
            <p:ph idx="12" type="sldNum"/>
          </p:nvPr>
        </p:nvSpPr>
        <p:spPr>
          <a:xfrm>
            <a:off x="4023092" y="9719598"/>
            <a:ext cx="3077739" cy="513330"/>
          </a:xfrm>
          <a:prstGeom prst="rect">
            <a:avLst/>
          </a:prstGeom>
          <a:noFill/>
          <a:ln>
            <a:noFill/>
          </a:ln>
        </p:spPr>
        <p:txBody>
          <a:bodyPr anchorCtr="0" anchor="b" bIns="49500" lIns="99025" spcFirstLastPara="1" rIns="99025" wrap="square" tIns="495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16" name="Shape 16"/>
        <p:cNvGrpSpPr/>
        <p:nvPr/>
      </p:nvGrpSpPr>
      <p:grpSpPr>
        <a:xfrm>
          <a:off x="0" y="0"/>
          <a:ext cx="0" cy="0"/>
          <a:chOff x="0" y="0"/>
          <a:chExt cx="0" cy="0"/>
        </a:xfrm>
      </p:grpSpPr>
      <p:sp>
        <p:nvSpPr>
          <p:cNvPr id="17" name="Google Shape;17;p19"/>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8" name="Google Shape;18;p19"/>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 name="Google Shape;19;p1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0" name="Google Shape;20;p1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1" name="Google Shape;21;p1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22" name="Shape 22"/>
        <p:cNvGrpSpPr/>
        <p:nvPr/>
      </p:nvGrpSpPr>
      <p:grpSpPr>
        <a:xfrm>
          <a:off x="0" y="0"/>
          <a:ext cx="0" cy="0"/>
          <a:chOff x="0" y="0"/>
          <a:chExt cx="0" cy="0"/>
        </a:xfrm>
      </p:grpSpPr>
      <p:sp>
        <p:nvSpPr>
          <p:cNvPr id="23" name="Google Shape;23;p2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2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5" name="Google Shape;25;p2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26" name="Google Shape;26;p2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2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28" name="Shape 28"/>
        <p:cNvGrpSpPr/>
        <p:nvPr/>
      </p:nvGrpSpPr>
      <p:grpSpPr>
        <a:xfrm>
          <a:off x="0" y="0"/>
          <a:ext cx="0" cy="0"/>
          <a:chOff x="0" y="0"/>
          <a:chExt cx="0" cy="0"/>
        </a:xfrm>
      </p:grpSpPr>
      <p:sp>
        <p:nvSpPr>
          <p:cNvPr id="29" name="Google Shape;29;p2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2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2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2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33" name="Google Shape;33;p2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35" name="Shape 35"/>
        <p:cNvGrpSpPr/>
        <p:nvPr/>
      </p:nvGrpSpPr>
      <p:grpSpPr>
        <a:xfrm>
          <a:off x="0" y="0"/>
          <a:ext cx="0" cy="0"/>
          <a:chOff x="0" y="0"/>
          <a:chExt cx="0" cy="0"/>
        </a:xfrm>
      </p:grpSpPr>
      <p:sp>
        <p:nvSpPr>
          <p:cNvPr id="36" name="Google Shape;36;p2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7" name="Google Shape;37;p2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8" name="Google Shape;38;p2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2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2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1" name="Google Shape;41;p2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2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
        <p:nvSpPr>
          <p:cNvPr id="43" name="Google Shape;43;p2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44" name="Shape 44"/>
        <p:cNvGrpSpPr/>
        <p:nvPr/>
      </p:nvGrpSpPr>
      <p:grpSpPr>
        <a:xfrm>
          <a:off x="0" y="0"/>
          <a:ext cx="0" cy="0"/>
          <a:chOff x="0" y="0"/>
          <a:chExt cx="0" cy="0"/>
        </a:xfrm>
      </p:grpSpPr>
      <p:sp>
        <p:nvSpPr>
          <p:cNvPr id="45" name="Google Shape;45;p2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2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47" name="Google Shape;47;p2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2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49" name="Shape 49"/>
        <p:cNvGrpSpPr/>
        <p:nvPr/>
      </p:nvGrpSpPr>
      <p:grpSpPr>
        <a:xfrm>
          <a:off x="0" y="0"/>
          <a:ext cx="0" cy="0"/>
          <a:chOff x="0" y="0"/>
          <a:chExt cx="0" cy="0"/>
        </a:xfrm>
      </p:grpSpPr>
      <p:sp>
        <p:nvSpPr>
          <p:cNvPr id="50" name="Google Shape;50;p2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1" name="Google Shape;51;p2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2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53" name="Shape 53"/>
        <p:cNvGrpSpPr/>
        <p:nvPr/>
      </p:nvGrpSpPr>
      <p:grpSpPr>
        <a:xfrm>
          <a:off x="0" y="0"/>
          <a:ext cx="0" cy="0"/>
          <a:chOff x="0" y="0"/>
          <a:chExt cx="0" cy="0"/>
        </a:xfrm>
      </p:grpSpPr>
      <p:sp>
        <p:nvSpPr>
          <p:cNvPr id="54" name="Google Shape;54;p2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6" name="Google Shape;56;p2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7" name="Google Shape;57;p2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58" name="Google Shape;58;p2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60" name="Shape 60"/>
        <p:cNvGrpSpPr/>
        <p:nvPr/>
      </p:nvGrpSpPr>
      <p:grpSpPr>
        <a:xfrm>
          <a:off x="0" y="0"/>
          <a:ext cx="0" cy="0"/>
          <a:chOff x="0" y="0"/>
          <a:chExt cx="0" cy="0"/>
        </a:xfrm>
      </p:grpSpPr>
      <p:sp>
        <p:nvSpPr>
          <p:cNvPr id="61" name="Google Shape;61;p2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27"/>
          <p:cNvSpPr/>
          <p:nvPr>
            <p:ph idx="2" type="pic"/>
          </p:nvPr>
        </p:nvSpPr>
        <p:spPr>
          <a:xfrm>
            <a:off x="5505319" y="987425"/>
            <a:ext cx="5833242" cy="4873625"/>
          </a:xfrm>
          <a:prstGeom prst="rect">
            <a:avLst/>
          </a:prstGeom>
          <a:noFill/>
          <a:ln>
            <a:noFill/>
          </a:ln>
        </p:spPr>
      </p:sp>
      <p:sp>
        <p:nvSpPr>
          <p:cNvPr id="63" name="Google Shape;63;p2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4" name="Google Shape;64;p2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65" name="Google Shape;65;p2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67" name="Shape 67"/>
        <p:cNvGrpSpPr/>
        <p:nvPr/>
      </p:nvGrpSpPr>
      <p:grpSpPr>
        <a:xfrm>
          <a:off x="0" y="0"/>
          <a:ext cx="0" cy="0"/>
          <a:chOff x="0" y="0"/>
          <a:chExt cx="0" cy="0"/>
        </a:xfrm>
      </p:grpSpPr>
      <p:sp>
        <p:nvSpPr>
          <p:cNvPr id="68" name="Google Shape;68;p2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2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0" name="Google Shape;70;p2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1" name="Google Shape;71;p2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73" name="Shape 73"/>
        <p:cNvGrpSpPr/>
        <p:nvPr/>
      </p:nvGrpSpPr>
      <p:grpSpPr>
        <a:xfrm>
          <a:off x="0" y="0"/>
          <a:ext cx="0" cy="0"/>
          <a:chOff x="0" y="0"/>
          <a:chExt cx="0" cy="0"/>
        </a:xfrm>
      </p:grpSpPr>
      <p:sp>
        <p:nvSpPr>
          <p:cNvPr id="74" name="Google Shape;74;p2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2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id="77" name="Google Shape;77;p2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2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1pPr>
            <a:lvl2pPr indent="0" lvl="1"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2pPr>
            <a:lvl3pPr indent="0" lvl="2"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3pPr>
            <a:lvl4pPr indent="0" lvl="3"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4pPr>
            <a:lvl5pPr indent="0" lvl="4"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5pPr>
            <a:lvl6pPr indent="0" lvl="5"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6pPr>
            <a:lvl7pPr indent="0" lvl="6"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7pPr>
            <a:lvl8pPr indent="0" lvl="7"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8pPr>
            <a:lvl9pPr indent="0" lvl="8" marL="0" marR="0" rtl="0" algn="l">
              <a:lnSpc>
                <a:spcPct val="100000"/>
              </a:lnSpc>
              <a:spcBef>
                <a:spcPts val="0"/>
              </a:spcBef>
              <a:spcAft>
                <a:spcPts val="0"/>
              </a:spcAft>
              <a:buClr>
                <a:srgbClr val="000000"/>
              </a:buClr>
              <a:buSzPts val="1800"/>
              <a:buFont typeface="Arial"/>
              <a:buNone/>
              <a:defRPr b="0" i="0" sz="1800" u="none" cap="none" strike="noStrike">
                <a:solidFill>
                  <a:schemeClr val="dk1"/>
                </a:solidFill>
                <a:latin typeface="Avenir"/>
                <a:ea typeface="Avenir"/>
                <a:cs typeface="Avenir"/>
                <a:sym typeface="Avenir"/>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Inhalt" type="obj">
  <p:cSld name="OBJECT">
    <p:spTree>
      <p:nvGrpSpPr>
        <p:cNvPr id="86" name="Shape 86"/>
        <p:cNvGrpSpPr/>
        <p:nvPr/>
      </p:nvGrpSpPr>
      <p:grpSpPr>
        <a:xfrm>
          <a:off x="0" y="0"/>
          <a:ext cx="0" cy="0"/>
          <a:chOff x="0" y="0"/>
          <a:chExt cx="0" cy="0"/>
        </a:xfrm>
      </p:grpSpPr>
      <p:sp>
        <p:nvSpPr>
          <p:cNvPr id="87" name="Google Shape;87;p15"/>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5"/>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0" name="Google Shape;90;p1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1" name="Google Shape;91;p1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folie" type="title">
  <p:cSld name="TITLE">
    <p:spTree>
      <p:nvGrpSpPr>
        <p:cNvPr id="92" name="Shape 92"/>
        <p:cNvGrpSpPr/>
        <p:nvPr/>
      </p:nvGrpSpPr>
      <p:grpSpPr>
        <a:xfrm>
          <a:off x="0" y="0"/>
          <a:ext cx="0" cy="0"/>
          <a:chOff x="0" y="0"/>
          <a:chExt cx="0" cy="0"/>
        </a:xfrm>
      </p:grpSpPr>
      <p:sp>
        <p:nvSpPr>
          <p:cNvPr id="93" name="Google Shape;93;p30"/>
          <p:cNvSpPr txBox="1"/>
          <p:nvPr>
            <p:ph type="ctrTitle"/>
          </p:nvPr>
        </p:nvSpPr>
        <p:spPr>
          <a:xfrm>
            <a:off x="1524000" y="1033272"/>
            <a:ext cx="9144000" cy="2478024"/>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1"/>
              </a:buClr>
              <a:buSzPts val="4000"/>
              <a:buFont typeface="Avenir"/>
              <a:buNone/>
              <a:defRPr sz="4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4" name="Google Shape;94;p30"/>
          <p:cNvSpPr txBox="1"/>
          <p:nvPr>
            <p:ph idx="1" type="subTitle"/>
          </p:nvPr>
        </p:nvSpPr>
        <p:spPr>
          <a:xfrm>
            <a:off x="1524000" y="3822192"/>
            <a:ext cx="9144000" cy="1435608"/>
          </a:xfrm>
          <a:prstGeom prst="rect">
            <a:avLst/>
          </a:prstGeom>
          <a:noFill/>
          <a:ln>
            <a:noFill/>
          </a:ln>
        </p:spPr>
        <p:txBody>
          <a:bodyPr anchorCtr="0" anchor="t" bIns="0" lIns="0" spcFirstLastPara="1" rIns="0" wrap="square" tIns="0">
            <a:normAutofit/>
          </a:bodyPr>
          <a:lstStyle>
            <a:lvl1pPr lvl="0" algn="ctr">
              <a:lnSpc>
                <a:spcPct val="150000"/>
              </a:lnSpc>
              <a:spcBef>
                <a:spcPts val="1000"/>
              </a:spcBef>
              <a:spcAft>
                <a:spcPts val="0"/>
              </a:spcAft>
              <a:buClr>
                <a:schemeClr val="dk1"/>
              </a:buClr>
              <a:buSzPts val="1600"/>
              <a:buNone/>
              <a:defRPr sz="1600" cap="none">
                <a:solidFill>
                  <a:schemeClr val="dk1"/>
                </a:solidFill>
              </a:defRPr>
            </a:lvl1pPr>
            <a:lvl2pPr lvl="1" algn="ctr">
              <a:lnSpc>
                <a:spcPct val="120000"/>
              </a:lnSpc>
              <a:spcBef>
                <a:spcPts val="500"/>
              </a:spcBef>
              <a:spcAft>
                <a:spcPts val="0"/>
              </a:spcAft>
              <a:buClr>
                <a:schemeClr val="dk1"/>
              </a:buClr>
              <a:buSzPts val="2000"/>
              <a:buNone/>
              <a:defRPr sz="2000"/>
            </a:lvl2pPr>
            <a:lvl3pPr lvl="2" algn="ctr">
              <a:lnSpc>
                <a:spcPct val="120000"/>
              </a:lnSpc>
              <a:spcBef>
                <a:spcPts val="500"/>
              </a:spcBef>
              <a:spcAft>
                <a:spcPts val="0"/>
              </a:spcAft>
              <a:buClr>
                <a:schemeClr val="dk1"/>
              </a:buClr>
              <a:buSzPts val="1800"/>
              <a:buNone/>
              <a:defRPr sz="1800"/>
            </a:lvl3pPr>
            <a:lvl4pPr lvl="3" algn="ctr">
              <a:lnSpc>
                <a:spcPct val="120000"/>
              </a:lnSpc>
              <a:spcBef>
                <a:spcPts val="500"/>
              </a:spcBef>
              <a:spcAft>
                <a:spcPts val="0"/>
              </a:spcAft>
              <a:buClr>
                <a:schemeClr val="dk1"/>
              </a:buClr>
              <a:buSzPts val="1600"/>
              <a:buNone/>
              <a:defRPr sz="1600"/>
            </a:lvl4pPr>
            <a:lvl5pPr lvl="4" algn="ctr">
              <a:lnSpc>
                <a:spcPct val="12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95" name="Google Shape;95;p30"/>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96" name="Google Shape;96;p30"/>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97" name="Google Shape;97;p30"/>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bschnitts-&#10;überschrift" type="secHead">
  <p:cSld name="SECTION_HEADER">
    <p:spTree>
      <p:nvGrpSpPr>
        <p:cNvPr id="98" name="Shape 98"/>
        <p:cNvGrpSpPr/>
        <p:nvPr/>
      </p:nvGrpSpPr>
      <p:grpSpPr>
        <a:xfrm>
          <a:off x="0" y="0"/>
          <a:ext cx="0" cy="0"/>
          <a:chOff x="0" y="0"/>
          <a:chExt cx="0" cy="0"/>
        </a:xfrm>
      </p:grpSpPr>
      <p:sp>
        <p:nvSpPr>
          <p:cNvPr id="99" name="Google Shape;99;p31"/>
          <p:cNvSpPr txBox="1"/>
          <p:nvPr>
            <p:ph type="title"/>
          </p:nvPr>
        </p:nvSpPr>
        <p:spPr>
          <a:xfrm>
            <a:off x="1371600" y="1709738"/>
            <a:ext cx="9966960" cy="2852737"/>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4400"/>
              <a:buFont typeface="Avenir"/>
              <a:buNone/>
              <a:defRPr sz="44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0" name="Google Shape;100;p31"/>
          <p:cNvSpPr txBox="1"/>
          <p:nvPr>
            <p:ph idx="1" type="body"/>
          </p:nvPr>
        </p:nvSpPr>
        <p:spPr>
          <a:xfrm>
            <a:off x="1371600" y="4974336"/>
            <a:ext cx="9966961" cy="1115568"/>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cap="none">
                <a:solidFill>
                  <a:schemeClr val="dk1"/>
                </a:solidFill>
              </a:defRPr>
            </a:lvl1pPr>
            <a:lvl2pPr indent="-228600" lvl="1" marL="914400" algn="l">
              <a:lnSpc>
                <a:spcPct val="120000"/>
              </a:lnSpc>
              <a:spcBef>
                <a:spcPts val="500"/>
              </a:spcBef>
              <a:spcAft>
                <a:spcPts val="0"/>
              </a:spcAft>
              <a:buClr>
                <a:srgbClr val="888888"/>
              </a:buClr>
              <a:buSzPts val="2000"/>
              <a:buNone/>
              <a:defRPr sz="2000">
                <a:solidFill>
                  <a:srgbClr val="888888"/>
                </a:solidFill>
              </a:defRPr>
            </a:lvl2pPr>
            <a:lvl3pPr indent="-228600" lvl="2" marL="1371600" algn="l">
              <a:lnSpc>
                <a:spcPct val="120000"/>
              </a:lnSpc>
              <a:spcBef>
                <a:spcPts val="500"/>
              </a:spcBef>
              <a:spcAft>
                <a:spcPts val="0"/>
              </a:spcAft>
              <a:buClr>
                <a:srgbClr val="888888"/>
              </a:buClr>
              <a:buSzPts val="1800"/>
              <a:buNone/>
              <a:defRPr sz="1800">
                <a:solidFill>
                  <a:srgbClr val="888888"/>
                </a:solidFill>
              </a:defRPr>
            </a:lvl3pPr>
            <a:lvl4pPr indent="-228600" lvl="3" marL="1828800" algn="l">
              <a:lnSpc>
                <a:spcPct val="120000"/>
              </a:lnSpc>
              <a:spcBef>
                <a:spcPts val="500"/>
              </a:spcBef>
              <a:spcAft>
                <a:spcPts val="0"/>
              </a:spcAft>
              <a:buClr>
                <a:srgbClr val="888888"/>
              </a:buClr>
              <a:buSzPts val="1600"/>
              <a:buNone/>
              <a:defRPr sz="1600">
                <a:solidFill>
                  <a:srgbClr val="888888"/>
                </a:solidFill>
              </a:defRPr>
            </a:lvl4pPr>
            <a:lvl5pPr indent="-228600" lvl="4" marL="2286000" algn="l">
              <a:lnSpc>
                <a:spcPct val="12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101" name="Google Shape;101;p31"/>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2" name="Google Shape;102;p31"/>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3" name="Google Shape;103;p31"/>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wei Inhalte" type="twoObj">
  <p:cSld name="TWO_OBJECTS">
    <p:spTree>
      <p:nvGrpSpPr>
        <p:cNvPr id="104" name="Shape 104"/>
        <p:cNvGrpSpPr/>
        <p:nvPr/>
      </p:nvGrpSpPr>
      <p:grpSpPr>
        <a:xfrm>
          <a:off x="0" y="0"/>
          <a:ext cx="0" cy="0"/>
          <a:chOff x="0" y="0"/>
          <a:chExt cx="0" cy="0"/>
        </a:xfrm>
      </p:grpSpPr>
      <p:sp>
        <p:nvSpPr>
          <p:cNvPr id="105" name="Google Shape;105;p32"/>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6" name="Google Shape;106;p32"/>
          <p:cNvSpPr txBox="1"/>
          <p:nvPr>
            <p:ph idx="1" type="body"/>
          </p:nvPr>
        </p:nvSpPr>
        <p:spPr>
          <a:xfrm>
            <a:off x="1371600" y="2112264"/>
            <a:ext cx="4846320" cy="3959352"/>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7" name="Google Shape;107;p32"/>
          <p:cNvSpPr txBox="1"/>
          <p:nvPr>
            <p:ph idx="2" type="body"/>
          </p:nvPr>
        </p:nvSpPr>
        <p:spPr>
          <a:xfrm>
            <a:off x="6766560" y="2112265"/>
            <a:ext cx="4846320" cy="3959351"/>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32"/>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09" name="Google Shape;109;p32"/>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0" name="Google Shape;110;p32"/>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gleich">
  <p:cSld name="Vergleich">
    <p:spTree>
      <p:nvGrpSpPr>
        <p:cNvPr id="111" name="Shape 111"/>
        <p:cNvGrpSpPr/>
        <p:nvPr/>
      </p:nvGrpSpPr>
      <p:grpSpPr>
        <a:xfrm>
          <a:off x="0" y="0"/>
          <a:ext cx="0" cy="0"/>
          <a:chOff x="0" y="0"/>
          <a:chExt cx="0" cy="0"/>
        </a:xfrm>
      </p:grpSpPr>
      <p:sp>
        <p:nvSpPr>
          <p:cNvPr id="112" name="Google Shape;112;p33"/>
          <p:cNvSpPr txBox="1"/>
          <p:nvPr>
            <p:ph idx="1" type="body"/>
          </p:nvPr>
        </p:nvSpPr>
        <p:spPr>
          <a:xfrm>
            <a:off x="1371600" y="2112264"/>
            <a:ext cx="4841076"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3" name="Google Shape;113;p33"/>
          <p:cNvSpPr txBox="1"/>
          <p:nvPr>
            <p:ph idx="2" type="body"/>
          </p:nvPr>
        </p:nvSpPr>
        <p:spPr>
          <a:xfrm>
            <a:off x="1371600" y="3018472"/>
            <a:ext cx="4841076" cy="3104856"/>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33"/>
          <p:cNvSpPr txBox="1"/>
          <p:nvPr>
            <p:ph idx="3" type="body"/>
          </p:nvPr>
        </p:nvSpPr>
        <p:spPr>
          <a:xfrm>
            <a:off x="6766560" y="2112264"/>
            <a:ext cx="4846320" cy="823912"/>
          </a:xfrm>
          <a:prstGeom prst="rect">
            <a:avLst/>
          </a:prstGeom>
          <a:noFill/>
          <a:ln>
            <a:noFill/>
          </a:ln>
        </p:spPr>
        <p:txBody>
          <a:bodyPr anchorCtr="0" anchor="b" bIns="0" lIns="0" spcFirstLastPara="1" rIns="0" wrap="square" tIns="0">
            <a:normAutofit/>
          </a:bodyPr>
          <a:lstStyle>
            <a:lvl1pPr indent="-228600" lvl="0" marL="457200" algn="l">
              <a:lnSpc>
                <a:spcPct val="120000"/>
              </a:lnSpc>
              <a:spcBef>
                <a:spcPts val="1000"/>
              </a:spcBef>
              <a:spcAft>
                <a:spcPts val="0"/>
              </a:spcAft>
              <a:buClr>
                <a:schemeClr val="dk1"/>
              </a:buClr>
              <a:buSzPts val="2400"/>
              <a:buNone/>
              <a:defRPr b="1" sz="2400"/>
            </a:lvl1pPr>
            <a:lvl2pPr indent="-228600" lvl="1" marL="914400" algn="l">
              <a:lnSpc>
                <a:spcPct val="120000"/>
              </a:lnSpc>
              <a:spcBef>
                <a:spcPts val="500"/>
              </a:spcBef>
              <a:spcAft>
                <a:spcPts val="0"/>
              </a:spcAft>
              <a:buClr>
                <a:schemeClr val="dk1"/>
              </a:buClr>
              <a:buSzPts val="2000"/>
              <a:buNone/>
              <a:defRPr b="1" sz="2000"/>
            </a:lvl2pPr>
            <a:lvl3pPr indent="-228600" lvl="2" marL="1371600" algn="l">
              <a:lnSpc>
                <a:spcPct val="120000"/>
              </a:lnSpc>
              <a:spcBef>
                <a:spcPts val="500"/>
              </a:spcBef>
              <a:spcAft>
                <a:spcPts val="0"/>
              </a:spcAft>
              <a:buClr>
                <a:schemeClr val="dk1"/>
              </a:buClr>
              <a:buSzPts val="1800"/>
              <a:buNone/>
              <a:defRPr b="1" sz="1800"/>
            </a:lvl3pPr>
            <a:lvl4pPr indent="-228600" lvl="3" marL="1828800" algn="l">
              <a:lnSpc>
                <a:spcPct val="120000"/>
              </a:lnSpc>
              <a:spcBef>
                <a:spcPts val="500"/>
              </a:spcBef>
              <a:spcAft>
                <a:spcPts val="0"/>
              </a:spcAft>
              <a:buClr>
                <a:schemeClr val="dk1"/>
              </a:buClr>
              <a:buSzPts val="1600"/>
              <a:buNone/>
              <a:defRPr b="1" sz="1600"/>
            </a:lvl4pPr>
            <a:lvl5pPr indent="-228600" lvl="4" marL="2286000" algn="l">
              <a:lnSpc>
                <a:spcPct val="12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15" name="Google Shape;115;p33"/>
          <p:cNvSpPr txBox="1"/>
          <p:nvPr>
            <p:ph idx="4" type="body"/>
          </p:nvPr>
        </p:nvSpPr>
        <p:spPr>
          <a:xfrm>
            <a:off x="6766560" y="3018471"/>
            <a:ext cx="4841076" cy="3104857"/>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6" name="Google Shape;116;p33"/>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17" name="Google Shape;117;p33"/>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18" name="Google Shape;118;p33"/>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
        <p:nvSpPr>
          <p:cNvPr id="119" name="Google Shape;119;p33"/>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r Titel" type="titleOnly">
  <p:cSld name="TITLE_ONLY">
    <p:spTree>
      <p:nvGrpSpPr>
        <p:cNvPr id="120" name="Shape 120"/>
        <p:cNvGrpSpPr/>
        <p:nvPr/>
      </p:nvGrpSpPr>
      <p:grpSpPr>
        <a:xfrm>
          <a:off x="0" y="0"/>
          <a:ext cx="0" cy="0"/>
          <a:chOff x="0" y="0"/>
          <a:chExt cx="0" cy="0"/>
        </a:xfrm>
      </p:grpSpPr>
      <p:sp>
        <p:nvSpPr>
          <p:cNvPr id="121" name="Google Shape;121;p3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2" name="Google Shape;122;p34"/>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3" name="Google Shape;123;p3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4" name="Google Shape;124;p34"/>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er" type="blank">
  <p:cSld name="BLANK">
    <p:spTree>
      <p:nvGrpSpPr>
        <p:cNvPr id="125" name="Shape 125"/>
        <p:cNvGrpSpPr/>
        <p:nvPr/>
      </p:nvGrpSpPr>
      <p:grpSpPr>
        <a:xfrm>
          <a:off x="0" y="0"/>
          <a:ext cx="0" cy="0"/>
          <a:chOff x="0" y="0"/>
          <a:chExt cx="0" cy="0"/>
        </a:xfrm>
      </p:grpSpPr>
      <p:sp>
        <p:nvSpPr>
          <p:cNvPr id="126" name="Google Shape;126;p35"/>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27" name="Google Shape;127;p35"/>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28" name="Google Shape;128;p35"/>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halt mit Überschrift" type="objTx">
  <p:cSld name="OBJECT_WITH_CAPTION_TEXT">
    <p:spTree>
      <p:nvGrpSpPr>
        <p:cNvPr id="129" name="Shape 129"/>
        <p:cNvGrpSpPr/>
        <p:nvPr/>
      </p:nvGrpSpPr>
      <p:grpSpPr>
        <a:xfrm>
          <a:off x="0" y="0"/>
          <a:ext cx="0" cy="0"/>
          <a:chOff x="0" y="0"/>
          <a:chExt cx="0" cy="0"/>
        </a:xfrm>
      </p:grpSpPr>
      <p:sp>
        <p:nvSpPr>
          <p:cNvPr id="130" name="Google Shape;130;p36"/>
          <p:cNvSpPr txBox="1"/>
          <p:nvPr>
            <p:ph type="title"/>
          </p:nvPr>
        </p:nvSpPr>
        <p:spPr>
          <a:xfrm>
            <a:off x="1371600" y="987425"/>
            <a:ext cx="3932237" cy="1894511"/>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1" name="Google Shape;131;p36"/>
          <p:cNvSpPr txBox="1"/>
          <p:nvPr>
            <p:ph idx="1" type="body"/>
          </p:nvPr>
        </p:nvSpPr>
        <p:spPr>
          <a:xfrm>
            <a:off x="5650992" y="987425"/>
            <a:ext cx="5687568" cy="4873625"/>
          </a:xfrm>
          <a:prstGeom prst="rect">
            <a:avLst/>
          </a:prstGeom>
          <a:noFill/>
          <a:ln>
            <a:noFill/>
          </a:ln>
        </p:spPr>
        <p:txBody>
          <a:bodyPr anchorCtr="0" anchor="t" bIns="0" lIns="0" spcFirstLastPara="1" rIns="0" wrap="square" tIns="0">
            <a:normAutofit/>
          </a:bodyPr>
          <a:lstStyle>
            <a:lvl1pPr indent="-355600" lvl="0" marL="457200" algn="l">
              <a:lnSpc>
                <a:spcPct val="120000"/>
              </a:lnSpc>
              <a:spcBef>
                <a:spcPts val="1000"/>
              </a:spcBef>
              <a:spcAft>
                <a:spcPts val="0"/>
              </a:spcAft>
              <a:buClr>
                <a:schemeClr val="dk1"/>
              </a:buClr>
              <a:buSzPts val="2000"/>
              <a:buChar char="•"/>
              <a:defRPr sz="2000"/>
            </a:lvl1pPr>
            <a:lvl2pPr indent="-355600" lvl="1" marL="914400" algn="l">
              <a:lnSpc>
                <a:spcPct val="120000"/>
              </a:lnSpc>
              <a:spcBef>
                <a:spcPts val="500"/>
              </a:spcBef>
              <a:spcAft>
                <a:spcPts val="0"/>
              </a:spcAft>
              <a:buClr>
                <a:schemeClr val="dk1"/>
              </a:buClr>
              <a:buSzPts val="2000"/>
              <a:buChar char="•"/>
              <a:defRPr sz="2000"/>
            </a:lvl2pPr>
            <a:lvl3pPr indent="-342900" lvl="2" marL="1371600" algn="l">
              <a:lnSpc>
                <a:spcPct val="120000"/>
              </a:lnSpc>
              <a:spcBef>
                <a:spcPts val="500"/>
              </a:spcBef>
              <a:spcAft>
                <a:spcPts val="0"/>
              </a:spcAft>
              <a:buClr>
                <a:schemeClr val="dk1"/>
              </a:buClr>
              <a:buSzPts val="1800"/>
              <a:buChar char="•"/>
              <a:defRPr sz="1800"/>
            </a:lvl3pPr>
            <a:lvl4pPr indent="-330200" lvl="3" marL="1828800" algn="l">
              <a:lnSpc>
                <a:spcPct val="120000"/>
              </a:lnSpc>
              <a:spcBef>
                <a:spcPts val="500"/>
              </a:spcBef>
              <a:spcAft>
                <a:spcPts val="0"/>
              </a:spcAft>
              <a:buClr>
                <a:schemeClr val="dk1"/>
              </a:buClr>
              <a:buSzPts val="1600"/>
              <a:buChar char="•"/>
              <a:defRPr sz="1600"/>
            </a:lvl4pPr>
            <a:lvl5pPr indent="-330200" lvl="4" marL="2286000" algn="l">
              <a:lnSpc>
                <a:spcPct val="120000"/>
              </a:lnSpc>
              <a:spcBef>
                <a:spcPts val="500"/>
              </a:spcBef>
              <a:spcAft>
                <a:spcPts val="0"/>
              </a:spcAft>
              <a:buClr>
                <a:schemeClr val="dk1"/>
              </a:buClr>
              <a:buSzPts val="1600"/>
              <a:buChar char="•"/>
              <a:defRPr sz="16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2" name="Google Shape;132;p36"/>
          <p:cNvSpPr txBox="1"/>
          <p:nvPr>
            <p:ph idx="2" type="body"/>
          </p:nvPr>
        </p:nvSpPr>
        <p:spPr>
          <a:xfrm>
            <a:off x="1371600" y="3058510"/>
            <a:ext cx="3932237" cy="2802540"/>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3" name="Google Shape;133;p36"/>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34" name="Google Shape;134;p36"/>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5" name="Google Shape;135;p36"/>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ld mit Überschrift" type="picTx">
  <p:cSld name="PICTURE_WITH_CAPTION_TEXT">
    <p:spTree>
      <p:nvGrpSpPr>
        <p:cNvPr id="136" name="Shape 136"/>
        <p:cNvGrpSpPr/>
        <p:nvPr/>
      </p:nvGrpSpPr>
      <p:grpSpPr>
        <a:xfrm>
          <a:off x="0" y="0"/>
          <a:ext cx="0" cy="0"/>
          <a:chOff x="0" y="0"/>
          <a:chExt cx="0" cy="0"/>
        </a:xfrm>
      </p:grpSpPr>
      <p:sp>
        <p:nvSpPr>
          <p:cNvPr id="137" name="Google Shape;137;p37"/>
          <p:cNvSpPr txBox="1"/>
          <p:nvPr>
            <p:ph type="title"/>
          </p:nvPr>
        </p:nvSpPr>
        <p:spPr>
          <a:xfrm>
            <a:off x="1371600" y="987552"/>
            <a:ext cx="3932237" cy="1892808"/>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3200"/>
              <a:buFont typeface="Avenir"/>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38" name="Google Shape;138;p37"/>
          <p:cNvSpPr/>
          <p:nvPr>
            <p:ph idx="2" type="pic"/>
          </p:nvPr>
        </p:nvSpPr>
        <p:spPr>
          <a:xfrm>
            <a:off x="5505319" y="987425"/>
            <a:ext cx="5833242" cy="4873625"/>
          </a:xfrm>
          <a:prstGeom prst="rect">
            <a:avLst/>
          </a:prstGeom>
          <a:noFill/>
          <a:ln>
            <a:noFill/>
          </a:ln>
        </p:spPr>
      </p:sp>
      <p:sp>
        <p:nvSpPr>
          <p:cNvPr id="139" name="Google Shape;139;p37"/>
          <p:cNvSpPr txBox="1"/>
          <p:nvPr>
            <p:ph idx="1" type="body"/>
          </p:nvPr>
        </p:nvSpPr>
        <p:spPr>
          <a:xfrm>
            <a:off x="1371600" y="3033286"/>
            <a:ext cx="3932237" cy="2835702"/>
          </a:xfrm>
          <a:prstGeom prst="rect">
            <a:avLst/>
          </a:prstGeom>
          <a:noFill/>
          <a:ln>
            <a:noFill/>
          </a:ln>
        </p:spPr>
        <p:txBody>
          <a:bodyPr anchorCtr="0" anchor="t" bIns="0" lIns="0" spcFirstLastPara="1" rIns="0" wrap="square" tIns="0">
            <a:normAutofit/>
          </a:bodyPr>
          <a:lstStyle>
            <a:lvl1pPr indent="-228600" lvl="0" marL="457200" algn="l">
              <a:lnSpc>
                <a:spcPct val="120000"/>
              </a:lnSpc>
              <a:spcBef>
                <a:spcPts val="1000"/>
              </a:spcBef>
              <a:spcAft>
                <a:spcPts val="0"/>
              </a:spcAft>
              <a:buClr>
                <a:schemeClr val="dk1"/>
              </a:buClr>
              <a:buSzPts val="1600"/>
              <a:buNone/>
              <a:defRPr sz="1600"/>
            </a:lvl1pPr>
            <a:lvl2pPr indent="-228600" lvl="1" marL="914400" algn="l">
              <a:lnSpc>
                <a:spcPct val="120000"/>
              </a:lnSpc>
              <a:spcBef>
                <a:spcPts val="500"/>
              </a:spcBef>
              <a:spcAft>
                <a:spcPts val="0"/>
              </a:spcAft>
              <a:buClr>
                <a:schemeClr val="dk1"/>
              </a:buClr>
              <a:buSzPts val="1400"/>
              <a:buNone/>
              <a:defRPr sz="1400"/>
            </a:lvl2pPr>
            <a:lvl3pPr indent="-228600" lvl="2" marL="1371600" algn="l">
              <a:lnSpc>
                <a:spcPct val="120000"/>
              </a:lnSpc>
              <a:spcBef>
                <a:spcPts val="500"/>
              </a:spcBef>
              <a:spcAft>
                <a:spcPts val="0"/>
              </a:spcAft>
              <a:buClr>
                <a:schemeClr val="dk1"/>
              </a:buClr>
              <a:buSzPts val="1200"/>
              <a:buNone/>
              <a:defRPr sz="1200"/>
            </a:lvl3pPr>
            <a:lvl4pPr indent="-228600" lvl="3" marL="1828800" algn="l">
              <a:lnSpc>
                <a:spcPct val="120000"/>
              </a:lnSpc>
              <a:spcBef>
                <a:spcPts val="500"/>
              </a:spcBef>
              <a:spcAft>
                <a:spcPts val="0"/>
              </a:spcAft>
              <a:buClr>
                <a:schemeClr val="dk1"/>
              </a:buClr>
              <a:buSzPts val="1000"/>
              <a:buNone/>
              <a:defRPr sz="1000"/>
            </a:lvl4pPr>
            <a:lvl5pPr indent="-228600" lvl="4" marL="2286000" algn="l">
              <a:lnSpc>
                <a:spcPct val="12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0" name="Google Shape;140;p37"/>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1" name="Google Shape;141;p37"/>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2" name="Google Shape;142;p37"/>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el und vertikaler Text" type="vertTx">
  <p:cSld name="VERTICAL_TEXT">
    <p:spTree>
      <p:nvGrpSpPr>
        <p:cNvPr id="143" name="Shape 143"/>
        <p:cNvGrpSpPr/>
        <p:nvPr/>
      </p:nvGrpSpPr>
      <p:grpSpPr>
        <a:xfrm>
          <a:off x="0" y="0"/>
          <a:ext cx="0" cy="0"/>
          <a:chOff x="0" y="0"/>
          <a:chExt cx="0" cy="0"/>
        </a:xfrm>
      </p:grpSpPr>
      <p:sp>
        <p:nvSpPr>
          <p:cNvPr id="144" name="Google Shape;144;p3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5" name="Google Shape;145;p38"/>
          <p:cNvSpPr txBox="1"/>
          <p:nvPr>
            <p:ph idx="1" type="body"/>
          </p:nvPr>
        </p:nvSpPr>
        <p:spPr>
          <a:xfrm rot="5400000">
            <a:off x="4512564" y="-1028700"/>
            <a:ext cx="3959352" cy="10241280"/>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8"/>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47" name="Google Shape;147;p3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8" name="Google Shape;148;p38"/>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kaler Titel und Text" type="vertTitleAndTx">
  <p:cSld name="VERTICAL_TITLE_AND_VERTICAL_TEXT">
    <p:spTree>
      <p:nvGrpSpPr>
        <p:cNvPr id="149" name="Shape 149"/>
        <p:cNvGrpSpPr/>
        <p:nvPr/>
      </p:nvGrpSpPr>
      <p:grpSpPr>
        <a:xfrm>
          <a:off x="0" y="0"/>
          <a:ext cx="0" cy="0"/>
          <a:chOff x="0" y="0"/>
          <a:chExt cx="0" cy="0"/>
        </a:xfrm>
      </p:grpSpPr>
      <p:sp>
        <p:nvSpPr>
          <p:cNvPr id="150" name="Google Shape;150;p39"/>
          <p:cNvSpPr txBox="1"/>
          <p:nvPr>
            <p:ph type="title"/>
          </p:nvPr>
        </p:nvSpPr>
        <p:spPr>
          <a:xfrm rot="5400000">
            <a:off x="7614700" y="1949100"/>
            <a:ext cx="4849301" cy="2628900"/>
          </a:xfrm>
          <a:prstGeom prst="rect">
            <a:avLst/>
          </a:prstGeom>
          <a:noFill/>
          <a:ln>
            <a:noFill/>
          </a:ln>
        </p:spPr>
        <p:txBody>
          <a:bodyPr anchorCtr="0" anchor="b" bIns="0" lIns="0" spcFirstLastPara="1" rIns="0" wrap="square" tIns="0">
            <a:normAutofit/>
          </a:bodyPr>
          <a:lstStyle>
            <a:lvl1pPr lvl="0" algn="l">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1" name="Google Shape;151;p39"/>
          <p:cNvSpPr txBox="1"/>
          <p:nvPr>
            <p:ph idx="1" type="body"/>
          </p:nvPr>
        </p:nvSpPr>
        <p:spPr>
          <a:xfrm rot="5400000">
            <a:off x="2286218" y="-598082"/>
            <a:ext cx="4849300" cy="7723265"/>
          </a:xfrm>
          <a:prstGeom prst="rect">
            <a:avLst/>
          </a:prstGeom>
          <a:noFill/>
          <a:ln>
            <a:noFill/>
          </a:ln>
        </p:spPr>
        <p:txBody>
          <a:bodyPr anchorCtr="0" anchor="t" bIns="0" lIns="0" spcFirstLastPara="1" rIns="0" wrap="square" tIns="0">
            <a:normAutofit/>
          </a:bodyPr>
          <a:lstStyle>
            <a:lvl1pPr indent="-342900" lvl="0" marL="457200" algn="l">
              <a:lnSpc>
                <a:spcPct val="120000"/>
              </a:lnSpc>
              <a:spcBef>
                <a:spcPts val="1000"/>
              </a:spcBef>
              <a:spcAft>
                <a:spcPts val="0"/>
              </a:spcAft>
              <a:buClr>
                <a:schemeClr val="dk1"/>
              </a:buClr>
              <a:buSzPts val="1800"/>
              <a:buChar char="•"/>
              <a:defRPr/>
            </a:lvl1pPr>
            <a:lvl2pPr indent="-342900" lvl="1" marL="914400" algn="l">
              <a:lnSpc>
                <a:spcPct val="120000"/>
              </a:lnSpc>
              <a:spcBef>
                <a:spcPts val="500"/>
              </a:spcBef>
              <a:spcAft>
                <a:spcPts val="0"/>
              </a:spcAft>
              <a:buClr>
                <a:schemeClr val="dk1"/>
              </a:buClr>
              <a:buSzPts val="1800"/>
              <a:buChar char="•"/>
              <a:defRPr/>
            </a:lvl2pPr>
            <a:lvl3pPr indent="-342900" lvl="2" marL="1371600" algn="l">
              <a:lnSpc>
                <a:spcPct val="120000"/>
              </a:lnSpc>
              <a:spcBef>
                <a:spcPts val="500"/>
              </a:spcBef>
              <a:spcAft>
                <a:spcPts val="0"/>
              </a:spcAft>
              <a:buClr>
                <a:schemeClr val="dk1"/>
              </a:buClr>
              <a:buSzPts val="1800"/>
              <a:buChar char="•"/>
              <a:defRPr/>
            </a:lvl3pPr>
            <a:lvl4pPr indent="-342900" lvl="3" marL="1828800" algn="l">
              <a:lnSpc>
                <a:spcPct val="120000"/>
              </a:lnSpc>
              <a:spcBef>
                <a:spcPts val="500"/>
              </a:spcBef>
              <a:spcAft>
                <a:spcPts val="0"/>
              </a:spcAft>
              <a:buClr>
                <a:schemeClr val="dk1"/>
              </a:buClr>
              <a:buSzPts val="1800"/>
              <a:buChar char="•"/>
              <a:defRPr/>
            </a:lvl4pPr>
            <a:lvl5pPr indent="-342900" lvl="4" marL="2286000" algn="l">
              <a:lnSpc>
                <a:spcPct val="12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2" name="Google Shape;152;p39"/>
          <p:cNvSpPr txBox="1"/>
          <p:nvPr>
            <p:ph idx="10" type="dt"/>
          </p:nvPr>
        </p:nvSpPr>
        <p:spPr>
          <a:xfrm>
            <a:off x="7909560" y="6409944"/>
            <a:ext cx="3703320" cy="448056"/>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id="153" name="Google Shape;153;p39"/>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4" name="Google Shape;154;p39"/>
          <p:cNvSpPr txBox="1"/>
          <p:nvPr>
            <p:ph idx="12" type="sldNum"/>
          </p:nvPr>
        </p:nvSpPr>
        <p:spPr>
          <a:xfrm>
            <a:off x="11667744" y="6409944"/>
            <a:ext cx="438912" cy="448056"/>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1pPr>
            <a:lvl2pPr indent="0" lvl="1"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indent="0" lvl="2"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indent="0" lvl="3"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indent="0" lvl="4"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indent="0" lvl="5"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indent="0" lvl="6"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indent="0" lvl="7"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indent="0" lvl="8" marL="0"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3.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1.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8"/>
          <p:cNvSpPr/>
          <p:nvPr/>
        </p:nvSpPr>
        <p:spPr>
          <a:xfrm flipH="1" rot="10800000">
            <a:off x="0" y="6401226"/>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1" name="Google Shape;11;p18"/>
          <p:cNvSpPr/>
          <p:nvPr/>
        </p:nvSpPr>
        <p:spPr>
          <a:xfrm flipH="1">
            <a:off x="4038602" y="6401228"/>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2" name="Google Shape;12;p18"/>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18"/>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4" name="Google Shape;14;p18"/>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venir"/>
                <a:ea typeface="Avenir"/>
                <a:cs typeface="Avenir"/>
                <a:sym typeface="Avenir"/>
              </a:defRPr>
            </a:lvl9pPr>
          </a:lstStyle>
          <a:p/>
        </p:txBody>
      </p:sp>
      <p:sp>
        <p:nvSpPr>
          <p:cNvPr descr="Ein Bild, das Screenshot, Schrift, Grafiken, Grafikdesign enthält.&#10;&#10;Automatisch generierte Beschreibung" id="15" name="Google Shape;15;p18"/>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9" name="Shape 79"/>
        <p:cNvGrpSpPr/>
        <p:nvPr/>
      </p:nvGrpSpPr>
      <p:grpSpPr>
        <a:xfrm>
          <a:off x="0" y="0"/>
          <a:ext cx="0" cy="0"/>
          <a:chOff x="0" y="0"/>
          <a:chExt cx="0" cy="0"/>
        </a:xfrm>
      </p:grpSpPr>
      <p:sp>
        <p:nvSpPr>
          <p:cNvPr id="80" name="Google Shape;80;p14"/>
          <p:cNvSpPr/>
          <p:nvPr/>
        </p:nvSpPr>
        <p:spPr>
          <a:xfrm flipH="1" rot="10800000">
            <a:off x="0" y="6401226"/>
            <a:ext cx="12192000" cy="456773"/>
          </a:xfrm>
          <a:prstGeom prst="rect">
            <a:avLst/>
          </a:prstGeom>
          <a:gradFill>
            <a:gsLst>
              <a:gs pos="0">
                <a:srgbClr val="029676">
                  <a:alpha val="27058"/>
                </a:srgbClr>
              </a:gs>
              <a:gs pos="14000">
                <a:srgbClr val="029676">
                  <a:alpha val="27058"/>
                </a:srgbClr>
              </a:gs>
              <a:gs pos="100000">
                <a:srgbClr val="4AB5C4">
                  <a:alpha val="83921"/>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1" name="Google Shape;81;p14"/>
          <p:cNvSpPr/>
          <p:nvPr/>
        </p:nvSpPr>
        <p:spPr>
          <a:xfrm flipH="1">
            <a:off x="4038602" y="6401228"/>
            <a:ext cx="8153398" cy="456772"/>
          </a:xfrm>
          <a:prstGeom prst="rect">
            <a:avLst/>
          </a:prstGeom>
          <a:gradFill>
            <a:gsLst>
              <a:gs pos="0">
                <a:srgbClr val="BADB7C">
                  <a:alpha val="54117"/>
                </a:srgbClr>
              </a:gs>
              <a:gs pos="9000">
                <a:srgbClr val="BADB7C">
                  <a:alpha val="54117"/>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82" name="Google Shape;82;p14"/>
          <p:cNvSpPr txBox="1"/>
          <p:nvPr>
            <p:ph type="title"/>
          </p:nvPr>
        </p:nvSpPr>
        <p:spPr>
          <a:xfrm>
            <a:off x="1371600" y="795528"/>
            <a:ext cx="10241280" cy="1234440"/>
          </a:xfrm>
          <a:prstGeom prst="rect">
            <a:avLst/>
          </a:prstGeom>
          <a:noFill/>
          <a:ln>
            <a:noFill/>
          </a:ln>
        </p:spPr>
        <p:txBody>
          <a:bodyPr anchorCtr="0" anchor="b" bIns="0" lIns="0" spcFirstLastPara="1" rIns="0" wrap="square" tIns="0">
            <a:normAutofit/>
          </a:bodyPr>
          <a:lstStyle>
            <a:lvl1pPr lvl="0" marR="0" rtl="0" algn="l">
              <a:lnSpc>
                <a:spcPct val="100000"/>
              </a:lnSpc>
              <a:spcBef>
                <a:spcPts val="0"/>
              </a:spcBef>
              <a:spcAft>
                <a:spcPts val="0"/>
              </a:spcAft>
              <a:buClr>
                <a:schemeClr val="dk1"/>
              </a:buClr>
              <a:buSzPts val="3600"/>
              <a:buFont typeface="Avenir"/>
              <a:buNone/>
              <a:defRPr b="1" i="0" sz="36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83" name="Google Shape;83;p14"/>
          <p:cNvSpPr txBox="1"/>
          <p:nvPr>
            <p:ph idx="1" type="body"/>
          </p:nvPr>
        </p:nvSpPr>
        <p:spPr>
          <a:xfrm>
            <a:off x="1371600" y="2112264"/>
            <a:ext cx="10241280" cy="3959352"/>
          </a:xfrm>
          <a:prstGeom prst="rect">
            <a:avLst/>
          </a:prstGeom>
          <a:noFill/>
          <a:ln>
            <a:noFill/>
          </a:ln>
        </p:spPr>
        <p:txBody>
          <a:bodyPr anchorCtr="0" anchor="t" bIns="0" lIns="0" spcFirstLastPara="1" rIns="0" wrap="square" tIns="0">
            <a:normAutofit/>
          </a:bodyPr>
          <a:lstStyle>
            <a:lvl1pPr indent="-355600" lvl="0" marL="457200" marR="0" rtl="0" algn="l">
              <a:lnSpc>
                <a:spcPct val="120000"/>
              </a:lnSpc>
              <a:spcBef>
                <a:spcPts val="10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1pPr>
            <a:lvl2pPr indent="-355600" lvl="1" marL="914400" marR="0" rtl="0" algn="l">
              <a:lnSpc>
                <a:spcPct val="12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2pPr>
            <a:lvl3pPr indent="-342900" lvl="2" marL="1371600" marR="0" rtl="0" algn="l">
              <a:lnSpc>
                <a:spcPct val="12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3pPr>
            <a:lvl4pPr indent="-330200" lvl="3" marL="18288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4pPr>
            <a:lvl5pPr indent="-330200" lvl="4" marL="2286000" marR="0" rtl="0" algn="l">
              <a:lnSpc>
                <a:spcPct val="120000"/>
              </a:lnSpc>
              <a:spcBef>
                <a:spcPts val="500"/>
              </a:spcBef>
              <a:spcAft>
                <a:spcPts val="0"/>
              </a:spcAft>
              <a:buClr>
                <a:schemeClr val="dk1"/>
              </a:buClr>
              <a:buSzPts val="1600"/>
              <a:buFont typeface="Arial"/>
              <a:buChar char="•"/>
              <a:defRPr b="0" i="0" sz="16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84" name="Google Shape;84;p14"/>
          <p:cNvSpPr txBox="1"/>
          <p:nvPr>
            <p:ph idx="11" type="ftr"/>
          </p:nvPr>
        </p:nvSpPr>
        <p:spPr>
          <a:xfrm rot="5400000">
            <a:off x="-1828800" y="1911096"/>
            <a:ext cx="4114800" cy="457200"/>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1" i="0" sz="800" u="none" cap="none" strike="noStrike">
                <a:solidFill>
                  <a:schemeClr val="dk1"/>
                </a:solidFill>
                <a:latin typeface="Avenir"/>
                <a:ea typeface="Avenir"/>
                <a:cs typeface="Avenir"/>
                <a:sym typeface="Avenir"/>
              </a:defRPr>
            </a:lvl1pPr>
            <a:lvl2pPr lvl="1"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400" u="none" cap="none" strike="noStrike">
                <a:solidFill>
                  <a:srgbClr val="000000"/>
                </a:solidFill>
                <a:latin typeface="Arial"/>
                <a:ea typeface="Arial"/>
                <a:cs typeface="Arial"/>
                <a:sym typeface="Arial"/>
              </a:defRPr>
            </a:lvl9pPr>
          </a:lstStyle>
          <a:p/>
        </p:txBody>
      </p:sp>
      <p:sp>
        <p:nvSpPr>
          <p:cNvPr descr="Ein Bild, das Screenshot, Schrift, Grafiken, Grafikdesign enthält.&#10;&#10;Automatisch generierte Beschreibung" id="85" name="Google Shape;85;p14"/>
          <p:cNvSpPr/>
          <p:nvPr/>
        </p:nvSpPr>
        <p:spPr>
          <a:xfrm>
            <a:off x="8167455" y="29028"/>
            <a:ext cx="3991993" cy="751674"/>
          </a:xfrm>
          <a:prstGeom prst="rect">
            <a:avLst/>
          </a:prstGeom>
          <a:no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s://www.datapro.education/datapro-webgames/" TargetMode="External"/><Relationship Id="rId4" Type="http://schemas.openxmlformats.org/officeDocument/2006/relationships/hyperlink" Target="https://dataprogames.ph-freiburg.de/smarthome-challenge/" TargetMode="External"/><Relationship Id="rId5" Type="http://schemas.openxmlformats.org/officeDocument/2006/relationships/hyperlink" Target="https://www.datapro.education/curriculum/" TargetMode="External"/><Relationship Id="rId6"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9.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6.jpg"/><Relationship Id="rId4" Type="http://schemas.openxmlformats.org/officeDocument/2006/relationships/image" Target="../media/image4.gif"/></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4.gi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hyperlink" Target="http://drive.google.com/file/d/1nBGhREP1PiEVhsCo_TMiDYD8w73HHztj/view" TargetMode="External"/><Relationship Id="rId4"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58" name="Shape 158"/>
        <p:cNvGrpSpPr/>
        <p:nvPr/>
      </p:nvGrpSpPr>
      <p:grpSpPr>
        <a:xfrm>
          <a:off x="0" y="0"/>
          <a:ext cx="0" cy="0"/>
          <a:chOff x="0" y="0"/>
          <a:chExt cx="0" cy="0"/>
        </a:xfrm>
      </p:grpSpPr>
      <p:sp>
        <p:nvSpPr>
          <p:cNvPr id="159" name="Google Shape;159;p1"/>
          <p:cNvSpPr/>
          <p:nvPr/>
        </p:nvSpPr>
        <p:spPr>
          <a:xfrm flipH="1" rot="10800000">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0" name="Google Shape;160;p1"/>
          <p:cNvSpPr/>
          <p:nvPr/>
        </p:nvSpPr>
        <p:spPr>
          <a:xfrm flipH="1">
            <a:off x="4038600" y="6400799"/>
            <a:ext cx="8153398" cy="456772"/>
          </a:xfrm>
          <a:prstGeom prst="rect">
            <a:avLst/>
          </a:prstGeom>
          <a:gradFill>
            <a:gsLst>
              <a:gs pos="0">
                <a:srgbClr val="BADB7C">
                  <a:alpha val="53725"/>
                </a:srgbClr>
              </a:gs>
              <a:gs pos="9000">
                <a:srgbClr val="BADB7C">
                  <a:alpha val="5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1" name="Google Shape;161;p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2" name="Google Shape;162;p1"/>
          <p:cNvSpPr/>
          <p:nvPr/>
        </p:nvSpPr>
        <p:spPr>
          <a:xfrm flipH="1" rot="5400000">
            <a:off x="-1409318" y="1410082"/>
            <a:ext cx="6858000" cy="4037835"/>
          </a:xfrm>
          <a:prstGeom prst="rect">
            <a:avLst/>
          </a:prstGeom>
          <a:gradFill>
            <a:gsLst>
              <a:gs pos="0">
                <a:schemeClr val="accent6"/>
              </a:gs>
              <a:gs pos="8000">
                <a:schemeClr val="accent6"/>
              </a:gs>
              <a:gs pos="100000">
                <a:srgbClr val="4AB5C4">
                  <a:alpha val="87450"/>
                </a:srgbClr>
              </a:gs>
            </a:gsLst>
            <a:lin ang="3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3" name="Google Shape;163;p1"/>
          <p:cNvSpPr/>
          <p:nvPr/>
        </p:nvSpPr>
        <p:spPr>
          <a:xfrm flipH="1" rot="5400000">
            <a:off x="-1153806" y="1153804"/>
            <a:ext cx="6346209" cy="4038601"/>
          </a:xfrm>
          <a:prstGeom prst="rect">
            <a:avLst/>
          </a:prstGeom>
          <a:gradFill>
            <a:gsLst>
              <a:gs pos="0">
                <a:srgbClr val="91D2DB">
                  <a:alpha val="0"/>
                </a:srgbClr>
              </a:gs>
              <a:gs pos="99000">
                <a:srgbClr val="8AB833">
                  <a:alpha val="90588"/>
                </a:srgbClr>
              </a:gs>
              <a:gs pos="100000">
                <a:srgbClr val="8AB833">
                  <a:alpha val="90588"/>
                </a:srgbClr>
              </a:gs>
            </a:gsLst>
            <a:lin ang="1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4" name="Google Shape;164;p1"/>
          <p:cNvSpPr/>
          <p:nvPr/>
        </p:nvSpPr>
        <p:spPr>
          <a:xfrm flipH="1" rot="5400000">
            <a:off x="759600" y="3579001"/>
            <a:ext cx="2502300" cy="4055700"/>
          </a:xfrm>
          <a:prstGeom prst="rect">
            <a:avLst/>
          </a:prstGeom>
          <a:gradFill>
            <a:gsLst>
              <a:gs pos="0">
                <a:srgbClr val="4AB5C4">
                  <a:alpha val="26666"/>
                </a:srgbClr>
              </a:gs>
              <a:gs pos="2000">
                <a:srgbClr val="4AB5C4">
                  <a:alpha val="26666"/>
                </a:srgbClr>
              </a:gs>
              <a:gs pos="100000">
                <a:srgbClr val="029676">
                  <a:alpha val="0"/>
                </a:srgbClr>
              </a:gs>
            </a:gsLst>
            <a:lin ang="7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5" name="Google Shape;165;p1"/>
          <p:cNvSpPr/>
          <p:nvPr/>
        </p:nvSpPr>
        <p:spPr>
          <a:xfrm rot="6097846">
            <a:off x="-747355" y="1201312"/>
            <a:ext cx="4808302" cy="4088666"/>
          </a:xfrm>
          <a:custGeom>
            <a:rect b="b" l="l" r="r" t="t"/>
            <a:pathLst>
              <a:path extrusionOk="0" h="4088666" w="4808302">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0">
                <a:srgbClr val="B7FFEE">
                  <a:alpha val="784"/>
                </a:srgbClr>
              </a:gs>
              <a:gs pos="13000">
                <a:srgbClr val="B7FFEE">
                  <a:alpha val="784"/>
                </a:srgbClr>
              </a:gs>
              <a:gs pos="100000">
                <a:srgbClr val="0989B1">
                  <a:alpha val="27450"/>
                </a:srgbClr>
              </a:gs>
            </a:gsLst>
            <a:lin ang="168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66" name="Google Shape;166;p1"/>
          <p:cNvSpPr txBox="1"/>
          <p:nvPr>
            <p:ph type="title"/>
          </p:nvPr>
        </p:nvSpPr>
        <p:spPr>
          <a:xfrm>
            <a:off x="235125" y="845425"/>
            <a:ext cx="3803400" cy="5783700"/>
          </a:xfrm>
          <a:prstGeom prst="rect">
            <a:avLst/>
          </a:prstGeom>
          <a:noFill/>
          <a:ln>
            <a:noFill/>
          </a:ln>
        </p:spPr>
        <p:txBody>
          <a:bodyPr anchorCtr="0" anchor="b" bIns="0" lIns="0" spcFirstLastPara="1" rIns="0" wrap="square" tIns="0">
            <a:normAutofit fontScale="90000"/>
          </a:bodyPr>
          <a:lstStyle/>
          <a:p>
            <a:pPr indent="0" lvl="0" marL="0" rtl="0" algn="l">
              <a:lnSpc>
                <a:spcPct val="100000"/>
              </a:lnSpc>
              <a:spcBef>
                <a:spcPts val="0"/>
              </a:spcBef>
              <a:spcAft>
                <a:spcPts val="0"/>
              </a:spcAft>
              <a:buClr>
                <a:srgbClr val="000000"/>
              </a:buClr>
              <a:buSzPct val="111097"/>
              <a:buFont typeface="Arial"/>
              <a:buNone/>
            </a:pPr>
            <a:r>
              <a:rPr b="0" i="1" lang="en-US" sz="3100">
                <a:solidFill>
                  <a:srgbClr val="000000"/>
                </a:solidFill>
                <a:latin typeface="Arial"/>
                <a:ea typeface="Arial"/>
                <a:cs typeface="Arial"/>
                <a:sym typeface="Arial"/>
              </a:rPr>
              <a:t>Welche Daten vernetzen s</a:t>
            </a:r>
            <a:r>
              <a:rPr b="0" i="1" lang="en-US" sz="3100">
                <a:solidFill>
                  <a:srgbClr val="000000"/>
                </a:solidFill>
                <a:latin typeface="Arial"/>
                <a:ea typeface="Arial"/>
                <a:cs typeface="Arial"/>
                <a:sym typeface="Arial"/>
              </a:rPr>
              <a:t>marte Geräte und was bedeutet das für mich?</a:t>
            </a:r>
            <a:br>
              <a:rPr b="0" i="1" lang="en-US" sz="3100">
                <a:solidFill>
                  <a:srgbClr val="000000"/>
                </a:solidFill>
                <a:latin typeface="Arial"/>
                <a:ea typeface="Arial"/>
                <a:cs typeface="Arial"/>
                <a:sym typeface="Arial"/>
              </a:rPr>
            </a:br>
            <a:endParaRPr b="0" i="1" sz="3100">
              <a:solidFill>
                <a:srgbClr val="000000"/>
              </a:solidFill>
              <a:latin typeface="Arial"/>
              <a:ea typeface="Arial"/>
              <a:cs typeface="Arial"/>
              <a:sym typeface="Arial"/>
            </a:endParaRPr>
          </a:p>
          <a:p>
            <a:pPr indent="0" lvl="0" marL="0" rtl="0" algn="l">
              <a:lnSpc>
                <a:spcPct val="100000"/>
              </a:lnSpc>
              <a:spcBef>
                <a:spcPts val="0"/>
              </a:spcBef>
              <a:spcAft>
                <a:spcPts val="0"/>
              </a:spcAft>
              <a:buClr>
                <a:srgbClr val="000000"/>
              </a:buClr>
              <a:buSzPct val="111097"/>
              <a:buFont typeface="Arial"/>
              <a:buNone/>
            </a:pPr>
            <a:br>
              <a:rPr b="0" lang="en-US" sz="3100">
                <a:solidFill>
                  <a:srgbClr val="000000"/>
                </a:solidFill>
                <a:latin typeface="Arial"/>
                <a:ea typeface="Arial"/>
                <a:cs typeface="Arial"/>
                <a:sym typeface="Arial"/>
              </a:rPr>
            </a:br>
            <a:r>
              <a:rPr b="0" lang="en-US" sz="3100">
                <a:solidFill>
                  <a:srgbClr val="000000"/>
                </a:solidFill>
                <a:latin typeface="Arial"/>
                <a:ea typeface="Arial"/>
                <a:cs typeface="Arial"/>
                <a:sym typeface="Arial"/>
              </a:rPr>
              <a:t>B: Risiken online verstehen mit der Smart Home Challenge</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l">
              <a:lnSpc>
                <a:spcPct val="100000"/>
              </a:lnSpc>
              <a:spcBef>
                <a:spcPts val="0"/>
              </a:spcBef>
              <a:spcAft>
                <a:spcPts val="0"/>
              </a:spcAft>
              <a:buClr>
                <a:srgbClr val="000000"/>
              </a:buClr>
              <a:buSzPct val="215250"/>
              <a:buFont typeface="Arial"/>
              <a:buNone/>
            </a:pPr>
            <a:r>
              <a:t/>
            </a:r>
            <a:endParaRPr sz="1600"/>
          </a:p>
          <a:p>
            <a:pPr indent="0" lvl="0" marL="0" rtl="0" algn="ctr">
              <a:lnSpc>
                <a:spcPct val="120000"/>
              </a:lnSpc>
              <a:spcBef>
                <a:spcPts val="1000"/>
              </a:spcBef>
              <a:spcAft>
                <a:spcPts val="0"/>
              </a:spcAft>
              <a:buSzPct val="200000"/>
              <a:buNone/>
            </a:pPr>
            <a:r>
              <a:t/>
            </a:r>
            <a:endParaRPr sz="900"/>
          </a:p>
        </p:txBody>
      </p:sp>
      <p:pic>
        <p:nvPicPr>
          <p:cNvPr descr="Ein Bild, das Grafiken, Schrift, Grafikdesign, Text enthält.&#10;&#10;Automatisch generierte Beschreibung" id="167" name="Google Shape;167;p1"/>
          <p:cNvPicPr preferRelativeResize="0"/>
          <p:nvPr/>
        </p:nvPicPr>
        <p:blipFill rotWithShape="1">
          <a:blip r:embed="rId3">
            <a:alphaModFix/>
          </a:blip>
          <a:srcRect b="1616" l="0" r="-2" t="1477"/>
          <a:stretch/>
        </p:blipFill>
        <p:spPr>
          <a:xfrm>
            <a:off x="9771321" y="873031"/>
            <a:ext cx="2566983" cy="2487530"/>
          </a:xfrm>
          <a:prstGeom prst="rect">
            <a:avLst/>
          </a:prstGeom>
          <a:noFill/>
          <a:ln>
            <a:noFill/>
          </a:ln>
        </p:spPr>
      </p:pic>
      <p:sp>
        <p:nvSpPr>
          <p:cNvPr id="168" name="Google Shape;168;p1"/>
          <p:cNvSpPr/>
          <p:nvPr/>
        </p:nvSpPr>
        <p:spPr>
          <a:xfrm>
            <a:off x="10119360" y="5203150"/>
            <a:ext cx="1837509" cy="1426035"/>
          </a:xfrm>
          <a:custGeom>
            <a:rect b="b" l="l" r="r" t="t"/>
            <a:pathLst>
              <a:path extrusionOk="0" h="2653067" w="2613271">
                <a:moveTo>
                  <a:pt x="0" y="0"/>
                </a:moveTo>
                <a:lnTo>
                  <a:pt x="2613271" y="0"/>
                </a:lnTo>
                <a:lnTo>
                  <a:pt x="2613271" y="2653067"/>
                </a:lnTo>
                <a:lnTo>
                  <a:pt x="0" y="2653067"/>
                </a:lnTo>
                <a:lnTo>
                  <a:pt x="0" y="0"/>
                </a:lnTo>
                <a:close/>
              </a:path>
            </a:pathLst>
          </a:cu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venir"/>
              <a:ea typeface="Avenir"/>
              <a:cs typeface="Avenir"/>
              <a:sym typeface="Aveni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73" name="Shape 173"/>
        <p:cNvGrpSpPr/>
        <p:nvPr/>
      </p:nvGrpSpPr>
      <p:grpSpPr>
        <a:xfrm>
          <a:off x="0" y="0"/>
          <a:ext cx="0" cy="0"/>
          <a:chOff x="0" y="0"/>
          <a:chExt cx="0" cy="0"/>
        </a:xfrm>
      </p:grpSpPr>
      <p:sp>
        <p:nvSpPr>
          <p:cNvPr id="174" name="Google Shape;174;p2"/>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5" name="Google Shape;175;p2"/>
          <p:cNvSpPr txBox="1"/>
          <p:nvPr>
            <p:ph type="title"/>
          </p:nvPr>
        </p:nvSpPr>
        <p:spPr>
          <a:xfrm>
            <a:off x="625630" y="457201"/>
            <a:ext cx="9291368" cy="706582"/>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i="0" lang="en-US" sz="3200">
                <a:solidFill>
                  <a:srgbClr val="000000"/>
                </a:solidFill>
                <a:latin typeface="Arial"/>
                <a:ea typeface="Arial"/>
                <a:cs typeface="Arial"/>
                <a:sym typeface="Arial"/>
              </a:rPr>
              <a:t>HINWEISE </a:t>
            </a:r>
            <a:r>
              <a:rPr b="0" lang="en-US" sz="3200">
                <a:solidFill>
                  <a:srgbClr val="000000"/>
                </a:solidFill>
                <a:latin typeface="Arial"/>
                <a:ea typeface="Arial"/>
                <a:cs typeface="Arial"/>
                <a:sym typeface="Arial"/>
              </a:rPr>
              <a:t>ZUR NUTZUNG DER FOLIEN</a:t>
            </a:r>
            <a:endParaRPr sz="3200"/>
          </a:p>
        </p:txBody>
      </p:sp>
      <p:sp>
        <p:nvSpPr>
          <p:cNvPr id="176" name="Google Shape;176;p2"/>
          <p:cNvSpPr/>
          <p:nvPr/>
        </p:nvSpPr>
        <p:spPr>
          <a:xfrm flipH="1" rot="10800000">
            <a:off x="0" y="6400799"/>
            <a:ext cx="12192000" cy="456773"/>
          </a:xfrm>
          <a:prstGeom prst="rect">
            <a:avLst/>
          </a:prstGeom>
          <a:gradFill>
            <a:gsLst>
              <a:gs pos="0">
                <a:srgbClr val="029676">
                  <a:alpha val="26666"/>
                </a:srgbClr>
              </a:gs>
              <a:gs pos="14000">
                <a:srgbClr val="029676">
                  <a:alpha val="26666"/>
                </a:srgbClr>
              </a:gs>
              <a:gs pos="100000">
                <a:srgbClr val="4AB5C4">
                  <a:alpha val="83529"/>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7" name="Google Shape;177;p2"/>
          <p:cNvSpPr/>
          <p:nvPr/>
        </p:nvSpPr>
        <p:spPr>
          <a:xfrm flipH="1">
            <a:off x="4038600" y="6400799"/>
            <a:ext cx="8153398" cy="456772"/>
          </a:xfrm>
          <a:prstGeom prst="rect">
            <a:avLst/>
          </a:prstGeom>
          <a:gradFill>
            <a:gsLst>
              <a:gs pos="0">
                <a:srgbClr val="9AB5A6">
                  <a:alpha val="33725"/>
                </a:srgbClr>
              </a:gs>
              <a:gs pos="9000">
                <a:srgbClr val="9AB5A6">
                  <a:alpha val="33725"/>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78" name="Google Shape;178;p2"/>
          <p:cNvSpPr txBox="1"/>
          <p:nvPr>
            <p:ph idx="1" type="body"/>
          </p:nvPr>
        </p:nvSpPr>
        <p:spPr>
          <a:xfrm>
            <a:off x="625631" y="2003195"/>
            <a:ext cx="9489919" cy="4193782"/>
          </a:xfrm>
          <a:prstGeom prst="rect">
            <a:avLst/>
          </a:prstGeom>
          <a:noFill/>
          <a:ln>
            <a:noFill/>
          </a:ln>
        </p:spPr>
        <p:txBody>
          <a:bodyPr anchorCtr="0" anchor="t" bIns="0" lIns="0" spcFirstLastPara="1" rIns="0" wrap="square" tIns="0">
            <a:normAutofit fontScale="85000" lnSpcReduction="10000"/>
          </a:bodyPr>
          <a:lstStyle/>
          <a:p>
            <a:pPr indent="-333633" lvl="0" marL="457200" rtl="0" algn="l">
              <a:lnSpc>
                <a:spcPct val="120000"/>
              </a:lnSpc>
              <a:spcBef>
                <a:spcPts val="0"/>
              </a:spcBef>
              <a:spcAft>
                <a:spcPts val="0"/>
              </a:spcAft>
              <a:buSzPct val="108108"/>
              <a:buChar char="•"/>
            </a:pPr>
            <a:r>
              <a:rPr lang="en-US" sz="1800"/>
              <a:t>Wir gehen davon aus, dass Sie die hier vorliegenden Folien für Ihre Zwecke anpassen.</a:t>
            </a:r>
            <a:endParaRPr sz="1800"/>
          </a:p>
          <a:p>
            <a:pPr indent="-333633" lvl="0" marL="457200" rtl="0" algn="l">
              <a:lnSpc>
                <a:spcPct val="120000"/>
              </a:lnSpc>
              <a:spcBef>
                <a:spcPts val="1000"/>
              </a:spcBef>
              <a:spcAft>
                <a:spcPts val="0"/>
              </a:spcAft>
              <a:buSzPct val="108108"/>
              <a:buChar char="•"/>
            </a:pPr>
            <a:r>
              <a:rPr lang="en-US" sz="1800"/>
              <a:t>Die folgenden Folien enthalten u.a.:</a:t>
            </a:r>
            <a:endParaRPr sz="1800"/>
          </a:p>
          <a:p>
            <a:pPr indent="-325755" lvl="1" marL="914400" rtl="0" algn="l">
              <a:lnSpc>
                <a:spcPct val="120000"/>
              </a:lnSpc>
              <a:spcBef>
                <a:spcPts val="1000"/>
              </a:spcBef>
              <a:spcAft>
                <a:spcPts val="0"/>
              </a:spcAft>
              <a:buSzPct val="100000"/>
              <a:buChar char="•"/>
            </a:pPr>
            <a:r>
              <a:rPr lang="en-US" sz="1800"/>
              <a:t>Einsatzmöglichkeiten zum begleitenden Worksheet ‘Arbeitsblatt DataPro Webgames’ verfügbar auf unserer Website </a:t>
            </a:r>
            <a:r>
              <a:rPr lang="en-US" sz="1800" u="sng">
                <a:solidFill>
                  <a:schemeClr val="hlink"/>
                </a:solidFill>
                <a:hlinkClick r:id="rId3"/>
              </a:rPr>
              <a:t>https://www.datapro.education/datapro-webgames/</a:t>
            </a:r>
            <a:r>
              <a:rPr lang="en-US" sz="1800"/>
              <a:t> </a:t>
            </a:r>
            <a:endParaRPr sz="1800"/>
          </a:p>
          <a:p>
            <a:pPr indent="-325755" lvl="1" marL="914400" rtl="0" algn="l">
              <a:lnSpc>
                <a:spcPct val="120000"/>
              </a:lnSpc>
              <a:spcBef>
                <a:spcPts val="1000"/>
              </a:spcBef>
              <a:spcAft>
                <a:spcPts val="0"/>
              </a:spcAft>
              <a:buSzPct val="100000"/>
              <a:buChar char="•"/>
            </a:pPr>
            <a:r>
              <a:rPr lang="en-US" sz="1800"/>
              <a:t>Unser Web-Spiel ‘Smart Home Challenge’, das nach Aktivierung und Einführung zur Sicherung des Gelernten dient: </a:t>
            </a:r>
            <a:r>
              <a:rPr lang="en-US" sz="1800" u="sng">
                <a:solidFill>
                  <a:schemeClr val="hlink"/>
                </a:solidFill>
                <a:hlinkClick r:id="rId4"/>
              </a:rPr>
              <a:t>https://dataprogames.ph-freiburg.de/smarthome-challenge/</a:t>
            </a:r>
            <a:endParaRPr sz="1800"/>
          </a:p>
          <a:p>
            <a:pPr indent="0" lvl="0" marL="0" rtl="0" algn="l">
              <a:lnSpc>
                <a:spcPct val="120000"/>
              </a:lnSpc>
              <a:spcBef>
                <a:spcPts val="1000"/>
              </a:spcBef>
              <a:spcAft>
                <a:spcPts val="0"/>
              </a:spcAft>
              <a:buSzPct val="129032"/>
              <a:buNone/>
            </a:pPr>
            <a:r>
              <a:rPr lang="en-US"/>
              <a:t>→ Wir empfehlen Ihnen die vorherige Testung des Web-Spiels auf Kompatibilität mit dem Schul-WLAN (Bandbreite, Sperrung versch. Webseiten) und das Lesen der zugehörigen Spielanleitung ‘Game Guide’</a:t>
            </a:r>
            <a:endParaRPr sz="1800"/>
          </a:p>
          <a:p>
            <a:pPr indent="-320389" lvl="0" marL="457200" rtl="0" algn="l">
              <a:lnSpc>
                <a:spcPct val="120000"/>
              </a:lnSpc>
              <a:spcBef>
                <a:spcPts val="1000"/>
              </a:spcBef>
              <a:spcAft>
                <a:spcPts val="0"/>
              </a:spcAft>
              <a:buSzPct val="100000"/>
              <a:buChar char="•"/>
            </a:pPr>
            <a:r>
              <a:rPr lang="en-US" sz="1700"/>
              <a:t>Überlegungen zu den Lernzielen dieser Einheit beruhen auf dem </a:t>
            </a:r>
            <a:r>
              <a:rPr lang="en-US" sz="1700" u="sng">
                <a:solidFill>
                  <a:schemeClr val="hlink"/>
                </a:solidFill>
                <a:highlight>
                  <a:schemeClr val="lt1"/>
                </a:highlight>
                <a:hlinkClick r:id="rId5"/>
              </a:rPr>
              <a:t>DataPro-Curriculum</a:t>
            </a:r>
            <a:r>
              <a:rPr lang="en-US" sz="1700">
                <a:highlight>
                  <a:schemeClr val="lt1"/>
                </a:highlight>
              </a:rPr>
              <a:t> und sollen vor allem Kompetenzen aus dem Cluster B vermitteln: </a:t>
            </a:r>
            <a:r>
              <a:rPr b="1" lang="en-US" sz="1700">
                <a:highlight>
                  <a:schemeClr val="lt1"/>
                </a:highlight>
              </a:rPr>
              <a:t>Privatsphäre als Menschenrecht verstehen </a:t>
            </a:r>
            <a:endParaRPr b="1" sz="1700">
              <a:highlight>
                <a:schemeClr val="lt1"/>
              </a:highlight>
            </a:endParaRPr>
          </a:p>
          <a:p>
            <a:pPr indent="-317707" lvl="0" marL="457200" rtl="0" algn="l">
              <a:lnSpc>
                <a:spcPct val="120000"/>
              </a:lnSpc>
              <a:spcBef>
                <a:spcPts val="1000"/>
              </a:spcBef>
              <a:spcAft>
                <a:spcPts val="0"/>
              </a:spcAft>
              <a:buSzPct val="100000"/>
              <a:buChar char="•"/>
            </a:pPr>
            <a:r>
              <a:rPr lang="en-US" sz="1650"/>
              <a:t>Eine weitere Übersicht, auch zu den gegebenen Lernzielen finden Sie im zugehörigen Unterrichtsentwurf (Syllabus): </a:t>
            </a:r>
            <a:r>
              <a:rPr b="1" lang="en-US" sz="1650"/>
              <a:t>B- Risiken online verstehen - </a:t>
            </a:r>
            <a:r>
              <a:rPr b="1" lang="en-US" sz="1650"/>
              <a:t> Smart Home Challenge</a:t>
            </a:r>
            <a:endParaRPr b="1" sz="1800"/>
          </a:p>
        </p:txBody>
      </p:sp>
      <p:pic>
        <p:nvPicPr>
          <p:cNvPr descr="Ein Bild, das Grafiken, Schrift, Grafikdesign, Text enthält.&#10;&#10;Automatisch generierte Beschreibung" id="179" name="Google Shape;179;p2"/>
          <p:cNvPicPr preferRelativeResize="0"/>
          <p:nvPr/>
        </p:nvPicPr>
        <p:blipFill rotWithShape="1">
          <a:blip r:embed="rId6">
            <a:alphaModFix/>
          </a:blip>
          <a:srcRect b="1616" l="0" r="-2" t="1477"/>
          <a:stretch/>
        </p:blipFill>
        <p:spPr>
          <a:xfrm>
            <a:off x="9625017" y="50996"/>
            <a:ext cx="2566983" cy="248753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lt1"/>
        </a:solidFill>
      </p:bgPr>
    </p:bg>
    <p:spTree>
      <p:nvGrpSpPr>
        <p:cNvPr id="184" name="Shape 184"/>
        <p:cNvGrpSpPr/>
        <p:nvPr/>
      </p:nvGrpSpPr>
      <p:grpSpPr>
        <a:xfrm>
          <a:off x="0" y="0"/>
          <a:ext cx="0" cy="0"/>
          <a:chOff x="0" y="0"/>
          <a:chExt cx="0" cy="0"/>
        </a:xfrm>
      </p:grpSpPr>
      <p:sp>
        <p:nvSpPr>
          <p:cNvPr id="185" name="Google Shape;185;p6"/>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6" name="Google Shape;186;p6"/>
          <p:cNvSpPr txBox="1"/>
          <p:nvPr>
            <p:ph type="title"/>
          </p:nvPr>
        </p:nvSpPr>
        <p:spPr>
          <a:xfrm>
            <a:off x="625625" y="457200"/>
            <a:ext cx="9765300" cy="7065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ÜBERSICHT UNTERRICHTSABLAUF</a:t>
            </a:r>
            <a:endParaRPr sz="3200"/>
          </a:p>
        </p:txBody>
      </p:sp>
      <p:sp>
        <p:nvSpPr>
          <p:cNvPr id="187" name="Google Shape;187;p6"/>
          <p:cNvSpPr/>
          <p:nvPr/>
        </p:nvSpPr>
        <p:spPr>
          <a:xfrm flipH="1" rot="10800000">
            <a:off x="0" y="6400799"/>
            <a:ext cx="12192000" cy="456773"/>
          </a:xfrm>
          <a:prstGeom prst="rect">
            <a:avLst/>
          </a:prstGeom>
          <a:gradFill>
            <a:gsLst>
              <a:gs pos="0">
                <a:srgbClr val="029676">
                  <a:alpha val="27058"/>
                </a:srgbClr>
              </a:gs>
              <a:gs pos="14000">
                <a:srgbClr val="029676">
                  <a:alpha val="27058"/>
                </a:srgbClr>
              </a:gs>
              <a:gs pos="100000">
                <a:srgbClr val="4AB5C4">
                  <a:alpha val="83921"/>
                </a:srgbClr>
              </a:gs>
            </a:gsLst>
            <a:lin ang="60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8" name="Google Shape;188;p6"/>
          <p:cNvSpPr/>
          <p:nvPr/>
        </p:nvSpPr>
        <p:spPr>
          <a:xfrm flipH="1">
            <a:off x="4038600" y="6400799"/>
            <a:ext cx="8153398" cy="456772"/>
          </a:xfrm>
          <a:prstGeom prst="rect">
            <a:avLst/>
          </a:prstGeom>
          <a:gradFill>
            <a:gsLst>
              <a:gs pos="0">
                <a:srgbClr val="9AB5A6">
                  <a:alpha val="34117"/>
                </a:srgbClr>
              </a:gs>
              <a:gs pos="9000">
                <a:srgbClr val="9AB5A6">
                  <a:alpha val="34117"/>
                </a:srgbClr>
              </a:gs>
              <a:gs pos="99000">
                <a:schemeClr val="accent2"/>
              </a:gs>
              <a:gs pos="100000">
                <a:schemeClr val="accent2"/>
              </a:gs>
            </a:gsLst>
            <a:lin ang="144000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189" name="Google Shape;189;p6"/>
          <p:cNvSpPr txBox="1"/>
          <p:nvPr>
            <p:ph idx="1" type="body"/>
          </p:nvPr>
        </p:nvSpPr>
        <p:spPr>
          <a:xfrm>
            <a:off x="625629" y="1754372"/>
            <a:ext cx="10942593" cy="4442605"/>
          </a:xfrm>
          <a:prstGeom prst="rect">
            <a:avLst/>
          </a:prstGeom>
          <a:solidFill>
            <a:schemeClr val="lt1"/>
          </a:solidFill>
          <a:ln cap="flat" cmpd="sng" w="9525">
            <a:solidFill>
              <a:schemeClr val="lt1"/>
            </a:solidFill>
            <a:prstDash val="solid"/>
            <a:round/>
            <a:headEnd len="sm" w="sm" type="none"/>
            <a:tailEnd len="sm" w="sm" type="none"/>
          </a:ln>
        </p:spPr>
        <p:txBody>
          <a:bodyPr anchorCtr="0" anchor="t" bIns="0" lIns="0" spcFirstLastPara="1" rIns="0" wrap="square" tIns="0">
            <a:normAutofit fontScale="77500" lnSpcReduction="20000"/>
          </a:bodyPr>
          <a:lstStyle/>
          <a:p>
            <a:pPr indent="0" lvl="0" marL="0" rtl="0" algn="l">
              <a:lnSpc>
                <a:spcPct val="120000"/>
              </a:lnSpc>
              <a:spcBef>
                <a:spcPts val="0"/>
              </a:spcBef>
              <a:spcAft>
                <a:spcPts val="0"/>
              </a:spcAft>
              <a:buClr>
                <a:schemeClr val="dk1"/>
              </a:buClr>
              <a:buSzPct val="108100"/>
              <a:buNone/>
            </a:pPr>
            <a:r>
              <a:rPr lang="en-US"/>
              <a:t>Wir s</a:t>
            </a:r>
            <a:r>
              <a:rPr lang="en-US">
                <a:highlight>
                  <a:schemeClr val="lt1"/>
                </a:highlight>
              </a:rPr>
              <a:t>chlagen – entsprechend der Sequenz der Folien – folgenden, natürlich veränderbaren Unterrichtsverlauf vor:</a:t>
            </a:r>
            <a:endParaRPr>
              <a:solidFill>
                <a:srgbClr val="111111"/>
              </a:solidFill>
              <a:highlight>
                <a:schemeClr val="lt1"/>
              </a:highlight>
            </a:endParaRPr>
          </a:p>
          <a:p>
            <a:pPr indent="-197710" lvl="0" marL="228600" rtl="0" algn="l">
              <a:lnSpc>
                <a:spcPct val="120000"/>
              </a:lnSpc>
              <a:spcBef>
                <a:spcPts val="1000"/>
              </a:spcBef>
              <a:spcAft>
                <a:spcPts val="0"/>
              </a:spcAft>
              <a:buClr>
                <a:schemeClr val="dk1"/>
              </a:buClr>
              <a:buSzPct val="108100"/>
              <a:buChar char="•"/>
            </a:pPr>
            <a:r>
              <a:rPr b="1" lang="en-US">
                <a:solidFill>
                  <a:srgbClr val="111111"/>
                </a:solidFill>
                <a:highlight>
                  <a:schemeClr val="lt1"/>
                </a:highlight>
              </a:rPr>
              <a:t>Einstieg</a:t>
            </a:r>
            <a:r>
              <a:rPr lang="en-US">
                <a:solidFill>
                  <a:srgbClr val="111111"/>
                </a:solidFill>
                <a:highlight>
                  <a:schemeClr val="lt1"/>
                </a:highlight>
              </a:rPr>
              <a:t>: Reflexion zu Artikel 9. der DGSVO/GDPR im Plenum. Schaffung des </a:t>
            </a:r>
            <a:r>
              <a:rPr lang="en-US">
                <a:solidFill>
                  <a:srgbClr val="111111"/>
                </a:solidFill>
                <a:highlight>
                  <a:schemeClr val="lt1"/>
                </a:highlight>
              </a:rPr>
              <a:t>Bewusstseins für die besondere Schutzbedürftigkeit sensibler Daten. Kritisches Hinterfragen, was bei Missbrauch solcher Daten geschehen könnte. </a:t>
            </a:r>
            <a:r>
              <a:rPr lang="en-US">
                <a:solidFill>
                  <a:srgbClr val="111111"/>
                </a:solidFill>
                <a:highlight>
                  <a:schemeClr val="lt1"/>
                </a:highlight>
              </a:rPr>
              <a:t> </a:t>
            </a:r>
            <a:endParaRPr>
              <a:solidFill>
                <a:srgbClr val="111111"/>
              </a:solidFill>
              <a:highlight>
                <a:schemeClr val="lt1"/>
              </a:highlight>
            </a:endParaRPr>
          </a:p>
          <a:p>
            <a:pPr indent="-197710" lvl="0" marL="228600" rtl="0" algn="l">
              <a:lnSpc>
                <a:spcPct val="120000"/>
              </a:lnSpc>
              <a:spcBef>
                <a:spcPts val="1000"/>
              </a:spcBef>
              <a:spcAft>
                <a:spcPts val="0"/>
              </a:spcAft>
              <a:buClr>
                <a:schemeClr val="dk1"/>
              </a:buClr>
              <a:buSzPct val="108100"/>
              <a:buChar char="•"/>
            </a:pPr>
            <a:r>
              <a:rPr b="1" lang="en-US">
                <a:solidFill>
                  <a:srgbClr val="111111"/>
                </a:solidFill>
                <a:highlight>
                  <a:schemeClr val="lt1"/>
                </a:highlight>
              </a:rPr>
              <a:t>Erarbeitung 1:</a:t>
            </a:r>
            <a:r>
              <a:rPr lang="en-US">
                <a:solidFill>
                  <a:srgbClr val="111111"/>
                </a:solidFill>
                <a:highlight>
                  <a:schemeClr val="lt1"/>
                </a:highlight>
              </a:rPr>
              <a:t> </a:t>
            </a:r>
            <a:r>
              <a:rPr lang="en-US">
                <a:solidFill>
                  <a:srgbClr val="111111"/>
                </a:solidFill>
                <a:highlight>
                  <a:schemeClr val="lt1"/>
                </a:highlight>
              </a:rPr>
              <a:t>Brainstorming</a:t>
            </a:r>
            <a:r>
              <a:rPr lang="en-US">
                <a:solidFill>
                  <a:srgbClr val="111111"/>
                </a:solidFill>
                <a:highlight>
                  <a:schemeClr val="lt1"/>
                </a:highlight>
              </a:rPr>
              <a:t> über Datenverkehr im Smarte Geräte/ IoT-Kontext. Sicherung des Erarbeiteten in der Klasse, Vernetzung und Kontextualisierung als Tafelbild.</a:t>
            </a:r>
            <a:endParaRPr>
              <a:solidFill>
                <a:srgbClr val="111111"/>
              </a:solidFill>
              <a:highlight>
                <a:schemeClr val="lt1"/>
              </a:highlight>
            </a:endParaRPr>
          </a:p>
          <a:p>
            <a:pPr indent="-197710" lvl="0" marL="228600" rtl="0" algn="l">
              <a:lnSpc>
                <a:spcPct val="120000"/>
              </a:lnSpc>
              <a:spcBef>
                <a:spcPts val="1000"/>
              </a:spcBef>
              <a:spcAft>
                <a:spcPts val="0"/>
              </a:spcAft>
              <a:buClr>
                <a:schemeClr val="dk1"/>
              </a:buClr>
              <a:buSzPct val="108100"/>
              <a:buChar char="•"/>
            </a:pPr>
            <a:r>
              <a:rPr b="1" lang="en-US">
                <a:solidFill>
                  <a:srgbClr val="111111"/>
                </a:solidFill>
                <a:highlight>
                  <a:schemeClr val="lt1"/>
                </a:highlight>
              </a:rPr>
              <a:t>ggf </a:t>
            </a:r>
            <a:r>
              <a:rPr b="1" lang="en-US">
                <a:solidFill>
                  <a:srgbClr val="111111"/>
                </a:solidFill>
                <a:highlight>
                  <a:schemeClr val="lt1"/>
                </a:highlight>
              </a:rPr>
              <a:t>Erarbeitung 2</a:t>
            </a:r>
            <a:r>
              <a:rPr lang="en-US">
                <a:solidFill>
                  <a:srgbClr val="111111"/>
                </a:solidFill>
                <a:highlight>
                  <a:schemeClr val="lt1"/>
                </a:highlight>
              </a:rPr>
              <a:t>: Aufgabe 3 des zugehörigen ABs “DataPro Webgames”. Einordnung der Datentypen und gemeinsames Einschätzen der Risiken der geteilten Daten </a:t>
            </a:r>
            <a:r>
              <a:rPr lang="en-US">
                <a:solidFill>
                  <a:srgbClr val="111111"/>
                </a:solidFill>
                <a:highlight>
                  <a:schemeClr val="lt1"/>
                </a:highlight>
              </a:rPr>
              <a:t>in der Klasse. Anknüpfung zum Unterrichtseinstieg schaffen. </a:t>
            </a:r>
            <a:endParaRPr>
              <a:solidFill>
                <a:srgbClr val="111111"/>
              </a:solidFill>
              <a:highlight>
                <a:schemeClr val="lt1"/>
              </a:highlight>
            </a:endParaRPr>
          </a:p>
          <a:p>
            <a:pPr indent="-197710" lvl="0" marL="228600" rtl="0" algn="l">
              <a:lnSpc>
                <a:spcPct val="120000"/>
              </a:lnSpc>
              <a:spcBef>
                <a:spcPts val="1000"/>
              </a:spcBef>
              <a:spcAft>
                <a:spcPts val="0"/>
              </a:spcAft>
              <a:buClr>
                <a:schemeClr val="dk1"/>
              </a:buClr>
              <a:buSzPct val="108100"/>
              <a:buChar char="•"/>
            </a:pPr>
            <a:r>
              <a:rPr b="1" lang="en-US">
                <a:solidFill>
                  <a:srgbClr val="111111"/>
                </a:solidFill>
                <a:highlight>
                  <a:schemeClr val="lt1"/>
                </a:highlight>
              </a:rPr>
              <a:t>Lehrer-Schüler-Gespräch:</a:t>
            </a:r>
            <a:r>
              <a:rPr lang="en-US">
                <a:solidFill>
                  <a:srgbClr val="111111"/>
                </a:solidFill>
                <a:highlight>
                  <a:schemeClr val="lt1"/>
                </a:highlight>
              </a:rPr>
              <a:t> Welcher Datentypen haltet ihr für besonders sensibel? Nutzt ihr Smart Devices? Was würdet ihr machen, wenn ihr ein Smart Home hättet? </a:t>
            </a:r>
            <a:endParaRPr>
              <a:highlight>
                <a:schemeClr val="lt1"/>
              </a:highlight>
            </a:endParaRPr>
          </a:p>
          <a:p>
            <a:pPr indent="-197710" lvl="0" marL="228600" rtl="0" algn="l">
              <a:lnSpc>
                <a:spcPct val="120000"/>
              </a:lnSpc>
              <a:spcBef>
                <a:spcPts val="1000"/>
              </a:spcBef>
              <a:spcAft>
                <a:spcPts val="0"/>
              </a:spcAft>
              <a:buClr>
                <a:schemeClr val="dk1"/>
              </a:buClr>
              <a:buSzPct val="108100"/>
              <a:buChar char="•"/>
            </a:pPr>
            <a:r>
              <a:rPr b="1" lang="en-US">
                <a:solidFill>
                  <a:srgbClr val="111111"/>
                </a:solidFill>
                <a:highlight>
                  <a:schemeClr val="lt1"/>
                </a:highlight>
              </a:rPr>
              <a:t>Sicherung:</a:t>
            </a:r>
            <a:r>
              <a:rPr lang="en-US">
                <a:solidFill>
                  <a:srgbClr val="111111"/>
                </a:solidFill>
                <a:highlight>
                  <a:schemeClr val="lt1"/>
                </a:highlight>
              </a:rPr>
              <a:t> DataPro-Webgame “Smart Home Challenge” spielen. Dabei betonen, dass Risiken hinter jeder Entscheidung, Daten zu teilen stecken. Gleichzeitig können smarte Geräte mit Daten arbeiten, um Komfort zu bieten und den Alltag zu erleichtern. Lehrkräften wird die vorherige Sichtung des zugehörigen Game Guides empfohlen.</a:t>
            </a:r>
            <a:endParaRPr>
              <a:highlight>
                <a:schemeClr val="lt1"/>
              </a:highlight>
            </a:endParaRPr>
          </a:p>
          <a:p>
            <a:pPr indent="-197710" lvl="0" marL="228600" rtl="0" algn="l">
              <a:lnSpc>
                <a:spcPct val="120000"/>
              </a:lnSpc>
              <a:spcBef>
                <a:spcPts val="1000"/>
              </a:spcBef>
              <a:spcAft>
                <a:spcPts val="0"/>
              </a:spcAft>
              <a:buClr>
                <a:schemeClr val="dk1"/>
              </a:buClr>
              <a:buSzPct val="108100"/>
              <a:buChar char="•"/>
            </a:pPr>
            <a:r>
              <a:rPr b="1" lang="en-US">
                <a:solidFill>
                  <a:srgbClr val="111111"/>
                </a:solidFill>
                <a:highlight>
                  <a:schemeClr val="lt1"/>
                </a:highlight>
              </a:rPr>
              <a:t>Abschluss:</a:t>
            </a:r>
            <a:r>
              <a:rPr lang="en-US">
                <a:solidFill>
                  <a:srgbClr val="111111"/>
                </a:solidFill>
                <a:highlight>
                  <a:schemeClr val="lt1"/>
                </a:highlight>
              </a:rPr>
              <a:t> Feedback und Reflexion des Gelernten und Gespielten im Plenum. Welche der neun verschiedenen Ausgänge erlangen die SuS in der Smart Home Challenge? Würden sie was verändern, wenn sie die Challenge </a:t>
            </a:r>
            <a:r>
              <a:rPr lang="en-US">
                <a:solidFill>
                  <a:srgbClr val="111111"/>
                </a:solidFill>
                <a:highlight>
                  <a:schemeClr val="lt1"/>
                </a:highlight>
              </a:rPr>
              <a:t>noch einmal</a:t>
            </a:r>
            <a:r>
              <a:rPr lang="en-US">
                <a:solidFill>
                  <a:srgbClr val="111111"/>
                </a:solidFill>
                <a:highlight>
                  <a:schemeClr val="lt1"/>
                </a:highlight>
              </a:rPr>
              <a:t> spielen?</a:t>
            </a:r>
            <a:br>
              <a:rPr lang="en-US">
                <a:solidFill>
                  <a:srgbClr val="111111"/>
                </a:solidFill>
                <a:highlight>
                  <a:schemeClr val="lt1"/>
                </a:highlight>
              </a:rPr>
            </a:br>
            <a:endParaRPr>
              <a:solidFill>
                <a:srgbClr val="111111"/>
              </a:solidFill>
              <a:highlight>
                <a:schemeClr val="lt1"/>
              </a:highlight>
            </a:endParaRPr>
          </a:p>
        </p:txBody>
      </p:sp>
      <p:pic>
        <p:nvPicPr>
          <p:cNvPr descr="Ein Bild, das Grafiken, Schrift, Grafikdesign, Text enthält.&#10;&#10;Automatisch generierte Beschreibung" id="190" name="Google Shape;190;p6"/>
          <p:cNvPicPr preferRelativeResize="0"/>
          <p:nvPr/>
        </p:nvPicPr>
        <p:blipFill rotWithShape="1">
          <a:blip r:embed="rId3">
            <a:alphaModFix/>
          </a:blip>
          <a:srcRect b="1616" l="0" r="-2" t="1477"/>
          <a:stretch/>
        </p:blipFill>
        <p:spPr>
          <a:xfrm>
            <a:off x="9984828" y="-241065"/>
            <a:ext cx="2315200" cy="222752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95" name="Shape 195"/>
        <p:cNvGrpSpPr/>
        <p:nvPr/>
      </p:nvGrpSpPr>
      <p:grpSpPr>
        <a:xfrm>
          <a:off x="0" y="0"/>
          <a:ext cx="0" cy="0"/>
          <a:chOff x="0" y="0"/>
          <a:chExt cx="0" cy="0"/>
        </a:xfrm>
      </p:grpSpPr>
      <p:sp>
        <p:nvSpPr>
          <p:cNvPr id="196" name="Google Shape;196;g3ee46e6f318_0_1"/>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Ein Medium ist etwas, das Informationen überträgt oder speichert.</a:t>
            </a:r>
            <a:endParaRPr b="0" i="0" sz="1800" u="none" cap="none" strike="noStrike">
              <a:solidFill>
                <a:schemeClr val="lt1"/>
              </a:solidFill>
              <a:latin typeface="Avenir"/>
              <a:ea typeface="Avenir"/>
              <a:cs typeface="Avenir"/>
              <a:sym typeface="Avenir"/>
            </a:endParaRPr>
          </a:p>
        </p:txBody>
      </p:sp>
      <p:sp>
        <p:nvSpPr>
          <p:cNvPr id="197" name="Google Shape;197;g3ee46e6f318_0_1"/>
          <p:cNvSpPr txBox="1"/>
          <p:nvPr>
            <p:ph type="title"/>
          </p:nvPr>
        </p:nvSpPr>
        <p:spPr>
          <a:xfrm>
            <a:off x="1077675" y="457200"/>
            <a:ext cx="8839500" cy="7434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Datenschutz - Die DSGVO/ GDPR</a:t>
            </a:r>
            <a:endParaRPr b="0" sz="3200">
              <a:solidFill>
                <a:srgbClr val="000000"/>
              </a:solidFill>
              <a:latin typeface="Arial"/>
              <a:ea typeface="Arial"/>
              <a:cs typeface="Arial"/>
              <a:sym typeface="Arial"/>
            </a:endParaRPr>
          </a:p>
        </p:txBody>
      </p:sp>
      <p:sp>
        <p:nvSpPr>
          <p:cNvPr id="198" name="Google Shape;198;g3ee46e6f318_0_1"/>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199" name="Google Shape;199;g3ee46e6f318_0_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00" name="Google Shape;200;g3ee46e6f318_0_1"/>
          <p:cNvSpPr txBox="1"/>
          <p:nvPr>
            <p:ph idx="1" type="body"/>
          </p:nvPr>
        </p:nvSpPr>
        <p:spPr>
          <a:xfrm>
            <a:off x="662450" y="1828800"/>
            <a:ext cx="10576200" cy="43680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just">
              <a:lnSpc>
                <a:spcPct val="120000"/>
              </a:lnSpc>
              <a:spcBef>
                <a:spcPts val="1000"/>
              </a:spcBef>
              <a:spcAft>
                <a:spcPts val="0"/>
              </a:spcAft>
              <a:buSzPts val="1800"/>
              <a:buNone/>
            </a:pPr>
            <a:r>
              <a:rPr b="1" lang="en-US" sz="2235"/>
              <a:t>→ Die </a:t>
            </a:r>
            <a:r>
              <a:rPr b="1" lang="en-US" sz="2235"/>
              <a:t>Datenschutz-Grundverordnung DSGVO schützt einige Kategorien deiner personenbezogenen Daten in Deutschland und der EU strenger. Lest Art. 9 durch und überlegt, woran das liegen könnte.</a:t>
            </a:r>
            <a:endParaRPr sz="1335">
              <a:latin typeface="Arial"/>
              <a:ea typeface="Arial"/>
              <a:cs typeface="Arial"/>
              <a:sym typeface="Arial"/>
            </a:endParaRPr>
          </a:p>
          <a:p>
            <a:pPr indent="0" lvl="0" marL="0" rtl="0" algn="l">
              <a:spcBef>
                <a:spcPts val="1000"/>
              </a:spcBef>
              <a:spcAft>
                <a:spcPts val="0"/>
              </a:spcAft>
              <a:buSzPts val="1100"/>
              <a:buNone/>
            </a:pPr>
            <a:r>
              <a:t/>
            </a:r>
            <a:endParaRPr b="1"/>
          </a:p>
        </p:txBody>
      </p:sp>
      <p:sp>
        <p:nvSpPr>
          <p:cNvPr id="201" name="Google Shape;201;g3ee46e6f318_0_1"/>
          <p:cNvSpPr txBox="1"/>
          <p:nvPr/>
        </p:nvSpPr>
        <p:spPr>
          <a:xfrm>
            <a:off x="199075" y="3139450"/>
            <a:ext cx="11039700" cy="1299300"/>
          </a:xfrm>
          <a:prstGeom prst="rect">
            <a:avLst/>
          </a:prstGeom>
          <a:noFill/>
          <a:ln cap="flat" cmpd="sng" w="9525">
            <a:solidFill>
              <a:schemeClr val="lt1"/>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15000"/>
              </a:lnSpc>
              <a:spcBef>
                <a:spcPts val="2400"/>
              </a:spcBef>
              <a:spcAft>
                <a:spcPts val="0"/>
              </a:spcAft>
              <a:buClr>
                <a:schemeClr val="dk1"/>
              </a:buClr>
              <a:buSzPts val="1100"/>
              <a:buFont typeface="Arial"/>
              <a:buNone/>
            </a:pPr>
            <a:r>
              <a:rPr b="1" i="1" lang="en-US" sz="2400">
                <a:solidFill>
                  <a:schemeClr val="dk1"/>
                </a:solidFill>
              </a:rPr>
              <a:t>Art. 9 DSGVO Verarbeitung besonderer Kategorien personenbezogener Daten</a:t>
            </a:r>
            <a:endParaRPr i="1" sz="2400">
              <a:solidFill>
                <a:schemeClr val="dk1"/>
              </a:solidFill>
            </a:endParaRPr>
          </a:p>
          <a:p>
            <a:pPr indent="-355600" lvl="0" marL="457200" rtl="0" algn="just">
              <a:lnSpc>
                <a:spcPct val="115000"/>
              </a:lnSpc>
              <a:spcBef>
                <a:spcPts val="1200"/>
              </a:spcBef>
              <a:spcAft>
                <a:spcPts val="0"/>
              </a:spcAft>
              <a:buClr>
                <a:schemeClr val="dk1"/>
              </a:buClr>
              <a:buSzPts val="2000"/>
              <a:buAutoNum type="arabicPeriod"/>
            </a:pPr>
            <a:r>
              <a:rPr lang="en-US" sz="2000">
                <a:solidFill>
                  <a:schemeClr val="dk1"/>
                </a:solidFill>
              </a:rPr>
              <a:t>Die Verarbeitung personenbezogener Daten, aus denen die rassische und ethnische Herkunft, politische Meinungen, religiöse oder weltanschauliche Überzeugungen oder die Gewerkschaftszugehörigkeit hervorgehen, sowie die Verarbeitung von genetischen Daten, biometrischen Daten zur eindeutigen Identifizierung einer natürlichen Person, Gesundheitsdaten oder Daten zum Sexualleben oder der sexuellen Orientierung einer natürlichen Person ist untersagt.</a:t>
            </a:r>
            <a:endParaRPr sz="2000">
              <a:solidFill>
                <a:schemeClr val="dk1"/>
              </a:solidFill>
            </a:endParaRPr>
          </a:p>
        </p:txBody>
      </p:sp>
      <p:pic>
        <p:nvPicPr>
          <p:cNvPr descr="Internet protection, network security icon (von Getty Images)" id="202" name="Google Shape;202;g3ee46e6f318_0_1"/>
          <p:cNvPicPr preferRelativeResize="0"/>
          <p:nvPr/>
        </p:nvPicPr>
        <p:blipFill>
          <a:blip r:embed="rId3">
            <a:alphaModFix/>
          </a:blip>
          <a:stretch>
            <a:fillRect/>
          </a:stretch>
        </p:blipFill>
        <p:spPr>
          <a:xfrm>
            <a:off x="10363200" y="0"/>
            <a:ext cx="1828797" cy="182879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07" name="Shape 207"/>
        <p:cNvGrpSpPr/>
        <p:nvPr/>
      </p:nvGrpSpPr>
      <p:grpSpPr>
        <a:xfrm>
          <a:off x="0" y="0"/>
          <a:ext cx="0" cy="0"/>
          <a:chOff x="0" y="0"/>
          <a:chExt cx="0" cy="0"/>
        </a:xfrm>
      </p:grpSpPr>
      <p:sp>
        <p:nvSpPr>
          <p:cNvPr id="208" name="Google Shape;208;g3d08cc8d4da_0_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chemeClr val="lt1"/>
                </a:solidFill>
                <a:latin typeface="Avenir"/>
                <a:ea typeface="Avenir"/>
                <a:cs typeface="Avenir"/>
                <a:sym typeface="Avenir"/>
              </a:rPr>
              <a:t>Ein Medium ist etwas, das Informationen überträgt oder speichert.</a:t>
            </a:r>
            <a:endParaRPr b="0" i="0" sz="1800" u="none" cap="none" strike="noStrike">
              <a:solidFill>
                <a:schemeClr val="lt1"/>
              </a:solidFill>
              <a:latin typeface="Avenir"/>
              <a:ea typeface="Avenir"/>
              <a:cs typeface="Avenir"/>
              <a:sym typeface="Avenir"/>
            </a:endParaRPr>
          </a:p>
        </p:txBody>
      </p:sp>
      <p:sp>
        <p:nvSpPr>
          <p:cNvPr id="209" name="Google Shape;209;g3d08cc8d4da_0_5"/>
          <p:cNvSpPr txBox="1"/>
          <p:nvPr>
            <p:ph type="title"/>
          </p:nvPr>
        </p:nvSpPr>
        <p:spPr>
          <a:xfrm>
            <a:off x="1077675" y="0"/>
            <a:ext cx="89892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Vernetztheit der Daten im Internet der Dinge</a:t>
            </a:r>
            <a:endParaRPr b="0" sz="3200">
              <a:solidFill>
                <a:srgbClr val="000000"/>
              </a:solidFill>
              <a:latin typeface="Arial"/>
              <a:ea typeface="Arial"/>
              <a:cs typeface="Arial"/>
              <a:sym typeface="Arial"/>
            </a:endParaRPr>
          </a:p>
        </p:txBody>
      </p:sp>
      <p:sp>
        <p:nvSpPr>
          <p:cNvPr id="210" name="Google Shape;210;g3d08cc8d4da_0_5"/>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1" name="Google Shape;211;g3d08cc8d4da_0_5"/>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12" name="Google Shape;212;g3d08cc8d4da_0_5"/>
          <p:cNvSpPr txBox="1"/>
          <p:nvPr>
            <p:ph idx="1" type="body"/>
          </p:nvPr>
        </p:nvSpPr>
        <p:spPr>
          <a:xfrm>
            <a:off x="1077675" y="1328875"/>
            <a:ext cx="6798600" cy="45720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fontScale="85000" lnSpcReduction="10000"/>
          </a:bodyPr>
          <a:lstStyle/>
          <a:p>
            <a:pPr indent="0" lvl="0" marL="0" rtl="0" algn="l">
              <a:lnSpc>
                <a:spcPct val="120000"/>
              </a:lnSpc>
              <a:spcBef>
                <a:spcPts val="1000"/>
              </a:spcBef>
              <a:spcAft>
                <a:spcPts val="0"/>
              </a:spcAft>
              <a:buSzPct val="90000"/>
              <a:buNone/>
            </a:pPr>
            <a:r>
              <a:rPr i="1" lang="en-US"/>
              <a:t>Smarte Geräte, Apps und Clouds </a:t>
            </a:r>
            <a:endParaRPr i="1"/>
          </a:p>
          <a:p>
            <a:pPr indent="-325755" lvl="0" marL="457200" rtl="0" algn="l">
              <a:lnSpc>
                <a:spcPct val="120000"/>
              </a:lnSpc>
              <a:spcBef>
                <a:spcPts val="1000"/>
              </a:spcBef>
              <a:spcAft>
                <a:spcPts val="0"/>
              </a:spcAft>
              <a:buSzPct val="90000"/>
              <a:buAutoNum type="arabicPeriod"/>
            </a:pPr>
            <a:r>
              <a:rPr b="1" lang="en-US"/>
              <a:t>Einzelarbeit:</a:t>
            </a:r>
            <a:br>
              <a:rPr lang="en-US"/>
            </a:br>
            <a:r>
              <a:rPr lang="en-US"/>
              <a:t>Ihr geht joggen. Mit dabei habt ihr euer Smartphone, Smartwatch und eine Fitness-App. </a:t>
            </a:r>
            <a:r>
              <a:rPr lang="en-US"/>
              <a:t>Ihr möchtet eure Leistung in km/h wissen, eure Laufroute, euren Puls, Vergleichswerte zu gleichaltrigen und ähnlich-fitten LäuferInnen und Fitness-Pläne erstellen lassen. </a:t>
            </a:r>
            <a:r>
              <a:rPr b="1" lang="en-US"/>
              <a:t>Welche (personenbezogenen) Daten werden unter den drei Diensten hierfür ausgetauscht? Liste auf.</a:t>
            </a:r>
            <a:endParaRPr b="1"/>
          </a:p>
          <a:p>
            <a:pPr indent="0" lvl="0" marL="457200" rtl="0" algn="l">
              <a:lnSpc>
                <a:spcPct val="120000"/>
              </a:lnSpc>
              <a:spcBef>
                <a:spcPts val="1000"/>
              </a:spcBef>
              <a:spcAft>
                <a:spcPts val="0"/>
              </a:spcAft>
              <a:buSzPct val="90000"/>
              <a:buNone/>
            </a:pPr>
            <a:r>
              <a:t/>
            </a:r>
            <a:endParaRPr/>
          </a:p>
          <a:p>
            <a:pPr indent="-325755" lvl="0" marL="457200" rtl="0" algn="l">
              <a:lnSpc>
                <a:spcPct val="120000"/>
              </a:lnSpc>
              <a:spcBef>
                <a:spcPts val="1000"/>
              </a:spcBef>
              <a:spcAft>
                <a:spcPts val="0"/>
              </a:spcAft>
              <a:buSzPct val="90000"/>
              <a:buAutoNum type="arabicPeriod"/>
            </a:pPr>
            <a:r>
              <a:rPr b="1" lang="en-US"/>
              <a:t>Tafelbild</a:t>
            </a:r>
            <a:r>
              <a:rPr lang="en-US"/>
              <a:t>: </a:t>
            </a:r>
            <a:br>
              <a:rPr lang="en-US"/>
            </a:br>
            <a:r>
              <a:rPr lang="en-US"/>
              <a:t>Wie kommuniziert die Smartwatch mit eurem Smartphone und der App? </a:t>
            </a:r>
            <a:endParaRPr/>
          </a:p>
          <a:p>
            <a:pPr indent="-325755" lvl="1" marL="914400" rtl="0" algn="l">
              <a:lnSpc>
                <a:spcPct val="120000"/>
              </a:lnSpc>
              <a:spcBef>
                <a:spcPts val="500"/>
              </a:spcBef>
              <a:spcAft>
                <a:spcPts val="0"/>
              </a:spcAft>
              <a:buSzPct val="90000"/>
              <a:buChar char="•"/>
            </a:pPr>
            <a:r>
              <a:rPr lang="en-US"/>
              <a:t>Welche (personenbezogenen) Daten werden gesammelt?</a:t>
            </a:r>
            <a:endParaRPr/>
          </a:p>
          <a:p>
            <a:pPr indent="-325755" lvl="1" marL="914400" rtl="0" algn="l">
              <a:lnSpc>
                <a:spcPct val="120000"/>
              </a:lnSpc>
              <a:spcBef>
                <a:spcPts val="500"/>
              </a:spcBef>
              <a:spcAft>
                <a:spcPts val="0"/>
              </a:spcAft>
              <a:buSzPct val="90000"/>
              <a:buChar char="•"/>
            </a:pPr>
            <a:r>
              <a:rPr lang="en-US"/>
              <a:t>Wie kommen die Daten von einem Gerät zum anderen?</a:t>
            </a:r>
            <a:endParaRPr/>
          </a:p>
        </p:txBody>
      </p:sp>
      <p:pic>
        <p:nvPicPr>
          <p:cNvPr descr="Computer network vector, Electronic device flat style icon (von Getty Images)" id="213" name="Google Shape;213;g3d08cc8d4da_0_5"/>
          <p:cNvPicPr preferRelativeResize="0"/>
          <p:nvPr/>
        </p:nvPicPr>
        <p:blipFill>
          <a:blip r:embed="rId3">
            <a:alphaModFix/>
          </a:blip>
          <a:stretch>
            <a:fillRect/>
          </a:stretch>
        </p:blipFill>
        <p:spPr>
          <a:xfrm>
            <a:off x="8247326" y="1328874"/>
            <a:ext cx="3306127" cy="3306148"/>
          </a:xfrm>
          <a:prstGeom prst="rect">
            <a:avLst/>
          </a:prstGeom>
          <a:noFill/>
          <a:ln>
            <a:noFill/>
          </a:ln>
        </p:spPr>
      </p:pic>
      <p:pic>
        <p:nvPicPr>
          <p:cNvPr descr="a watch on a person 's wrist shows the time is 20:17 (von Tenor)" id="214" name="Google Shape;214;g3d08cc8d4da_0_5"/>
          <p:cNvPicPr preferRelativeResize="0"/>
          <p:nvPr/>
        </p:nvPicPr>
        <p:blipFill>
          <a:blip r:embed="rId4">
            <a:alphaModFix/>
          </a:blip>
          <a:stretch>
            <a:fillRect/>
          </a:stretch>
        </p:blipFill>
        <p:spPr>
          <a:xfrm>
            <a:off x="8298073" y="3642147"/>
            <a:ext cx="3204649" cy="24514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19" name="Shape 219"/>
        <p:cNvGrpSpPr/>
        <p:nvPr/>
      </p:nvGrpSpPr>
      <p:grpSpPr>
        <a:xfrm>
          <a:off x="0" y="0"/>
          <a:ext cx="0" cy="0"/>
          <a:chOff x="0" y="0"/>
          <a:chExt cx="0" cy="0"/>
        </a:xfrm>
      </p:grpSpPr>
      <p:sp>
        <p:nvSpPr>
          <p:cNvPr id="220" name="Google Shape;220;g36e9d4d7418_0_13"/>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1" name="Google Shape;221;g36e9d4d7418_0_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22" name="Google Shape;222;g36e9d4d7418_0_13"/>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23" name="Google Shape;223;g36e9d4d7418_0_13"/>
          <p:cNvGraphicFramePr/>
          <p:nvPr/>
        </p:nvGraphicFramePr>
        <p:xfrm>
          <a:off x="1371600" y="3940175"/>
          <a:ext cx="3000000" cy="3000000"/>
        </p:xfrm>
        <a:graphic>
          <a:graphicData uri="http://schemas.openxmlformats.org/drawingml/2006/table">
            <a:tbl>
              <a:tblPr>
                <a:noFill/>
                <a:tableStyleId>{D4B3F602-5875-4823-8378-DEB74D712B2A}</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24" name="Google Shape;224;g36e9d4d7418_0_13"/>
          <p:cNvGraphicFramePr/>
          <p:nvPr/>
        </p:nvGraphicFramePr>
        <p:xfrm>
          <a:off x="625627" y="1585285"/>
          <a:ext cx="3000000" cy="3000000"/>
        </p:xfrm>
        <a:graphic>
          <a:graphicData uri="http://schemas.openxmlformats.org/drawingml/2006/table">
            <a:tbl>
              <a:tblPr>
                <a:noFill/>
                <a:tableStyleId>{D4B3F602-5875-4823-8378-DEB74D712B2A}</a:tableStyleId>
              </a:tblPr>
              <a:tblGrid>
                <a:gridCol w="3964300"/>
              </a:tblGrid>
              <a:tr h="5014575">
                <a:tc>
                  <a:txBody>
                    <a:bodyPr/>
                    <a:lstStyle/>
                    <a:p>
                      <a:pPr indent="0" lvl="0" marL="0" rtl="0" algn="just">
                        <a:lnSpc>
                          <a:spcPct val="120000"/>
                        </a:lnSpc>
                        <a:spcBef>
                          <a:spcPts val="1000"/>
                        </a:spcBef>
                        <a:spcAft>
                          <a:spcPts val="0"/>
                        </a:spcAft>
                        <a:buNone/>
                      </a:pPr>
                      <a:r>
                        <a:rPr b="1" lang="en-US" sz="2000">
                          <a:solidFill>
                            <a:schemeClr val="dk1"/>
                          </a:solidFill>
                          <a:latin typeface="Avenir"/>
                          <a:ea typeface="Avenir"/>
                          <a:cs typeface="Avenir"/>
                          <a:sym typeface="Avenir"/>
                        </a:rPr>
                        <a:t>3. Einzelarbeit</a:t>
                      </a:r>
                      <a:r>
                        <a:rPr b="1" lang="en-US" sz="2000">
                          <a:solidFill>
                            <a:schemeClr val="dk1"/>
                          </a:solidFill>
                          <a:latin typeface="Avenir"/>
                          <a:ea typeface="Avenir"/>
                          <a:cs typeface="Avenir"/>
                          <a:sym typeface="Avenir"/>
                        </a:rPr>
                        <a:t>:</a:t>
                      </a:r>
                      <a:endParaRPr b="1" sz="2000" u="none" cap="none" strike="noStrike">
                        <a:solidFill>
                          <a:schemeClr val="dk1"/>
                        </a:solidFill>
                        <a:latin typeface="Avenir"/>
                        <a:ea typeface="Avenir"/>
                        <a:cs typeface="Avenir"/>
                        <a:sym typeface="Avenir"/>
                      </a:endParaRPr>
                    </a:p>
                    <a:p>
                      <a:pPr indent="0" lvl="0" marL="0" marR="0" rtl="0" algn="just">
                        <a:lnSpc>
                          <a:spcPct val="115000"/>
                        </a:lnSpc>
                        <a:spcBef>
                          <a:spcPts val="600"/>
                        </a:spcBef>
                        <a:spcAft>
                          <a:spcPts val="0"/>
                        </a:spcAft>
                        <a:buClr>
                          <a:srgbClr val="000000"/>
                        </a:buClr>
                        <a:buSzPts val="2000"/>
                        <a:buFont typeface="Arial"/>
                        <a:buNone/>
                      </a:pPr>
                      <a:r>
                        <a:rPr lang="en-US" sz="2000" u="none" cap="none" strike="noStrike">
                          <a:solidFill>
                            <a:schemeClr val="dk1"/>
                          </a:solidFill>
                          <a:latin typeface="Avenir"/>
                          <a:ea typeface="Avenir"/>
                          <a:cs typeface="Avenir"/>
                          <a:sym typeface="Avenir"/>
                        </a:rPr>
                        <a:t>Du entwickelst </a:t>
                      </a:r>
                      <a:r>
                        <a:rPr i="1" lang="en-US" sz="2000" u="none" cap="none" strike="noStrike">
                          <a:solidFill>
                            <a:schemeClr val="dk1"/>
                          </a:solidFill>
                          <a:latin typeface="Avenir"/>
                          <a:ea typeface="Avenir"/>
                          <a:cs typeface="Avenir"/>
                          <a:sym typeface="Avenir"/>
                        </a:rPr>
                        <a:t>SmartZeit</a:t>
                      </a:r>
                      <a:r>
                        <a:rPr lang="en-US" sz="2000" u="none" cap="none" strike="noStrike">
                          <a:solidFill>
                            <a:schemeClr val="dk1"/>
                          </a:solidFill>
                          <a:latin typeface="Avenir"/>
                          <a:ea typeface="Avenir"/>
                          <a:cs typeface="Avenir"/>
                          <a:sym typeface="Avenir"/>
                        </a:rPr>
                        <a:t>, eine App für smarte Uhren. Damit die App möglichst passende Vorschläge machen und Funktionen anbieten kann, muss sie ihre NutzerInnen besser kennenlernen. Entscheide, welche Daten du hierfür von den NutzerInnen der Smartwatch benötigst</a:t>
                      </a:r>
                      <a:r>
                        <a:rPr lang="en-US" sz="2000">
                          <a:solidFill>
                            <a:schemeClr val="dk1"/>
                          </a:solidFill>
                          <a:latin typeface="Avenir"/>
                          <a:ea typeface="Avenir"/>
                          <a:cs typeface="Avenir"/>
                          <a:sym typeface="Avenir"/>
                        </a:rPr>
                        <a:t>.</a:t>
                      </a:r>
                      <a:endParaRPr sz="2000">
                        <a:solidFill>
                          <a:schemeClr val="dk1"/>
                        </a:solidFill>
                        <a:latin typeface="Avenir"/>
                        <a:ea typeface="Avenir"/>
                        <a:cs typeface="Avenir"/>
                        <a:sym typeface="Avenir"/>
                      </a:endParaRPr>
                    </a:p>
                    <a:p>
                      <a:pPr indent="0" lvl="0" marL="0" marR="0" rtl="0" algn="just">
                        <a:lnSpc>
                          <a:spcPct val="150000"/>
                        </a:lnSpc>
                        <a:spcBef>
                          <a:spcPts val="600"/>
                        </a:spcBef>
                        <a:spcAft>
                          <a:spcPts val="0"/>
                        </a:spcAft>
                        <a:buClr>
                          <a:srgbClr val="000000"/>
                        </a:buClr>
                        <a:buSzPts val="2000"/>
                        <a:buFont typeface="Arial"/>
                        <a:buNone/>
                      </a:pPr>
                      <a:r>
                        <a:t/>
                      </a:r>
                      <a:endParaRPr sz="2000">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25" name="Google Shape;225;g36e9d4d7418_0_13"/>
          <p:cNvSpPr txBox="1"/>
          <p:nvPr>
            <p:ph type="title"/>
          </p:nvPr>
        </p:nvSpPr>
        <p:spPr>
          <a:xfrm>
            <a:off x="625625" y="206350"/>
            <a:ext cx="97893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Vernetztheit der Daten im Internet der Dinge</a:t>
            </a:r>
            <a:endParaRPr b="0" sz="3200">
              <a:solidFill>
                <a:srgbClr val="000000"/>
              </a:solidFill>
              <a:latin typeface="Arial"/>
              <a:ea typeface="Arial"/>
              <a:cs typeface="Arial"/>
              <a:sym typeface="Arial"/>
            </a:endParaRPr>
          </a:p>
        </p:txBody>
      </p:sp>
      <p:pic>
        <p:nvPicPr>
          <p:cNvPr id="226" name="Google Shape;226;g36e9d4d7418_0_13"/>
          <p:cNvPicPr preferRelativeResize="0"/>
          <p:nvPr/>
        </p:nvPicPr>
        <p:blipFill>
          <a:blip r:embed="rId3">
            <a:alphaModFix/>
          </a:blip>
          <a:stretch>
            <a:fillRect/>
          </a:stretch>
        </p:blipFill>
        <p:spPr>
          <a:xfrm>
            <a:off x="4589925" y="2003197"/>
            <a:ext cx="7602076" cy="32918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31" name="Shape 231"/>
        <p:cNvGrpSpPr/>
        <p:nvPr/>
      </p:nvGrpSpPr>
      <p:grpSpPr>
        <a:xfrm>
          <a:off x="0" y="0"/>
          <a:ext cx="0" cy="0"/>
          <a:chOff x="0" y="0"/>
          <a:chExt cx="0" cy="0"/>
        </a:xfrm>
      </p:grpSpPr>
      <p:sp>
        <p:nvSpPr>
          <p:cNvPr id="232" name="Google Shape;232;g3ef2c62094c_0_87"/>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3" name="Google Shape;233;g3ef2c62094c_0_87"/>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34" name="Google Shape;234;g3ef2c62094c_0_87"/>
          <p:cNvSpPr txBox="1"/>
          <p:nvPr>
            <p:ph idx="1" type="body"/>
          </p:nvPr>
        </p:nvSpPr>
        <p:spPr>
          <a:xfrm>
            <a:off x="625627" y="2003200"/>
            <a:ext cx="10613100" cy="4193700"/>
          </a:xfrm>
          <a:prstGeom prst="rect">
            <a:avLst/>
          </a:prstGeom>
          <a:noFill/>
          <a:ln cap="flat" cmpd="sng" w="9525">
            <a:solidFill>
              <a:schemeClr val="lt1"/>
            </a:solidFill>
            <a:prstDash val="solid"/>
            <a:round/>
            <a:headEnd len="sm" w="sm" type="none"/>
            <a:tailEnd len="sm" w="sm" type="none"/>
          </a:ln>
        </p:spPr>
        <p:txBody>
          <a:bodyPr anchorCtr="0" anchor="t" bIns="0" lIns="0" spcFirstLastPara="1" rIns="0" wrap="square" tIns="0">
            <a:normAutofit/>
          </a:bodyPr>
          <a:lstStyle/>
          <a:p>
            <a:pPr indent="0" lvl="0" marL="0" rtl="0" algn="l">
              <a:lnSpc>
                <a:spcPct val="120000"/>
              </a:lnSpc>
              <a:spcBef>
                <a:spcPts val="1000"/>
              </a:spcBef>
              <a:spcAft>
                <a:spcPts val="0"/>
              </a:spcAft>
              <a:buSzPts val="1800"/>
              <a:buNone/>
            </a:pPr>
            <a:r>
              <a:t/>
            </a:r>
            <a:endParaRPr/>
          </a:p>
          <a:p>
            <a:pPr indent="0" lvl="0" marL="0" rtl="0" algn="l">
              <a:lnSpc>
                <a:spcPct val="120000"/>
              </a:lnSpc>
              <a:spcBef>
                <a:spcPts val="1000"/>
              </a:spcBef>
              <a:spcAft>
                <a:spcPts val="0"/>
              </a:spcAft>
              <a:buSzPts val="1800"/>
              <a:buNone/>
            </a:pPr>
            <a:r>
              <a:t/>
            </a:r>
            <a:endParaRPr sz="2400"/>
          </a:p>
          <a:p>
            <a:pPr indent="0" lvl="0" marL="228600" rtl="0" algn="l">
              <a:lnSpc>
                <a:spcPct val="120000"/>
              </a:lnSpc>
              <a:spcBef>
                <a:spcPts val="1000"/>
              </a:spcBef>
              <a:spcAft>
                <a:spcPts val="0"/>
              </a:spcAft>
              <a:buSzPts val="1800"/>
              <a:buNone/>
            </a:pPr>
            <a:r>
              <a:t/>
            </a:r>
            <a:endParaRPr/>
          </a:p>
        </p:txBody>
      </p:sp>
      <p:graphicFrame>
        <p:nvGraphicFramePr>
          <p:cNvPr id="235" name="Google Shape;235;g3ef2c62094c_0_87"/>
          <p:cNvGraphicFramePr/>
          <p:nvPr/>
        </p:nvGraphicFramePr>
        <p:xfrm>
          <a:off x="1371600" y="3940175"/>
          <a:ext cx="3000000" cy="3000000"/>
        </p:xfrm>
        <a:graphic>
          <a:graphicData uri="http://schemas.openxmlformats.org/drawingml/2006/table">
            <a:tbl>
              <a:tblPr>
                <a:noFill/>
                <a:tableStyleId>{D4B3F602-5875-4823-8378-DEB74D712B2A}</a:tableStyleId>
              </a:tblPr>
              <a:tblGrid>
                <a:gridCol w="10240975"/>
              </a:tblGrid>
              <a:tr h="177800">
                <a:tc>
                  <a:txBody>
                    <a:bodyPr/>
                    <a:lstStyle/>
                    <a:p>
                      <a:pPr indent="0" lvl="0" marL="0" marR="0" rtl="0" algn="l">
                        <a:lnSpc>
                          <a:spcPct val="100000"/>
                        </a:lnSpc>
                        <a:spcBef>
                          <a:spcPts val="0"/>
                        </a:spcBef>
                        <a:spcAft>
                          <a:spcPts val="0"/>
                        </a:spcAft>
                        <a:buClr>
                          <a:srgbClr val="000000"/>
                        </a:buClr>
                        <a:buSzPts val="1400"/>
                        <a:buFont typeface="Arial"/>
                        <a:buNone/>
                      </a:pPr>
                      <a:r>
                        <a:t/>
                      </a:r>
                      <a:endParaRPr sz="1400" u="none" cap="none" strike="noStrike"/>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graphicFrame>
        <p:nvGraphicFramePr>
          <p:cNvPr id="236" name="Google Shape;236;g3ef2c62094c_0_87"/>
          <p:cNvGraphicFramePr/>
          <p:nvPr/>
        </p:nvGraphicFramePr>
        <p:xfrm>
          <a:off x="625627" y="1585285"/>
          <a:ext cx="3000000" cy="3000000"/>
        </p:xfrm>
        <a:graphic>
          <a:graphicData uri="http://schemas.openxmlformats.org/drawingml/2006/table">
            <a:tbl>
              <a:tblPr>
                <a:noFill/>
                <a:tableStyleId>{D4B3F602-5875-4823-8378-DEB74D712B2A}</a:tableStyleId>
              </a:tblPr>
              <a:tblGrid>
                <a:gridCol w="7926700"/>
              </a:tblGrid>
              <a:tr h="5014575">
                <a:tc>
                  <a:txBody>
                    <a:bodyPr/>
                    <a:lstStyle/>
                    <a:p>
                      <a:pPr indent="0" lvl="0" marL="0" rtl="0" algn="just">
                        <a:lnSpc>
                          <a:spcPct val="120000"/>
                        </a:lnSpc>
                        <a:spcBef>
                          <a:spcPts val="1000"/>
                        </a:spcBef>
                        <a:spcAft>
                          <a:spcPts val="0"/>
                        </a:spcAft>
                        <a:buNone/>
                      </a:pPr>
                      <a:r>
                        <a:rPr b="1" lang="en-US" sz="2000">
                          <a:solidFill>
                            <a:schemeClr val="dk1"/>
                          </a:solidFill>
                          <a:latin typeface="Avenir"/>
                          <a:ea typeface="Avenir"/>
                          <a:cs typeface="Avenir"/>
                          <a:sym typeface="Avenir"/>
                        </a:rPr>
                        <a:t>4</a:t>
                      </a:r>
                      <a:r>
                        <a:rPr b="1" lang="en-US" sz="2000">
                          <a:solidFill>
                            <a:schemeClr val="dk1"/>
                          </a:solidFill>
                          <a:latin typeface="Avenir"/>
                          <a:ea typeface="Avenir"/>
                          <a:cs typeface="Avenir"/>
                          <a:sym typeface="Avenir"/>
                        </a:rPr>
                        <a:t>. Plenum:</a:t>
                      </a:r>
                      <a:endParaRPr b="1" sz="2000" u="none" cap="none" strike="noStrike">
                        <a:solidFill>
                          <a:schemeClr val="dk1"/>
                        </a:solidFill>
                        <a:latin typeface="Avenir"/>
                        <a:ea typeface="Avenir"/>
                        <a:cs typeface="Avenir"/>
                        <a:sym typeface="Avenir"/>
                      </a:endParaRPr>
                    </a:p>
                    <a:p>
                      <a:pPr indent="-355600" lvl="0" marL="457200" marR="0" rtl="0" algn="just">
                        <a:lnSpc>
                          <a:spcPct val="115000"/>
                        </a:lnSpc>
                        <a:spcBef>
                          <a:spcPts val="60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Vergleicht</a:t>
                      </a:r>
                      <a:r>
                        <a:rPr lang="en-US" sz="2000">
                          <a:solidFill>
                            <a:schemeClr val="dk1"/>
                          </a:solidFill>
                          <a:latin typeface="Avenir"/>
                          <a:ea typeface="Avenir"/>
                          <a:cs typeface="Avenir"/>
                          <a:sym typeface="Avenir"/>
                        </a:rPr>
                        <a:t> die Datentypen, die ihr für eure App</a:t>
                      </a:r>
                      <a:r>
                        <a:rPr lang="en-US" sz="2000" u="none" cap="none" strike="noStrike">
                          <a:solidFill>
                            <a:schemeClr val="dk1"/>
                          </a:solidFill>
                          <a:latin typeface="Avenir"/>
                          <a:ea typeface="Avenir"/>
                          <a:cs typeface="Avenir"/>
                          <a:sym typeface="Avenir"/>
                        </a:rPr>
                        <a:t> </a:t>
                      </a:r>
                      <a:r>
                        <a:rPr i="1" lang="en-US" sz="2000" u="none" cap="none" strike="noStrike">
                          <a:solidFill>
                            <a:schemeClr val="dk1"/>
                          </a:solidFill>
                          <a:latin typeface="Avenir"/>
                          <a:ea typeface="Avenir"/>
                          <a:cs typeface="Avenir"/>
                          <a:sym typeface="Avenir"/>
                        </a:rPr>
                        <a:t>SmartZeit</a:t>
                      </a:r>
                      <a:r>
                        <a:rPr lang="en-US" sz="2000">
                          <a:solidFill>
                            <a:schemeClr val="dk1"/>
                          </a:solidFill>
                          <a:latin typeface="Avenir"/>
                          <a:ea typeface="Avenir"/>
                          <a:cs typeface="Avenir"/>
                          <a:sym typeface="Avenir"/>
                        </a:rPr>
                        <a:t> braucht. Handelt es sich um 1) </a:t>
                      </a:r>
                      <a:r>
                        <a:rPr i="1" lang="en-US" sz="2000">
                          <a:solidFill>
                            <a:schemeClr val="dk1"/>
                          </a:solidFill>
                          <a:latin typeface="Avenir"/>
                          <a:ea typeface="Avenir"/>
                          <a:cs typeface="Avenir"/>
                          <a:sym typeface="Avenir"/>
                        </a:rPr>
                        <a:t>öffentliche Daten</a:t>
                      </a:r>
                      <a:r>
                        <a:rPr lang="en-US" sz="2000">
                          <a:solidFill>
                            <a:schemeClr val="dk1"/>
                          </a:solidFill>
                          <a:latin typeface="Avenir"/>
                          <a:ea typeface="Avenir"/>
                          <a:cs typeface="Avenir"/>
                          <a:sym typeface="Avenir"/>
                        </a:rPr>
                        <a:t>, 2) </a:t>
                      </a:r>
                      <a:r>
                        <a:rPr i="1" lang="en-US" sz="2000">
                          <a:solidFill>
                            <a:schemeClr val="dk1"/>
                          </a:solidFill>
                          <a:latin typeface="Avenir"/>
                          <a:ea typeface="Avenir"/>
                          <a:cs typeface="Avenir"/>
                          <a:sym typeface="Avenir"/>
                        </a:rPr>
                        <a:t>personenbezogene Daten</a:t>
                      </a:r>
                      <a:r>
                        <a:rPr lang="en-US" sz="2000">
                          <a:solidFill>
                            <a:schemeClr val="dk1"/>
                          </a:solidFill>
                          <a:latin typeface="Avenir"/>
                          <a:ea typeface="Avenir"/>
                          <a:cs typeface="Avenir"/>
                          <a:sym typeface="Avenir"/>
                        </a:rPr>
                        <a:t>, oder 3) </a:t>
                      </a:r>
                      <a:r>
                        <a:rPr i="1" lang="en-US" sz="2000">
                          <a:solidFill>
                            <a:schemeClr val="dk1"/>
                          </a:solidFill>
                          <a:latin typeface="Avenir"/>
                          <a:ea typeface="Avenir"/>
                          <a:cs typeface="Avenir"/>
                          <a:sym typeface="Avenir"/>
                        </a:rPr>
                        <a:t>personenbezogene Daten besonderer Kategorien</a:t>
                      </a:r>
                      <a:r>
                        <a:rPr lang="en-US" sz="2000">
                          <a:solidFill>
                            <a:schemeClr val="dk1"/>
                          </a:solidFill>
                          <a:latin typeface="Avenir"/>
                          <a:ea typeface="Avenir"/>
                          <a:cs typeface="Avenir"/>
                          <a:sym typeface="Avenir"/>
                        </a:rPr>
                        <a:t>, die wir zu Beginn der Stunde kennengelernt hatten? </a:t>
                      </a:r>
                      <a:endParaRPr sz="2000">
                        <a:solidFill>
                          <a:schemeClr val="dk1"/>
                        </a:solidFill>
                        <a:latin typeface="Avenir"/>
                        <a:ea typeface="Avenir"/>
                        <a:cs typeface="Avenir"/>
                        <a:sym typeface="Avenir"/>
                      </a:endParaRPr>
                    </a:p>
                    <a:p>
                      <a:pPr indent="-355600" lvl="0" marL="457200" marR="0" rtl="0" algn="just">
                        <a:lnSpc>
                          <a:spcPct val="115000"/>
                        </a:lnSpc>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Welche Vorteile haben VerbraucherInnen/ habt ihr bei Nutzung von </a:t>
                      </a:r>
                      <a:r>
                        <a:rPr i="1" lang="en-US" sz="2000">
                          <a:solidFill>
                            <a:schemeClr val="dk1"/>
                          </a:solidFill>
                          <a:latin typeface="Avenir"/>
                          <a:ea typeface="Avenir"/>
                          <a:cs typeface="Avenir"/>
                          <a:sym typeface="Avenir"/>
                        </a:rPr>
                        <a:t>SmartZeit</a:t>
                      </a:r>
                      <a:r>
                        <a:rPr lang="en-US" sz="2000">
                          <a:solidFill>
                            <a:schemeClr val="dk1"/>
                          </a:solidFill>
                          <a:latin typeface="Avenir"/>
                          <a:ea typeface="Avenir"/>
                          <a:cs typeface="Avenir"/>
                          <a:sym typeface="Avenir"/>
                        </a:rPr>
                        <a:t> ? Wie schätzt ihr die Risiken ein?</a:t>
                      </a:r>
                      <a:endParaRPr sz="2000">
                        <a:solidFill>
                          <a:schemeClr val="dk1"/>
                        </a:solidFill>
                        <a:latin typeface="Avenir"/>
                        <a:ea typeface="Avenir"/>
                        <a:cs typeface="Avenir"/>
                        <a:sym typeface="Avenir"/>
                      </a:endParaRPr>
                    </a:p>
                    <a:p>
                      <a:pPr indent="0" lvl="0" marL="0" marR="0" rtl="0" algn="just">
                        <a:lnSpc>
                          <a:spcPct val="150000"/>
                        </a:lnSpc>
                        <a:spcBef>
                          <a:spcPts val="600"/>
                        </a:spcBef>
                        <a:spcAft>
                          <a:spcPts val="0"/>
                        </a:spcAft>
                        <a:buClr>
                          <a:srgbClr val="000000"/>
                        </a:buClr>
                        <a:buSzPts val="2000"/>
                        <a:buFont typeface="Arial"/>
                        <a:buNone/>
                      </a:pPr>
                      <a:r>
                        <a:t/>
                      </a:r>
                      <a:endParaRPr sz="2000">
                        <a:solidFill>
                          <a:schemeClr val="dk1"/>
                        </a:solidFill>
                        <a:latin typeface="Avenir"/>
                        <a:ea typeface="Avenir"/>
                        <a:cs typeface="Avenir"/>
                        <a:sym typeface="Avenir"/>
                      </a:endParaRPr>
                    </a:p>
                  </a:txBody>
                  <a:tcPr marT="45725" marB="45725" marR="91450" marL="91450" anchor="ctr">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237" name="Google Shape;237;g3ef2c62094c_0_87"/>
          <p:cNvSpPr txBox="1"/>
          <p:nvPr>
            <p:ph type="title"/>
          </p:nvPr>
        </p:nvSpPr>
        <p:spPr>
          <a:xfrm>
            <a:off x="625625" y="206350"/>
            <a:ext cx="9789300" cy="12036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556"/>
              <a:buFont typeface="Arial"/>
              <a:buNone/>
            </a:pPr>
            <a:r>
              <a:rPr b="0" lang="en-US" sz="3200">
                <a:solidFill>
                  <a:srgbClr val="000000"/>
                </a:solidFill>
                <a:latin typeface="Arial"/>
                <a:ea typeface="Arial"/>
                <a:cs typeface="Arial"/>
                <a:sym typeface="Arial"/>
              </a:rPr>
              <a:t>Vernetztheit der Daten im Internet der Dinge</a:t>
            </a:r>
            <a:endParaRPr b="0" sz="3200">
              <a:solidFill>
                <a:srgbClr val="000000"/>
              </a:solidFill>
              <a:latin typeface="Arial"/>
              <a:ea typeface="Arial"/>
              <a:cs typeface="Arial"/>
              <a:sym typeface="Arial"/>
            </a:endParaRPr>
          </a:p>
        </p:txBody>
      </p:sp>
      <p:pic>
        <p:nvPicPr>
          <p:cNvPr descr="a watch on a person 's wrist shows the time is 20:17 (von Tenor)" id="238" name="Google Shape;238;g3ef2c62094c_0_87"/>
          <p:cNvPicPr preferRelativeResize="0"/>
          <p:nvPr/>
        </p:nvPicPr>
        <p:blipFill>
          <a:blip r:embed="rId3">
            <a:alphaModFix/>
          </a:blip>
          <a:stretch>
            <a:fillRect/>
          </a:stretch>
        </p:blipFill>
        <p:spPr>
          <a:xfrm>
            <a:off x="8758748" y="3154897"/>
            <a:ext cx="3204649" cy="24514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3" name="Shape 243"/>
        <p:cNvGrpSpPr/>
        <p:nvPr/>
      </p:nvGrpSpPr>
      <p:grpSpPr>
        <a:xfrm>
          <a:off x="0" y="0"/>
          <a:ext cx="0" cy="0"/>
          <a:chOff x="0" y="0"/>
          <a:chExt cx="0" cy="0"/>
        </a:xfrm>
      </p:grpSpPr>
      <p:sp>
        <p:nvSpPr>
          <p:cNvPr id="244" name="Google Shape;244;g3ef2c62094c_0_3"/>
          <p:cNvSpPr/>
          <p:nvPr/>
        </p:nvSpPr>
        <p:spPr>
          <a:xfrm>
            <a:off x="657700" y="5768875"/>
            <a:ext cx="3572700" cy="1088700"/>
          </a:xfrm>
          <a:prstGeom prst="rect">
            <a:avLst/>
          </a:prstGeom>
          <a:solidFill>
            <a:schemeClr val="lt1"/>
          </a:solidFill>
          <a:ln>
            <a:noFill/>
          </a:ln>
        </p:spPr>
        <p:txBody>
          <a:bodyPr anchorCtr="0" anchor="ctr" bIns="45700" lIns="91425" spcFirstLastPara="1" rIns="91425" wrap="square" tIns="45700">
            <a:noAutofit/>
          </a:bodyPr>
          <a:lstStyle/>
          <a:p>
            <a:pPr indent="0" lvl="0" marL="0" rtl="0" algn="r">
              <a:spcBef>
                <a:spcPts val="0"/>
              </a:spcBef>
              <a:spcAft>
                <a:spcPts val="0"/>
              </a:spcAft>
              <a:buNone/>
            </a:pPr>
            <a:r>
              <a:rPr b="1" lang="en-US"/>
              <a:t>https://dataprogames.ph-freiburg.de/</a:t>
            </a:r>
            <a:endParaRPr b="1"/>
          </a:p>
        </p:txBody>
      </p:sp>
      <p:sp>
        <p:nvSpPr>
          <p:cNvPr id="245" name="Google Shape;245;g3ef2c62094c_0_3"/>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Webspiel: Die Smart Home Challenge</a:t>
            </a:r>
            <a:endParaRPr sz="3200"/>
          </a:p>
        </p:txBody>
      </p:sp>
      <p:sp>
        <p:nvSpPr>
          <p:cNvPr id="246" name="Google Shape;246;g3ef2c62094c_0_3"/>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47" name="Google Shape;247;g3ef2c62094c_0_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pic>
        <p:nvPicPr>
          <p:cNvPr id="248" name="Google Shape;248;g3ef2c62094c_0_3" title="shc video tv.mp4">
            <a:hlinkClick r:id="rId3"/>
          </p:cNvPr>
          <p:cNvPicPr preferRelativeResize="0"/>
          <p:nvPr/>
        </p:nvPicPr>
        <p:blipFill>
          <a:blip r:embed="rId4">
            <a:alphaModFix/>
          </a:blip>
          <a:stretch>
            <a:fillRect/>
          </a:stretch>
        </p:blipFill>
        <p:spPr>
          <a:xfrm>
            <a:off x="657700" y="1829825"/>
            <a:ext cx="5304475" cy="3978350"/>
          </a:xfrm>
          <a:prstGeom prst="rect">
            <a:avLst/>
          </a:prstGeom>
          <a:noFill/>
          <a:ln>
            <a:noFill/>
          </a:ln>
        </p:spPr>
      </p:pic>
      <p:sp>
        <p:nvSpPr>
          <p:cNvPr id="249" name="Google Shape;249;g3ef2c62094c_0_3"/>
          <p:cNvSpPr txBox="1"/>
          <p:nvPr/>
        </p:nvSpPr>
        <p:spPr>
          <a:xfrm>
            <a:off x="6637975" y="1847850"/>
            <a:ext cx="5257800" cy="39210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Wie</a:t>
            </a:r>
            <a:r>
              <a:rPr i="1" lang="en-US" sz="2000">
                <a:solidFill>
                  <a:schemeClr val="dk1"/>
                </a:solidFill>
                <a:latin typeface="Avenir"/>
                <a:ea typeface="Avenir"/>
                <a:cs typeface="Avenir"/>
                <a:sym typeface="Avenir"/>
              </a:rPr>
              <a:t> SmartZeit </a:t>
            </a:r>
            <a:r>
              <a:rPr lang="en-US" sz="2000">
                <a:solidFill>
                  <a:schemeClr val="dk1"/>
                </a:solidFill>
                <a:latin typeface="Avenir"/>
                <a:ea typeface="Avenir"/>
                <a:cs typeface="Avenir"/>
                <a:sym typeface="Avenir"/>
              </a:rPr>
              <a:t>gibt es auch weitere Apps und s</a:t>
            </a:r>
            <a:r>
              <a:rPr lang="en-US" sz="2000">
                <a:solidFill>
                  <a:schemeClr val="dk1"/>
                </a:solidFill>
                <a:latin typeface="Avenir"/>
                <a:ea typeface="Avenir"/>
                <a:cs typeface="Avenir"/>
                <a:sym typeface="Avenir"/>
              </a:rPr>
              <a:t>marte Geräte, die deine Daten sammeln, analysieren </a:t>
            </a:r>
            <a:r>
              <a:rPr lang="en-US" sz="2000">
                <a:solidFill>
                  <a:schemeClr val="dk1"/>
                </a:solidFill>
                <a:latin typeface="Avenir"/>
                <a:ea typeface="Avenir"/>
                <a:cs typeface="Avenir"/>
                <a:sym typeface="Avenir"/>
              </a:rPr>
              <a:t>und</a:t>
            </a:r>
            <a:r>
              <a:rPr lang="en-US" sz="2000">
                <a:solidFill>
                  <a:schemeClr val="dk1"/>
                </a:solidFill>
                <a:latin typeface="Avenir"/>
                <a:ea typeface="Avenir"/>
                <a:cs typeface="Avenir"/>
                <a:sym typeface="Avenir"/>
              </a:rPr>
              <a:t> so deinen Alltag strukturieren können</a:t>
            </a:r>
            <a:endParaRPr sz="2000">
              <a:solidFill>
                <a:schemeClr val="dk1"/>
              </a:solidFill>
              <a:latin typeface="Avenir"/>
              <a:ea typeface="Avenir"/>
              <a:cs typeface="Avenir"/>
              <a:sym typeface="Avenir"/>
            </a:endParaRPr>
          </a:p>
          <a:p>
            <a:pPr indent="-355600" lvl="0" marL="457200" rtl="0" algn="l">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Stell Dir vor, Du bist in einem Smart Home - welche Datenberechtigungen brauchen deine smarten Geräte, um zu funktionieren? Welche Daten teilst du lieber nicht, weil sie zu sensibel sind?</a:t>
            </a:r>
            <a:endParaRPr sz="2000">
              <a:solidFill>
                <a:schemeClr val="dk1"/>
              </a:solidFill>
              <a:latin typeface="Avenir"/>
              <a:ea typeface="Avenir"/>
              <a:cs typeface="Avenir"/>
              <a:sym typeface="Avenir"/>
            </a:endParaRPr>
          </a:p>
          <a:p>
            <a:pPr indent="-355600" lvl="0" marL="457200" rtl="0" algn="l">
              <a:spcBef>
                <a:spcPts val="0"/>
              </a:spcBef>
              <a:spcAft>
                <a:spcPts val="0"/>
              </a:spcAft>
              <a:buClr>
                <a:schemeClr val="dk1"/>
              </a:buClr>
              <a:buSzPts val="2000"/>
              <a:buFont typeface="Avenir"/>
              <a:buChar char="-"/>
            </a:pPr>
            <a:r>
              <a:rPr lang="en-US" sz="2000">
                <a:solidFill>
                  <a:schemeClr val="dk1"/>
                </a:solidFill>
                <a:latin typeface="Avenir"/>
                <a:ea typeface="Avenir"/>
                <a:cs typeface="Avenir"/>
                <a:sym typeface="Avenir"/>
              </a:rPr>
              <a:t>Ist Dir Privatsphäre wichtiger oder alle Funktionen des smarten Gerätes nutzen zu können? Schätze die Risiken ab.</a:t>
            </a:r>
            <a:endParaRPr sz="2000">
              <a:solidFill>
                <a:schemeClr val="dk1"/>
              </a:solidFill>
              <a:latin typeface="Avenir"/>
              <a:ea typeface="Avenir"/>
              <a:cs typeface="Avenir"/>
              <a:sym typeface="Aveni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48"/>
                                        </p:tgtEl>
                                        <p:attrNameLst>
                                          <p:attrName>style.visibility</p:attrName>
                                        </p:attrNameLst>
                                      </p:cBhvr>
                                      <p:to>
                                        <p:strVal val="visible"/>
                                      </p:to>
                                    </p:set>
                                    <p:animEffect filter="fade" transition="in">
                                      <p:cBhvr>
                                        <p:cTn dur="1000"/>
                                        <p:tgtEl>
                                          <p:spTgt spid="24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54" name="Shape 254"/>
        <p:cNvGrpSpPr/>
        <p:nvPr/>
      </p:nvGrpSpPr>
      <p:grpSpPr>
        <a:xfrm>
          <a:off x="0" y="0"/>
          <a:ext cx="0" cy="0"/>
          <a:chOff x="0" y="0"/>
          <a:chExt cx="0" cy="0"/>
        </a:xfrm>
      </p:grpSpPr>
      <p:sp>
        <p:nvSpPr>
          <p:cNvPr id="255" name="Google Shape;255;g3499d21f5b2_0_51"/>
          <p:cNvSpPr/>
          <p:nvPr/>
        </p:nvSpPr>
        <p:spPr>
          <a:xfrm>
            <a:off x="7078800" y="4960800"/>
            <a:ext cx="5113200" cy="18972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Arial"/>
              <a:buNone/>
            </a:pPr>
            <a:r>
              <a:rPr b="1" i="0" lang="en-US" sz="1400" u="none" cap="none" strike="noStrike">
                <a:solidFill>
                  <a:srgbClr val="000000"/>
                </a:solidFill>
                <a:latin typeface="Arial"/>
                <a:ea typeface="Arial"/>
                <a:cs typeface="Arial"/>
                <a:sym typeface="Arial"/>
              </a:rPr>
              <a:t>https://dataprogames.ph-freiburg.de/</a:t>
            </a:r>
            <a:endParaRPr b="1" i="0" sz="1400" u="none" cap="none" strike="noStrike">
              <a:solidFill>
                <a:srgbClr val="000000"/>
              </a:solidFill>
              <a:latin typeface="Arial"/>
              <a:ea typeface="Arial"/>
              <a:cs typeface="Arial"/>
              <a:sym typeface="Arial"/>
            </a:endParaRPr>
          </a:p>
        </p:txBody>
      </p:sp>
      <p:sp>
        <p:nvSpPr>
          <p:cNvPr id="256" name="Google Shape;256;g3499d21f5b2_0_51"/>
          <p:cNvSpPr txBox="1"/>
          <p:nvPr>
            <p:ph type="title"/>
          </p:nvPr>
        </p:nvSpPr>
        <p:spPr>
          <a:xfrm>
            <a:off x="657700" y="604675"/>
            <a:ext cx="81534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lang="en-US" sz="3200"/>
              <a:t>Webspiel: Die Smart Home Challenge</a:t>
            </a:r>
            <a:endParaRPr sz="3200"/>
          </a:p>
        </p:txBody>
      </p:sp>
      <p:sp>
        <p:nvSpPr>
          <p:cNvPr id="257" name="Google Shape;257;g3499d21f5b2_0_51"/>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8" name="Google Shape;258;g3499d21f5b2_0_51"/>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59" name="Google Shape;259;g3499d21f5b2_0_51"/>
          <p:cNvSpPr txBox="1"/>
          <p:nvPr>
            <p:ph idx="1" type="body"/>
          </p:nvPr>
        </p:nvSpPr>
        <p:spPr>
          <a:xfrm>
            <a:off x="625625" y="2003200"/>
            <a:ext cx="5113200" cy="4193700"/>
          </a:xfrm>
          <a:prstGeom prst="rect">
            <a:avLst/>
          </a:prstGeom>
          <a:noFill/>
          <a:ln>
            <a:noFill/>
          </a:ln>
        </p:spPr>
        <p:txBody>
          <a:bodyPr anchorCtr="0" anchor="t" bIns="0" lIns="0" spcFirstLastPara="1" rIns="0" wrap="square" tIns="0">
            <a:normAutofit lnSpcReduction="20000"/>
          </a:bodyPr>
          <a:lstStyle/>
          <a:p>
            <a:pPr indent="0" lvl="0" marL="0" rtl="0" algn="just">
              <a:lnSpc>
                <a:spcPct val="120000"/>
              </a:lnSpc>
              <a:spcBef>
                <a:spcPts val="0"/>
              </a:spcBef>
              <a:spcAft>
                <a:spcPts val="0"/>
              </a:spcAft>
              <a:buSzPts val="1800"/>
              <a:buNone/>
            </a:pPr>
            <a:r>
              <a:rPr lang="en-US" sz="2300"/>
              <a:t>Dein Smart Home wurde gehacked und lässt sich nicht mehr öffnen! </a:t>
            </a:r>
            <a:endParaRPr sz="2300"/>
          </a:p>
          <a:p>
            <a:pPr indent="0" lvl="0" marL="0" rtl="0" algn="just">
              <a:lnSpc>
                <a:spcPct val="120000"/>
              </a:lnSpc>
              <a:spcBef>
                <a:spcPts val="0"/>
              </a:spcBef>
              <a:spcAft>
                <a:spcPts val="0"/>
              </a:spcAft>
              <a:buSzPts val="1800"/>
              <a:buNone/>
            </a:pPr>
            <a:br>
              <a:rPr lang="en-US" sz="2300"/>
            </a:br>
            <a:r>
              <a:rPr lang="en-US" sz="2300"/>
              <a:t>Finde mit deinem Avatar die smarten Geräte, löse die Rätsel und passe Privatsphäre-Einstellungen an, um das Smart Home zu entsperren. </a:t>
            </a:r>
            <a:br>
              <a:rPr lang="en-US" sz="2300"/>
            </a:br>
            <a:endParaRPr sz="2300"/>
          </a:p>
          <a:p>
            <a:pPr indent="0" lvl="0" marL="0" rtl="0" algn="just">
              <a:lnSpc>
                <a:spcPct val="120000"/>
              </a:lnSpc>
              <a:spcBef>
                <a:spcPts val="0"/>
              </a:spcBef>
              <a:spcAft>
                <a:spcPts val="0"/>
              </a:spcAft>
              <a:buSzPts val="1800"/>
              <a:buNone/>
            </a:pPr>
            <a:r>
              <a:rPr lang="en-US" sz="2300"/>
              <a:t>Dabei kannst du Punkte für deine Privatsphäre oder für deinen Komfort im Smart Home sammeln.</a:t>
            </a:r>
            <a:endParaRPr sz="2300"/>
          </a:p>
        </p:txBody>
      </p:sp>
      <p:pic>
        <p:nvPicPr>
          <p:cNvPr id="260" name="Google Shape;260;g3499d21f5b2_0_51"/>
          <p:cNvPicPr preferRelativeResize="0"/>
          <p:nvPr/>
        </p:nvPicPr>
        <p:blipFill rotWithShape="1">
          <a:blip r:embed="rId3">
            <a:alphaModFix/>
          </a:blip>
          <a:srcRect b="0" l="0" r="0" t="0"/>
          <a:stretch/>
        </p:blipFill>
        <p:spPr>
          <a:xfrm>
            <a:off x="5937750" y="2003200"/>
            <a:ext cx="6070000" cy="3542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13"/>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7" name="Google Shape;267;p13"/>
          <p:cNvSpPr txBox="1"/>
          <p:nvPr>
            <p:ph type="title"/>
          </p:nvPr>
        </p:nvSpPr>
        <p:spPr>
          <a:xfrm>
            <a:off x="1371602" y="457200"/>
            <a:ext cx="8545500" cy="1088700"/>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rgbClr val="000000"/>
              </a:buClr>
              <a:buSzPts val="3200"/>
              <a:buFont typeface="Arial"/>
              <a:buNone/>
            </a:pPr>
            <a:r>
              <a:rPr b="0" lang="en-US" sz="3200">
                <a:solidFill>
                  <a:srgbClr val="000000"/>
                </a:solidFill>
                <a:latin typeface="Arial"/>
                <a:ea typeface="Arial"/>
                <a:cs typeface="Arial"/>
                <a:sym typeface="Arial"/>
              </a:rPr>
              <a:t>Abschluss</a:t>
            </a:r>
            <a:endParaRPr sz="3200"/>
          </a:p>
        </p:txBody>
      </p:sp>
      <p:sp>
        <p:nvSpPr>
          <p:cNvPr id="268" name="Google Shape;268;p13"/>
          <p:cNvSpPr/>
          <p:nvPr/>
        </p:nvSpPr>
        <p:spPr>
          <a:xfrm flipH="1" rot="10800000">
            <a:off x="0" y="6400672"/>
            <a:ext cx="12192000" cy="456900"/>
          </a:xfrm>
          <a:prstGeom prst="rect">
            <a:avLst/>
          </a:prstGeom>
          <a:gradFill>
            <a:gsLst>
              <a:gs pos="0">
                <a:srgbClr val="029676">
                  <a:alpha val="26666"/>
                </a:srgbClr>
              </a:gs>
              <a:gs pos="14000">
                <a:srgbClr val="029676">
                  <a:alpha val="26666"/>
                </a:srgbClr>
              </a:gs>
              <a:gs pos="100000">
                <a:srgbClr val="4AB5C4">
                  <a:alpha val="83529"/>
                </a:srgbClr>
              </a:gs>
            </a:gsLst>
            <a:lin ang="5999900"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69" name="Google Shape;269;p13"/>
          <p:cNvSpPr/>
          <p:nvPr/>
        </p:nvSpPr>
        <p:spPr>
          <a:xfrm flipH="1">
            <a:off x="4038598" y="6400799"/>
            <a:ext cx="8153400" cy="456900"/>
          </a:xfrm>
          <a:prstGeom prst="rect">
            <a:avLst/>
          </a:prstGeom>
          <a:gradFill>
            <a:gsLst>
              <a:gs pos="0">
                <a:srgbClr val="9AB5A6">
                  <a:alpha val="33725"/>
                </a:srgbClr>
              </a:gs>
              <a:gs pos="9000">
                <a:srgbClr val="9AB5A6">
                  <a:alpha val="33725"/>
                </a:srgbClr>
              </a:gs>
              <a:gs pos="99000">
                <a:schemeClr val="accent2"/>
              </a:gs>
              <a:gs pos="100000">
                <a:schemeClr val="accent2"/>
              </a:gs>
            </a:gsLst>
            <a:lin ang="14400033" scaled="0"/>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venir"/>
              <a:ea typeface="Avenir"/>
              <a:cs typeface="Avenir"/>
              <a:sym typeface="Avenir"/>
            </a:endParaRPr>
          </a:p>
        </p:txBody>
      </p:sp>
      <p:sp>
        <p:nvSpPr>
          <p:cNvPr id="270" name="Google Shape;270;p13"/>
          <p:cNvSpPr txBox="1"/>
          <p:nvPr>
            <p:ph idx="1" type="body"/>
          </p:nvPr>
        </p:nvSpPr>
        <p:spPr>
          <a:xfrm>
            <a:off x="625625" y="2003200"/>
            <a:ext cx="5234400" cy="4193700"/>
          </a:xfrm>
          <a:prstGeom prst="rect">
            <a:avLst/>
          </a:prstGeom>
          <a:noFill/>
          <a:ln>
            <a:noFill/>
          </a:ln>
        </p:spPr>
        <p:txBody>
          <a:bodyPr anchorCtr="0" anchor="t" bIns="0" lIns="0" spcFirstLastPara="1" rIns="0" wrap="square" tIns="0">
            <a:normAutofit/>
          </a:bodyPr>
          <a:lstStyle/>
          <a:p>
            <a:pPr indent="0" lvl="0" marL="68580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t/>
            </a:r>
            <a:endParaRPr sz="1800"/>
          </a:p>
          <a:p>
            <a:pPr indent="0" lvl="0" marL="0" rtl="0" algn="l">
              <a:lnSpc>
                <a:spcPct val="120000"/>
              </a:lnSpc>
              <a:spcBef>
                <a:spcPts val="0"/>
              </a:spcBef>
              <a:spcAft>
                <a:spcPts val="0"/>
              </a:spcAft>
              <a:buSzPts val="1800"/>
              <a:buNone/>
            </a:pPr>
            <a:r>
              <a:rPr lang="en-US" sz="1800"/>
              <a:t>(im Sitzkreis/Plenum)</a:t>
            </a:r>
            <a:endParaRPr sz="1800"/>
          </a:p>
          <a:p>
            <a:pPr indent="0" lvl="0" marL="0" rtl="0" algn="ctr">
              <a:lnSpc>
                <a:spcPct val="100000"/>
              </a:lnSpc>
              <a:spcBef>
                <a:spcPts val="0"/>
              </a:spcBef>
              <a:spcAft>
                <a:spcPts val="0"/>
              </a:spcAft>
              <a:buSzPts val="1100"/>
              <a:buNone/>
            </a:pPr>
            <a:r>
              <a:t/>
            </a:r>
            <a:endParaRPr sz="2200"/>
          </a:p>
          <a:p>
            <a:pPr indent="-368300" lvl="0" marL="457200" rtl="0" algn="l">
              <a:lnSpc>
                <a:spcPct val="100000"/>
              </a:lnSpc>
              <a:spcBef>
                <a:spcPts val="0"/>
              </a:spcBef>
              <a:spcAft>
                <a:spcPts val="0"/>
              </a:spcAft>
              <a:buSzPts val="2200"/>
              <a:buChar char="•"/>
            </a:pPr>
            <a:r>
              <a:rPr lang="en-US" sz="2200"/>
              <a:t>Welche Risiken von smarten Geräten kannte ich noch nicht?</a:t>
            </a:r>
            <a:endParaRPr sz="2200"/>
          </a:p>
          <a:p>
            <a:pPr indent="-368300" lvl="0" marL="457200" rtl="0" algn="l">
              <a:lnSpc>
                <a:spcPct val="100000"/>
              </a:lnSpc>
              <a:spcBef>
                <a:spcPts val="0"/>
              </a:spcBef>
              <a:spcAft>
                <a:spcPts val="0"/>
              </a:spcAft>
              <a:buSzPts val="2200"/>
              <a:buChar char="•"/>
            </a:pPr>
            <a:r>
              <a:rPr lang="en-US" sz="2200"/>
              <a:t>Was hat mich überrascht? </a:t>
            </a:r>
            <a:endParaRPr sz="2200"/>
          </a:p>
          <a:p>
            <a:pPr indent="-368300" lvl="0" marL="457200" rtl="0" algn="l">
              <a:lnSpc>
                <a:spcPct val="100000"/>
              </a:lnSpc>
              <a:spcBef>
                <a:spcPts val="0"/>
              </a:spcBef>
              <a:spcAft>
                <a:spcPts val="0"/>
              </a:spcAft>
              <a:buSzPts val="2200"/>
              <a:buChar char="•"/>
            </a:pPr>
            <a:r>
              <a:rPr lang="en-US" sz="2200"/>
              <a:t>Welche Datenberechtigungen möchte ich bei meinem Apps oder smarten Geräten zuhause anpassen? </a:t>
            </a:r>
            <a:endParaRPr sz="2200">
              <a:latin typeface="Arial"/>
              <a:ea typeface="Arial"/>
              <a:cs typeface="Arial"/>
              <a:sym typeface="Arial"/>
            </a:endParaRPr>
          </a:p>
          <a:p>
            <a:pPr indent="0" lvl="0" marL="0" rtl="0" algn="ctr">
              <a:lnSpc>
                <a:spcPct val="120000"/>
              </a:lnSpc>
              <a:spcBef>
                <a:spcPts val="0"/>
              </a:spcBef>
              <a:spcAft>
                <a:spcPts val="0"/>
              </a:spcAft>
              <a:buSzPts val="1800"/>
              <a:buNone/>
            </a:pPr>
            <a:r>
              <a:t/>
            </a:r>
            <a:endParaRPr sz="2300"/>
          </a:p>
        </p:txBody>
      </p:sp>
      <p:pic>
        <p:nvPicPr>
          <p:cNvPr id="271" name="Google Shape;271;p13"/>
          <p:cNvPicPr preferRelativeResize="0"/>
          <p:nvPr/>
        </p:nvPicPr>
        <p:blipFill rotWithShape="1">
          <a:blip r:embed="rId3">
            <a:alphaModFix/>
          </a:blip>
          <a:srcRect b="0" l="0" r="30502" t="0"/>
          <a:stretch/>
        </p:blipFill>
        <p:spPr>
          <a:xfrm>
            <a:off x="6319237" y="2003200"/>
            <a:ext cx="5411075" cy="419370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radientRiseVTI">
  <a:themeElements>
    <a:clrScheme name="Grün">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2024-03-28T17:19:57Z</dcterms:created>
  <dc:creator>Bernd Remmele (fr)</dc:creator>
</cp:coreProperties>
</file>