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iHKJDi4YaZmmtBpCgVSgcjrVvH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7CBF4DF-CB30-408B-A610-C684F61F7605}">
  <a:tblStyle styleId="{07CBF4DF-CB30-408B-A610-C684F61F760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customschemas.google.com/relationships/presentationmetadata" Target="metadata"/><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curriculum-datapro/"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wp-content/uploads/2025/06/A-AB-Daten-als-Kapital_Worksheet.pdf"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wp-content/uploads/2025/06/A-AB-Daten-als-Kapital_Worksheet.pdf"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SzPts val="1100"/>
              <a:buNone/>
            </a:pPr>
            <a:r>
              <a:rPr lang="en-US"/>
              <a:t>Themen dieser Unterrichtseinheit  richten sich nach dem DataPro Curriculum </a:t>
            </a:r>
            <a:r>
              <a:rPr lang="en-US" u="sng">
                <a:solidFill>
                  <a:schemeClr val="hlink"/>
                </a:solidFill>
                <a:hlinkClick r:id="rId2"/>
              </a:rPr>
              <a:t>https://www.datapro.education/curriculum-datapro/</a:t>
            </a:r>
            <a:endParaRPr/>
          </a:p>
          <a:p>
            <a:pPr indent="0" lvl="0" marL="0" rtl="0" algn="l">
              <a:spcBef>
                <a:spcPts val="0"/>
              </a:spcBef>
              <a:spcAft>
                <a:spcPts val="0"/>
              </a:spcAft>
              <a:buSzPts val="1100"/>
              <a:buNone/>
            </a:pPr>
            <a:r>
              <a:rPr lang="en-US"/>
              <a:t>und behandeln den Themenblock ‘Daten als Währung’, insbesondere die Kompetenzen:</a:t>
            </a:r>
            <a:endParaRPr/>
          </a:p>
          <a:p>
            <a:pPr indent="-317500" lvl="0" marL="457200" rtl="0" algn="l">
              <a:spcBef>
                <a:spcPts val="0"/>
              </a:spcBef>
              <a:spcAft>
                <a:spcPts val="0"/>
              </a:spcAft>
              <a:buSzPts val="1400"/>
              <a:buChar char="-"/>
            </a:pPr>
            <a:r>
              <a:rPr lang="en-US"/>
              <a:t> A.1 Daten als Währung lesen</a:t>
            </a:r>
            <a:endParaRPr/>
          </a:p>
          <a:p>
            <a:pPr indent="-317500" lvl="0" marL="457200" rtl="0" algn="l">
              <a:spcBef>
                <a:spcPts val="0"/>
              </a:spcBef>
              <a:spcAft>
                <a:spcPts val="0"/>
              </a:spcAft>
              <a:buSzPts val="1400"/>
              <a:buChar char="-"/>
            </a:pPr>
            <a:r>
              <a:rPr lang="en-US"/>
              <a:t>A.2 Datenminimierungsstrategien</a:t>
            </a:r>
            <a:endParaRPr/>
          </a:p>
          <a:p>
            <a:pPr indent="-317500" lvl="0" marL="457200" rtl="0" algn="l">
              <a:spcBef>
                <a:spcPts val="0"/>
              </a:spcBef>
              <a:spcAft>
                <a:spcPts val="0"/>
              </a:spcAft>
              <a:buSzPts val="1400"/>
              <a:buChar char="-"/>
            </a:pPr>
            <a:r>
              <a:rPr lang="en-US"/>
              <a:t>A.3 Geschäftsinteressen erkennen und Datenökonomie verstehen</a:t>
            </a: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47641" lvl="0" marL="495284" rtl="0" algn="l">
              <a:lnSpc>
                <a:spcPct val="100000"/>
              </a:lnSpc>
              <a:spcBef>
                <a:spcPts val="0"/>
              </a:spcBef>
              <a:spcAft>
                <a:spcPts val="0"/>
              </a:spcAft>
              <a:buSzPts val="1400"/>
              <a:buNone/>
            </a:pPr>
            <a:r>
              <a:rPr lang="en-US"/>
              <a:t>Je nach Kompetenzniveau der Klasse und, ob die Einheit als Einzel- oder Doppelstunde umgesetzt wird, kann auf Erarbeitungsphasen verzichtet werden.</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b="1" lang="en-US" sz="1500">
                <a:solidFill>
                  <a:srgbClr val="000000"/>
                </a:solidFill>
                <a:latin typeface="Avenir"/>
                <a:ea typeface="Avenir"/>
                <a:cs typeface="Avenir"/>
                <a:sym typeface="Avenir"/>
              </a:rPr>
              <a:t>Problemstellung IoT</a:t>
            </a:r>
            <a:endParaRPr b="1" sz="1300">
              <a:solidFill>
                <a:srgbClr val="000000"/>
              </a:solidFill>
              <a:latin typeface="Avenir"/>
              <a:ea typeface="Avenir"/>
              <a:cs typeface="Avenir"/>
              <a:sym typeface="Avenir"/>
            </a:endParaRPr>
          </a:p>
          <a:p>
            <a:pPr indent="-317500" lvl="0" marL="457200" rtl="0" algn="l">
              <a:lnSpc>
                <a:spcPct val="100000"/>
              </a:lnSpc>
              <a:spcBef>
                <a:spcPts val="0"/>
              </a:spcBef>
              <a:spcAft>
                <a:spcPts val="0"/>
              </a:spcAft>
              <a:buSzPts val="1400"/>
              <a:buFont typeface="Avenir"/>
              <a:buChar char="-"/>
            </a:pPr>
            <a:r>
              <a:rPr lang="en-US">
                <a:latin typeface="Avenir"/>
                <a:ea typeface="Avenir"/>
                <a:cs typeface="Avenir"/>
                <a:sym typeface="Avenir"/>
              </a:rPr>
              <a:t>Vernetztheit im Internet der Dinge</a:t>
            </a:r>
            <a:endParaRPr>
              <a:latin typeface="Avenir"/>
              <a:ea typeface="Avenir"/>
              <a:cs typeface="Avenir"/>
              <a:sym typeface="Avenir"/>
            </a:endParaRPr>
          </a:p>
          <a:p>
            <a:pPr indent="-317500" lvl="0" marL="457200" rtl="0" algn="l">
              <a:lnSpc>
                <a:spcPct val="100000"/>
              </a:lnSpc>
              <a:spcBef>
                <a:spcPts val="0"/>
              </a:spcBef>
              <a:spcAft>
                <a:spcPts val="0"/>
              </a:spcAft>
              <a:buSzPts val="1400"/>
              <a:buFont typeface="Avenir"/>
              <a:buChar char="-"/>
            </a:pPr>
            <a:r>
              <a:rPr lang="en-US">
                <a:latin typeface="Avenir"/>
                <a:ea typeface="Avenir"/>
                <a:cs typeface="Avenir"/>
                <a:sym typeface="Avenir"/>
              </a:rPr>
              <a:t>Datensammlung und Datenverarbeitung nicht nur durchs Smartphone, sondern durch diverse smarte Geräte</a:t>
            </a:r>
            <a:endParaRPr>
              <a:latin typeface="Avenir"/>
              <a:ea typeface="Avenir"/>
              <a:cs typeface="Avenir"/>
              <a:sym typeface="Avenir"/>
            </a:endParaRPr>
          </a:p>
          <a:p>
            <a:pPr indent="-317500" lvl="0" marL="457200" rtl="0" algn="l">
              <a:lnSpc>
                <a:spcPct val="100000"/>
              </a:lnSpc>
              <a:spcBef>
                <a:spcPts val="0"/>
              </a:spcBef>
              <a:spcAft>
                <a:spcPts val="0"/>
              </a:spcAft>
              <a:buSzPts val="1400"/>
              <a:buFont typeface="Avenir"/>
              <a:buChar char="-"/>
            </a:pPr>
            <a:r>
              <a:rPr lang="en-US">
                <a:latin typeface="Avenir"/>
                <a:ea typeface="Avenir"/>
                <a:cs typeface="Avenir"/>
                <a:sym typeface="Avenir"/>
              </a:rPr>
              <a:t>Welche Daten werden erfasst und wie?</a:t>
            </a:r>
            <a:endParaRPr>
              <a:latin typeface="Avenir"/>
              <a:ea typeface="Avenir"/>
              <a:cs typeface="Avenir"/>
              <a:sym typeface="Avenir"/>
            </a:endParaRPr>
          </a:p>
        </p:txBody>
      </p:sp>
      <p:sp>
        <p:nvSpPr>
          <p:cNvPr id="194" name="Google Shape;194;p5: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6e9d4d7418_0_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36e9d4d7418_0_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Lehrkräfte verteilen aus dem Methodenkoffer Karteikarten in zwei Farben.</a:t>
            </a:r>
            <a:endParaRPr/>
          </a:p>
          <a:p>
            <a:pPr indent="0" lvl="0" marL="0" rtl="0" algn="l">
              <a:lnSpc>
                <a:spcPct val="100000"/>
              </a:lnSpc>
              <a:spcBef>
                <a:spcPts val="0"/>
              </a:spcBef>
              <a:spcAft>
                <a:spcPts val="0"/>
              </a:spcAft>
              <a:buSzPts val="1400"/>
              <a:buNone/>
            </a:pPr>
            <a:r>
              <a:rPr lang="en-US"/>
              <a:t>Für A: SuS schreiben auf die eine Farbe die Plattform, die sie analysieren wollen</a:t>
            </a:r>
            <a:endParaRPr/>
          </a:p>
          <a:p>
            <a:pPr indent="0" lvl="0" marL="0" rtl="0" algn="l">
              <a:lnSpc>
                <a:spcPct val="100000"/>
              </a:lnSpc>
              <a:spcBef>
                <a:spcPts val="0"/>
              </a:spcBef>
              <a:spcAft>
                <a:spcPts val="0"/>
              </a:spcAft>
              <a:buSzPts val="1400"/>
              <a:buNone/>
            </a:pPr>
            <a:r>
              <a:rPr lang="en-US"/>
              <a:t>Für B: Auf die Karteikarten der anderen Farbe legen sie rund um die Plattform die ‚Datenverbindungen‘ (Bluetooth, </a:t>
            </a:r>
            <a:r>
              <a:rPr lang="en-US"/>
              <a:t>Mikrofon</a:t>
            </a:r>
            <a:r>
              <a:rPr lang="en-US"/>
              <a:t>, Kamera, Kontaktliste,…) aus </a:t>
            </a:r>
            <a:endParaRPr/>
          </a:p>
        </p:txBody>
      </p:sp>
      <p:sp>
        <p:nvSpPr>
          <p:cNvPr id="205" name="Google Shape;205;g36e9d4d7418_0_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Fallstudie zu Teil A+B der Gruppenaufgabe: Auf dem Schultablet/ eigenen Smartphone der SuS können von Apps genutzte Datenverbindungen unter den Einstellungen des Geräts eingesehen werden. SuS können zusätzlich noch auf die App-eigenen Einstellungen zugreifen. Auch notiert werden sollen Daten und Informationen, die durch den Zweck der App geteilt werden wie zB Bilder, Videos, Profilnamen, …</a:t>
            </a:r>
            <a:br>
              <a:rPr lang="en-US"/>
            </a:b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 Auch wenn es an den meisten Schulen ein generelles Smartphone-Verbot gibt, ermutigen wir die Fallstudie unter Aufsicht der Lehrkraft durchzuführen. So können SuS dazu angeregt werden, auch im Alltag ihren Umgang mit Daten selbstwirksam zu reflektieren. ! </a:t>
            </a:r>
            <a:endParaRPr/>
          </a:p>
          <a:p>
            <a:pPr indent="0" lvl="0" marL="0" rtl="0" algn="l">
              <a:lnSpc>
                <a:spcPct val="100000"/>
              </a:lnSpc>
              <a:spcBef>
                <a:spcPts val="0"/>
              </a:spcBef>
              <a:spcAft>
                <a:spcPts val="0"/>
              </a:spcAft>
              <a:buSzPts val="1400"/>
              <a:buNone/>
            </a:pPr>
            <a:r>
              <a:t/>
            </a:r>
            <a:endParaRPr/>
          </a:p>
        </p:txBody>
      </p:sp>
      <p:sp>
        <p:nvSpPr>
          <p:cNvPr id="217" name="Google Shape;217;p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7: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7: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Beispiel zur Fallstudie an einem iPhone (Apple)</a:t>
            </a:r>
            <a:endParaRPr/>
          </a:p>
          <a:p>
            <a:pPr indent="0" lvl="0" marL="0" rtl="0" algn="l">
              <a:lnSpc>
                <a:spcPct val="100000"/>
              </a:lnSpc>
              <a:spcBef>
                <a:spcPts val="0"/>
              </a:spcBef>
              <a:spcAft>
                <a:spcPts val="0"/>
              </a:spcAft>
              <a:buSzPts val="1400"/>
              <a:buNone/>
            </a:pPr>
            <a:r>
              <a:rPr lang="en-US"/>
              <a:t>! Auch wenn es an den meisten Schulen ein generelles Smartphone-Verbot gibt, ermutigen wir die Fallstudie unter Aufsicht der Lehrkraft durchzuführen. So können SuS dazu angeregt werden, auch im Alltag ihren Umgang mit Daten zu reflektieren. ! </a:t>
            </a:r>
            <a:endParaRPr/>
          </a:p>
          <a:p>
            <a:pPr indent="0" lvl="0" marL="0" rtl="0" algn="l">
              <a:lnSpc>
                <a:spcPct val="100000"/>
              </a:lnSpc>
              <a:spcBef>
                <a:spcPts val="0"/>
              </a:spcBef>
              <a:spcAft>
                <a:spcPts val="0"/>
              </a:spcAft>
              <a:buSzPts val="1400"/>
              <a:buNone/>
            </a:pPr>
            <a:r>
              <a:t/>
            </a:r>
            <a:endParaRPr/>
          </a:p>
        </p:txBody>
      </p:sp>
      <p:sp>
        <p:nvSpPr>
          <p:cNvPr id="227" name="Google Shape;227;p7: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9: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9: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1" marL="457200" marR="0" rtl="0" algn="l">
              <a:lnSpc>
                <a:spcPct val="100000"/>
              </a:lnSpc>
              <a:spcBef>
                <a:spcPts val="0"/>
              </a:spcBef>
              <a:spcAft>
                <a:spcPts val="0"/>
              </a:spcAft>
              <a:buClr>
                <a:srgbClr val="000000"/>
              </a:buClr>
              <a:buSzPts val="2000"/>
              <a:buFont typeface="Arial"/>
              <a:buNone/>
            </a:pPr>
            <a:r>
              <a:rPr b="1" lang="en-US"/>
              <a:t>C:</a:t>
            </a:r>
            <a:r>
              <a:rPr b="0" lang="en-US"/>
              <a:t> SuS sollen nun aus den gesammelten Datenverbindungen erschließen, was das eigentliche Produkt hinter der Dienstleistung ist. </a:t>
            </a:r>
            <a:r>
              <a:rPr lang="en-US"/>
              <a:t>Wodurch funktioniert das Geschäftsmodell? </a:t>
            </a:r>
            <a:r>
              <a:rPr lang="en-US">
                <a:highlight>
                  <a:srgbClr val="FFFF00"/>
                </a:highlight>
              </a:rPr>
              <a:t>Daten = Geld – welche Daten verarbeitet die Plattform und wie wird daraus Geld? </a:t>
            </a:r>
            <a:endParaRPr b="0">
              <a:highlight>
                <a:srgbClr val="FFFF00"/>
              </a:highlight>
            </a:endParaRPr>
          </a:p>
          <a:p>
            <a:pPr indent="0" lvl="1" marL="457200" marR="0" rtl="0" algn="l">
              <a:lnSpc>
                <a:spcPct val="100000"/>
              </a:lnSpc>
              <a:spcBef>
                <a:spcPts val="0"/>
              </a:spcBef>
              <a:spcAft>
                <a:spcPts val="0"/>
              </a:spcAft>
              <a:buClr>
                <a:srgbClr val="000000"/>
              </a:buClr>
              <a:buSzPts val="2000"/>
              <a:buFont typeface="Arial"/>
              <a:buNone/>
            </a:pPr>
            <a:r>
              <a:t/>
            </a:r>
            <a:endParaRPr b="0"/>
          </a:p>
          <a:p>
            <a:pPr indent="0" lvl="1" marL="457200" rtl="0" algn="l">
              <a:lnSpc>
                <a:spcPct val="100000"/>
              </a:lnSpc>
              <a:spcBef>
                <a:spcPts val="0"/>
              </a:spcBef>
              <a:spcAft>
                <a:spcPts val="0"/>
              </a:spcAft>
              <a:buSzPts val="2000"/>
              <a:buNone/>
            </a:pPr>
            <a:r>
              <a:rPr lang="en-US"/>
              <a:t>D. Spielerischer Einsatz von digitalen Tools: Anstatt zur bloßen Abfrage zur Wissensbereitstellung wird hier kreativ gelernt, wie noch mit digitalen Tools gelernt werden kann. Der Data</a:t>
            </a:r>
            <a:r>
              <a:rPr b="0" lang="en-US"/>
              <a:t>Pro</a:t>
            </a:r>
            <a:r>
              <a:rPr lang="en-US"/>
              <a:t>-</a:t>
            </a:r>
            <a:r>
              <a:rPr b="0" lang="en-US"/>
              <a:t>Agent</a:t>
            </a:r>
            <a:r>
              <a:rPr lang="en-US"/>
              <a:t>,</a:t>
            </a:r>
            <a:r>
              <a:rPr b="0" lang="en-US"/>
              <a:t>unser datenschutzkonformer ChatBot für den Unterricht. SuS können hier die gesammelten Datenberechtigungen eingeben und erfragen, wie diese „zu Geld“ gemacht werden können. </a:t>
            </a:r>
            <a:r>
              <a:rPr lang="en-US"/>
              <a:t>Der DataPro-Agent ist datenschutzkonform und speist keine Konversationen in die Lerndaten ein. Er beantwortet ausschließlich Fragen zu Datenschutz-Themen. Somit ist er bestens für den Einsatz im Unterricht geeignet. Die Konversations-ID kann kopiert werden, um später auf die gleiche Konversation zurückgreifen zu können. Über die Spracheinstellungen oben rechts kann der Bot auf Deutsch gestellt werden. </a:t>
            </a:r>
            <a:br>
              <a:rPr lang="en-US"/>
            </a:br>
            <a:r>
              <a:rPr lang="en-US"/>
              <a:t>→ </a:t>
            </a:r>
            <a:r>
              <a:rPr lang="en-US" sz="1400"/>
              <a:t>https://datapro.cyber-geiger.com/</a:t>
            </a:r>
            <a:endParaRPr sz="1400"/>
          </a:p>
          <a:p>
            <a:pPr indent="0" lvl="1" marL="457200" rtl="0" algn="l">
              <a:lnSpc>
                <a:spcPct val="100000"/>
              </a:lnSpc>
              <a:spcBef>
                <a:spcPts val="0"/>
              </a:spcBef>
              <a:spcAft>
                <a:spcPts val="0"/>
              </a:spcAft>
              <a:buSzPts val="2000"/>
              <a:buNone/>
            </a:pPr>
            <a:r>
              <a:t/>
            </a:r>
            <a:endParaRPr/>
          </a:p>
          <a:p>
            <a:pPr indent="0" lvl="1" marL="457200" rtl="0" algn="l">
              <a:lnSpc>
                <a:spcPct val="100000"/>
              </a:lnSpc>
              <a:spcBef>
                <a:spcPts val="0"/>
              </a:spcBef>
              <a:spcAft>
                <a:spcPts val="0"/>
              </a:spcAft>
              <a:buSzPts val="2000"/>
              <a:buNone/>
            </a:pPr>
            <a:r>
              <a:t/>
            </a:r>
            <a:endParaRPr b="0"/>
          </a:p>
          <a:p>
            <a:pPr indent="0" lvl="1" marL="457200" rtl="0" algn="l">
              <a:lnSpc>
                <a:spcPct val="100000"/>
              </a:lnSpc>
              <a:spcBef>
                <a:spcPts val="0"/>
              </a:spcBef>
              <a:spcAft>
                <a:spcPts val="0"/>
              </a:spcAft>
              <a:buSzPts val="2000"/>
              <a:buNone/>
            </a:pPr>
            <a:r>
              <a:rPr b="1" lang="en-US"/>
              <a:t>D: </a:t>
            </a:r>
            <a:r>
              <a:rPr lang="en-US"/>
              <a:t>Je nach Klassenstärke können hier zwei 2er-Gruppen zu viert diskutieren, welche Daten ihre gewählte Plattform verwendet und Gemeinsamkeiten/ Unterschiede feststellen.</a:t>
            </a:r>
            <a:endParaRPr/>
          </a:p>
          <a:p>
            <a:pPr indent="0" lvl="1" marL="457200" rtl="0" algn="l">
              <a:lnSpc>
                <a:spcPct val="100000"/>
              </a:lnSpc>
              <a:spcBef>
                <a:spcPts val="0"/>
              </a:spcBef>
              <a:spcAft>
                <a:spcPts val="0"/>
              </a:spcAft>
              <a:buSzPts val="2000"/>
              <a:buNone/>
            </a:pPr>
            <a:r>
              <a:t/>
            </a:r>
            <a:endParaRPr/>
          </a:p>
          <a:p>
            <a:pPr indent="0" lvl="1" marL="457200" rtl="0" algn="l">
              <a:lnSpc>
                <a:spcPct val="100000"/>
              </a:lnSpc>
              <a:spcBef>
                <a:spcPts val="0"/>
              </a:spcBef>
              <a:spcAft>
                <a:spcPts val="0"/>
              </a:spcAft>
              <a:buSzPts val="2000"/>
              <a:buNone/>
            </a:pPr>
            <a:r>
              <a:rPr lang="en-US"/>
              <a:t>Zuletzt kann die Gemeinsamkeit „Personalisierung“ durch Datensammlung durch die Lehrkraft festgestellt werden (Überleitung zu nächsten Unterrichtsteil)</a:t>
            </a:r>
            <a:endParaRPr/>
          </a:p>
        </p:txBody>
      </p:sp>
      <p:sp>
        <p:nvSpPr>
          <p:cNvPr id="244" name="Google Shape;244;p9: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d361dc95e1_0_2: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g3d361dc95e1_0_2: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1" marL="457200" rtl="0" algn="l">
              <a:lnSpc>
                <a:spcPct val="100000"/>
              </a:lnSpc>
              <a:spcBef>
                <a:spcPts val="0"/>
              </a:spcBef>
              <a:spcAft>
                <a:spcPts val="0"/>
              </a:spcAft>
              <a:buSzPts val="2000"/>
              <a:buNone/>
            </a:pPr>
            <a:r>
              <a:rPr b="1" lang="en-US"/>
              <a:t>E: </a:t>
            </a:r>
            <a:r>
              <a:rPr lang="en-US"/>
              <a:t>Angeleitet durch die Lehrkraft kann nun ein Flussdiagramm an der Tafel erstellt werden. Die Gruppen berichten über die von ihnen analysierten Plattformen, gefundene Datenberechtigungen und freiwillig geteilte Daten und Ergebnisse aus den erstellten Quizzen. Auf der nächsten Folie finden Lehrkräfte Beispiele für Flussdiagramme. Zusätzlich kann das Arbeitsblatt “Daten als Kapital - Geschäftsmodelle” zur Hilfe herangezogen werden: </a:t>
            </a:r>
            <a:r>
              <a:rPr b="1" lang="en-US" u="sng">
                <a:solidFill>
                  <a:schemeClr val="hlink"/>
                </a:solidFill>
                <a:hlinkClick r:id="rId2"/>
              </a:rPr>
              <a:t>https://www.datapro.education/wp-content/uploads/2025/06/A-AB-Daten-als-Kapital_Worksheet.pdf</a:t>
            </a:r>
            <a:r>
              <a:rPr b="1" lang="en-US"/>
              <a:t> </a:t>
            </a:r>
            <a:endParaRPr/>
          </a:p>
        </p:txBody>
      </p:sp>
      <p:sp>
        <p:nvSpPr>
          <p:cNvPr id="254" name="Google Shape;254;g3d361dc95e1_0_2: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d361dc95e1_0_566: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g3d361dc95e1_0_566: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1" marL="457200" rtl="0" algn="l">
              <a:lnSpc>
                <a:spcPct val="100000"/>
              </a:lnSpc>
              <a:spcBef>
                <a:spcPts val="0"/>
              </a:spcBef>
              <a:spcAft>
                <a:spcPts val="0"/>
              </a:spcAft>
              <a:buSzPts val="2000"/>
              <a:buNone/>
            </a:pPr>
            <a:r>
              <a:rPr b="1" lang="en-US"/>
              <a:t>E: </a:t>
            </a:r>
            <a:r>
              <a:rPr lang="en-US"/>
              <a:t>Beispiel für  ein mögliches Flussdiagramm.. </a:t>
            </a:r>
            <a:r>
              <a:rPr lang="en-US"/>
              <a:t>Zusätzlich kann das Arbeitsblatt “Daten als Kapital - Geschäftsmodelle” zur Hilfe herangezogen werden: </a:t>
            </a:r>
            <a:r>
              <a:rPr b="1" lang="en-US" u="sng">
                <a:solidFill>
                  <a:schemeClr val="hlink"/>
                </a:solidFill>
                <a:hlinkClick r:id="rId2"/>
              </a:rPr>
              <a:t>https://www.datapro.education/wp-content/uploads/2025/06/A-AB-Daten-als-Kapital_Worksheet.pdf</a:t>
            </a:r>
            <a:r>
              <a:rPr b="1" lang="en-US"/>
              <a:t> </a:t>
            </a:r>
            <a:endParaRPr/>
          </a:p>
        </p:txBody>
      </p:sp>
      <p:sp>
        <p:nvSpPr>
          <p:cNvPr id="266" name="Google Shape;266;g3d361dc95e1_0_566: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0: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10: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Im Anschluss kann eine weitere Aufgabe (entweder Aufgabe 2) oder 3))  vom begleitenden Arbeitsblatt von den SuS gelöst werden. Je nach Klassenstärke und Zeitfaktor kann auch direkt zum nächsten Teil ‘Smarte Geräte’ gesprungen und so Überleitung zum Webspiel geschaffen werden. </a:t>
            </a:r>
            <a:endParaRPr/>
          </a:p>
        </p:txBody>
      </p:sp>
      <p:sp>
        <p:nvSpPr>
          <p:cNvPr id="278" name="Google Shape;278;p1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1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b="1" sz="1300">
              <a:solidFill>
                <a:srgbClr val="000000"/>
              </a:solidFill>
            </a:endParaRPr>
          </a:p>
          <a:p>
            <a:pPr indent="0" lvl="0" marL="0" rtl="0" algn="l">
              <a:lnSpc>
                <a:spcPct val="100000"/>
              </a:lnSpc>
              <a:spcBef>
                <a:spcPts val="0"/>
              </a:spcBef>
              <a:spcAft>
                <a:spcPts val="0"/>
              </a:spcAft>
              <a:buSzPts val="1400"/>
              <a:buNone/>
            </a:pPr>
            <a:r>
              <a:rPr lang="en-US"/>
              <a:t>Überleitung Internet der Dinge</a:t>
            </a:r>
            <a:endParaRPr/>
          </a:p>
        </p:txBody>
      </p:sp>
      <p:sp>
        <p:nvSpPr>
          <p:cNvPr id="288" name="Google Shape;288;p1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Überleitung zum Webspiel Smart Home Challenge: </a:t>
            </a:r>
            <a:r>
              <a:rPr b="1" lang="en-US" sz="1400"/>
              <a:t>https://dataprogames.ph-freiburg.de/</a:t>
            </a:r>
            <a:endParaRPr b="1" sz="1400"/>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SuS sollen hier das Gelernte aus den Gruppenarbeiten mit einer neuen Thematik verknüpfen (smarte Geräte)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Hinweis an Lehrkräfte: Bitte lesen Sie den Game Guide (englisch) </a:t>
            </a:r>
            <a:r>
              <a:rPr b="1" lang="en-US"/>
              <a:t>vor </a:t>
            </a:r>
            <a:r>
              <a:rPr lang="en-US"/>
              <a:t>dem Einsatz des Spieles im Unterricht und prüfen Sie ggf die technische Kompatibilität mit schulinternen Laptops/ Tablets </a:t>
            </a:r>
            <a:r>
              <a:rPr i="1" lang="en-US"/>
              <a:t>(evtl Sperre durch Admin, </a:t>
            </a:r>
            <a:r>
              <a:rPr i="1" lang="en-US" sz="1100"/>
              <a:t>Bandbreitenprobleme im Schul-WLAN). </a:t>
            </a:r>
            <a:r>
              <a:rPr b="1" i="1" lang="en-US" sz="1100"/>
              <a:t>Abrufbar unter https://www.datapro.education/datapro-webgames/</a:t>
            </a:r>
            <a:endParaRPr i="1"/>
          </a:p>
        </p:txBody>
      </p:sp>
      <p:sp>
        <p:nvSpPr>
          <p:cNvPr id="300" name="Google Shape;300;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ec5798edc6_0_0: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g3ec5798edc6_0_0: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Hinweis an Lehrkräfte: Bitte lesen Sie den Game Guide (englisch) </a:t>
            </a:r>
            <a:r>
              <a:rPr b="1" lang="en-US"/>
              <a:t>vor </a:t>
            </a:r>
            <a:r>
              <a:rPr lang="en-US"/>
              <a:t>dem Einsatz des Spieles im Unterricht und prüfen Sie ggf die technische Kompatibilität mit schulinternen Laptops/ Tablets </a:t>
            </a:r>
            <a:r>
              <a:rPr i="1" lang="en-US"/>
              <a:t>(evtl Sperre durch Admin, </a:t>
            </a:r>
            <a:r>
              <a:rPr i="1" lang="en-US" sz="1100"/>
              <a:t>Bandbreitenprobleme im Schul-WLAN).</a:t>
            </a:r>
            <a:endParaRPr i="1"/>
          </a:p>
        </p:txBody>
      </p:sp>
      <p:sp>
        <p:nvSpPr>
          <p:cNvPr id="311" name="Google Shape;311;g3ec5798edc6_0_0: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322" name="Google Shape;322;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1.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8"/>
                </a:srgbClr>
              </a:gs>
              <a:gs pos="14000">
                <a:srgbClr val="029676">
                  <a:alpha val="27058"/>
                </a:srgbClr>
              </a:gs>
              <a:gs pos="100000">
                <a:srgbClr val="4AB5C4">
                  <a:alpha val="83921"/>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7"/>
                </a:srgbClr>
              </a:gs>
              <a:gs pos="9000">
                <a:srgbClr val="BADB7C">
                  <a:alpha val="54117"/>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ataprogames.ph-freiburg.de/smarthome-challenge/" TargetMode="External"/><Relationship Id="rId4" Type="http://schemas.openxmlformats.org/officeDocument/2006/relationships/hyperlink" Target="https://www.datapro.education/curriculum/"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0"/>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6"/>
                </a:srgbClr>
              </a:gs>
              <a:gs pos="2000">
                <a:srgbClr val="4AB5C4">
                  <a:alpha val="26666"/>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0"/>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25" y="845425"/>
            <a:ext cx="3908700" cy="5783700"/>
          </a:xfrm>
          <a:prstGeom prst="rect">
            <a:avLst/>
          </a:prstGeom>
          <a:noFill/>
          <a:ln>
            <a:noFill/>
          </a:ln>
        </p:spPr>
        <p:txBody>
          <a:bodyPr anchorCtr="0" anchor="b" bIns="0" lIns="0" spcFirstLastPara="1" rIns="0" wrap="square" tIns="0">
            <a:normAutofit fontScale="90000"/>
          </a:bodyPr>
          <a:lstStyle/>
          <a:p>
            <a:pPr indent="0" lvl="0" marL="0" rtl="0" algn="l">
              <a:spcBef>
                <a:spcPts val="0"/>
              </a:spcBef>
              <a:spcAft>
                <a:spcPts val="0"/>
              </a:spcAft>
              <a:buClr>
                <a:schemeClr val="dk1"/>
              </a:buClr>
              <a:buSzPct val="111097"/>
              <a:buFont typeface="Arial"/>
              <a:buNone/>
            </a:pPr>
            <a:r>
              <a:rPr b="0" i="1" lang="en-US" sz="3100">
                <a:latin typeface="Arial"/>
                <a:ea typeface="Arial"/>
                <a:cs typeface="Arial"/>
                <a:sym typeface="Arial"/>
              </a:rPr>
              <a:t>Wie werden Daten vernetzt und zu Geld? </a:t>
            </a:r>
            <a:br>
              <a:rPr b="0" i="1" lang="en-US" sz="3100">
                <a:latin typeface="Arial"/>
                <a:ea typeface="Arial"/>
                <a:cs typeface="Arial"/>
                <a:sym typeface="Arial"/>
              </a:rPr>
            </a:br>
            <a:endParaRPr b="0" i="1" sz="3100">
              <a:latin typeface="Arial"/>
              <a:ea typeface="Arial"/>
              <a:cs typeface="Arial"/>
              <a:sym typeface="Arial"/>
            </a:endParaRPr>
          </a:p>
          <a:p>
            <a:pPr indent="0" lvl="0" marL="0" rtl="0" algn="l">
              <a:spcBef>
                <a:spcPts val="0"/>
              </a:spcBef>
              <a:spcAft>
                <a:spcPts val="0"/>
              </a:spcAft>
              <a:buClr>
                <a:schemeClr val="dk1"/>
              </a:buClr>
              <a:buSzPct val="111097"/>
              <a:buFont typeface="Arial"/>
              <a:buNone/>
            </a:pPr>
            <a:br>
              <a:rPr b="0" lang="en-US" sz="3100">
                <a:latin typeface="Arial"/>
                <a:ea typeface="Arial"/>
                <a:cs typeface="Arial"/>
                <a:sym typeface="Arial"/>
              </a:rPr>
            </a:br>
            <a:r>
              <a:rPr b="0" lang="en-US" sz="3100">
                <a:latin typeface="Arial"/>
                <a:ea typeface="Arial"/>
                <a:cs typeface="Arial"/>
                <a:sym typeface="Arial"/>
              </a:rPr>
              <a:t>A: Digitale Geschäftsmodelle verstehen mit der Smart Home Challenge</a:t>
            </a:r>
            <a:endParaRPr b="0" i="1"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ctr">
              <a:lnSpc>
                <a:spcPct val="120000"/>
              </a:lnSpc>
              <a:spcBef>
                <a:spcPts val="1000"/>
              </a:spcBef>
              <a:spcAft>
                <a:spcPts val="0"/>
              </a:spcAft>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i="0" lang="en-US" sz="3200">
                <a:solidFill>
                  <a:srgbClr val="000000"/>
                </a:solidFill>
                <a:latin typeface="Arial"/>
                <a:ea typeface="Arial"/>
                <a:cs typeface="Arial"/>
                <a:sym typeface="Arial"/>
              </a:rPr>
              <a:t>HINWEISE </a:t>
            </a:r>
            <a:r>
              <a:rPr b="0" lang="en-US" sz="3200">
                <a:solidFill>
                  <a:srgbClr val="000000"/>
                </a:solidFill>
                <a:latin typeface="Arial"/>
                <a:ea typeface="Arial"/>
                <a:cs typeface="Arial"/>
                <a:sym typeface="Arial"/>
              </a:rPr>
              <a:t>ZUR NUTZUNG DER FOLIEN</a:t>
            </a:r>
            <a:endParaRPr sz="3200"/>
          </a:p>
        </p:txBody>
      </p:sp>
      <p:sp>
        <p:nvSpPr>
          <p:cNvPr id="176" name="Google Shape;176;p2"/>
          <p:cNvSpPr/>
          <p:nvPr/>
        </p:nvSpPr>
        <p:spPr>
          <a:xfrm flipH="1" rot="10800000">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2003195"/>
            <a:ext cx="9489919" cy="4193782"/>
          </a:xfrm>
          <a:prstGeom prst="rect">
            <a:avLst/>
          </a:prstGeom>
          <a:noFill/>
          <a:ln>
            <a:noFill/>
          </a:ln>
        </p:spPr>
        <p:txBody>
          <a:bodyPr anchorCtr="0" anchor="t" bIns="0" lIns="0" spcFirstLastPara="1" rIns="0" wrap="square" tIns="0">
            <a:normAutofit fontScale="77500" lnSpcReduction="10000"/>
          </a:bodyPr>
          <a:lstStyle/>
          <a:p>
            <a:pPr indent="-210065" lvl="0" marL="228600" rtl="0" algn="l">
              <a:lnSpc>
                <a:spcPct val="120000"/>
              </a:lnSpc>
              <a:spcBef>
                <a:spcPts val="0"/>
              </a:spcBef>
              <a:spcAft>
                <a:spcPts val="0"/>
              </a:spcAft>
              <a:buClr>
                <a:schemeClr val="dk1"/>
              </a:buClr>
              <a:buSzPct val="108108"/>
              <a:buChar char="•"/>
            </a:pPr>
            <a:r>
              <a:rPr lang="en-US" sz="1800"/>
              <a:t>Wir gehen davon aus, dass Sie die hier vorliegenden Folien für Ihre Zwecke anpassen.</a:t>
            </a:r>
            <a:endParaRPr sz="1800"/>
          </a:p>
          <a:p>
            <a:pPr indent="-210065" lvl="0" marL="228600" rtl="0" algn="l">
              <a:lnSpc>
                <a:spcPct val="120000"/>
              </a:lnSpc>
              <a:spcBef>
                <a:spcPts val="1000"/>
              </a:spcBef>
              <a:spcAft>
                <a:spcPts val="0"/>
              </a:spcAft>
              <a:buClr>
                <a:schemeClr val="dk1"/>
              </a:buClr>
              <a:buSzPct val="108108"/>
              <a:buChar char="•"/>
            </a:pPr>
            <a:r>
              <a:rPr lang="en-US" sz="1800"/>
              <a:t>Die folgenden Folien enthalten u.a.:</a:t>
            </a:r>
            <a:endParaRPr sz="1800"/>
          </a:p>
          <a:p>
            <a:pPr indent="-317182" lvl="1" marL="914400" rtl="0" algn="l">
              <a:lnSpc>
                <a:spcPct val="120000"/>
              </a:lnSpc>
              <a:spcBef>
                <a:spcPts val="1000"/>
              </a:spcBef>
              <a:spcAft>
                <a:spcPts val="0"/>
              </a:spcAft>
              <a:buSzPct val="100000"/>
              <a:buChar char="•"/>
            </a:pPr>
            <a:r>
              <a:rPr lang="en-US" sz="1800"/>
              <a:t>Einsatzmöglichkeiten</a:t>
            </a:r>
            <a:r>
              <a:rPr lang="en-US" sz="1800"/>
              <a:t> zum begleitenden Arbeitsblatt ‘Arbeitsblatt DataPro Webgames’ </a:t>
            </a:r>
            <a:endParaRPr sz="1800"/>
          </a:p>
          <a:p>
            <a:pPr indent="-324365" lvl="1" marL="914400" rtl="0" algn="l">
              <a:spcBef>
                <a:spcPts val="500"/>
              </a:spcBef>
              <a:spcAft>
                <a:spcPts val="0"/>
              </a:spcAft>
              <a:buSzPct val="108108"/>
              <a:buChar char="•"/>
            </a:pPr>
            <a:r>
              <a:rPr lang="en-US" sz="1800"/>
              <a:t>Vorschläge für Aufgaben mit dem DataPro-KI-Bot. Dieser ist so konfiguriert, dass die Konversationen nicht für das KI-Training verwendet werden (Datenschutz!) und dass er nur auf Fragen zum Thema antwortet: https://datapro.cyber-geiger.com/</a:t>
            </a:r>
            <a:endParaRPr sz="1800"/>
          </a:p>
          <a:p>
            <a:pPr indent="-317182" lvl="1" marL="914400" rtl="0" algn="l">
              <a:lnSpc>
                <a:spcPct val="120000"/>
              </a:lnSpc>
              <a:spcBef>
                <a:spcPts val="1000"/>
              </a:spcBef>
              <a:spcAft>
                <a:spcPts val="0"/>
              </a:spcAft>
              <a:buSzPct val="100000"/>
              <a:buChar char="•"/>
            </a:pPr>
            <a:r>
              <a:rPr lang="en-US" sz="1800"/>
              <a:t>Unser Web-Spiel ‘Smart Home Challenge’, das nach Aktivierung und Einführung zur Sicherung des Gelernten dient: </a:t>
            </a:r>
            <a:r>
              <a:rPr lang="en-US" sz="1800" u="sng">
                <a:solidFill>
                  <a:schemeClr val="hlink"/>
                </a:solidFill>
                <a:hlinkClick r:id="rId3"/>
              </a:rPr>
              <a:t>https://dataprogames.ph-freiburg.de/smarthome-challenge/</a:t>
            </a:r>
            <a:endParaRPr sz="1800"/>
          </a:p>
          <a:p>
            <a:pPr indent="0" lvl="0" marL="0" rtl="0" algn="l">
              <a:lnSpc>
                <a:spcPct val="120000"/>
              </a:lnSpc>
              <a:spcBef>
                <a:spcPts val="1000"/>
              </a:spcBef>
              <a:spcAft>
                <a:spcPts val="0"/>
              </a:spcAft>
              <a:buNone/>
            </a:pPr>
            <a:r>
              <a:rPr lang="en-US"/>
              <a:t>→ Wir empfehlen Ihnen die vorherige Testung des Web-Spiels auf Kompatibilität mit dem Schul-WLAN (Bandbreite, Sperrung versch. Webseiten) und das Lesen der zugehörigen Spielanleitung ‘Game Guide’</a:t>
            </a:r>
            <a:endParaRPr sz="1800"/>
          </a:p>
          <a:p>
            <a:pPr indent="-312261" lvl="0" marL="457200" rtl="0" algn="l">
              <a:lnSpc>
                <a:spcPct val="120000"/>
              </a:lnSpc>
              <a:spcBef>
                <a:spcPts val="1000"/>
              </a:spcBef>
              <a:spcAft>
                <a:spcPts val="0"/>
              </a:spcAft>
              <a:buSzPct val="100000"/>
              <a:buChar char="•"/>
            </a:pPr>
            <a:r>
              <a:rPr lang="en-US" sz="1700"/>
              <a:t>Überlegungen zu den Lernzielen dieser Einheit beruhen auf dem </a:t>
            </a:r>
            <a:r>
              <a:rPr lang="en-US" sz="1700" u="sng">
                <a:solidFill>
                  <a:schemeClr val="hlink"/>
                </a:solidFill>
                <a:highlight>
                  <a:schemeClr val="lt1"/>
                </a:highlight>
                <a:hlinkClick r:id="rId4"/>
              </a:rPr>
              <a:t>DataPro-Curriculum</a:t>
            </a:r>
            <a:r>
              <a:rPr lang="en-US" sz="1700">
                <a:highlight>
                  <a:schemeClr val="lt1"/>
                </a:highlight>
              </a:rPr>
              <a:t> und sollen vor allem Kompetenzen aus dem C</a:t>
            </a:r>
            <a:r>
              <a:rPr lang="en-US" sz="1700">
                <a:highlight>
                  <a:schemeClr val="lt1"/>
                </a:highlight>
              </a:rPr>
              <a:t>luster A vermitteln: </a:t>
            </a:r>
            <a:r>
              <a:rPr b="1" lang="en-US" sz="1700">
                <a:highlight>
                  <a:schemeClr val="lt1"/>
                </a:highlight>
              </a:rPr>
              <a:t>Daten als wirtschaftliches Gut </a:t>
            </a:r>
            <a:endParaRPr b="1" sz="1700">
              <a:highlight>
                <a:schemeClr val="lt1"/>
              </a:highlight>
            </a:endParaRPr>
          </a:p>
          <a:p>
            <a:pPr indent="-309801" lvl="0" marL="457200" rtl="0" algn="l">
              <a:lnSpc>
                <a:spcPct val="120000"/>
              </a:lnSpc>
              <a:spcBef>
                <a:spcPts val="1000"/>
              </a:spcBef>
              <a:spcAft>
                <a:spcPts val="0"/>
              </a:spcAft>
              <a:buSzPct val="100000"/>
              <a:buChar char="•"/>
            </a:pPr>
            <a:r>
              <a:rPr lang="en-US" sz="1650"/>
              <a:t>Eine weitere Übersicht, auch zu den gegebenen Lernzielen finden Sie im zugehörigen Unterrichtsentwurf (Syllabus): A- </a:t>
            </a:r>
            <a:r>
              <a:rPr b="1" lang="en-US" sz="1650"/>
              <a:t>Digitale Geschäftsmodelle verstehen -</a:t>
            </a:r>
            <a:r>
              <a:rPr b="1" lang="en-US" sz="1650"/>
              <a:t> Smart Home Challenge</a:t>
            </a:r>
            <a:endParaRPr b="1" sz="1650"/>
          </a:p>
        </p:txBody>
      </p:sp>
      <p:pic>
        <p:nvPicPr>
          <p:cNvPr descr="Ein Bild, das Grafiken, Schrift, Grafikdesign, Text enthält.&#10;&#10;Automatisch generierte Beschreibung" id="179" name="Google Shape;179;p2"/>
          <p:cNvPicPr preferRelativeResize="0"/>
          <p:nvPr/>
        </p:nvPicPr>
        <p:blipFill rotWithShape="1">
          <a:blip r:embed="rId5">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ÜBERSICHT UNTERRICHTSABLAUF</a:t>
            </a:r>
            <a:endParaRPr sz="3200"/>
          </a:p>
        </p:txBody>
      </p:sp>
      <p:sp>
        <p:nvSpPr>
          <p:cNvPr id="187" name="Google Shape;187;p6"/>
          <p:cNvSpPr/>
          <p:nvPr/>
        </p:nvSpPr>
        <p:spPr>
          <a:xfrm flipH="1" rot="10800000">
            <a:off x="0" y="6400799"/>
            <a:ext cx="12192000" cy="456773"/>
          </a:xfrm>
          <a:prstGeom prst="rect">
            <a:avLst/>
          </a:prstGeom>
          <a:gradFill>
            <a:gsLst>
              <a:gs pos="0">
                <a:srgbClr val="029676">
                  <a:alpha val="27058"/>
                </a:srgbClr>
              </a:gs>
              <a:gs pos="14000">
                <a:srgbClr val="029676">
                  <a:alpha val="27058"/>
                </a:srgbClr>
              </a:gs>
              <a:gs pos="100000">
                <a:srgbClr val="4AB5C4">
                  <a:alpha val="83921"/>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7"/>
                </a:srgbClr>
              </a:gs>
              <a:gs pos="9000">
                <a:srgbClr val="9AB5A6">
                  <a:alpha val="34117"/>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noFill/>
          <a:ln>
            <a:noFill/>
          </a:ln>
        </p:spPr>
        <p:txBody>
          <a:bodyPr anchorCtr="0" anchor="t" bIns="0" lIns="0" spcFirstLastPara="1" rIns="0" wrap="square" tIns="0">
            <a:normAutofit fontScale="85000" lnSpcReduction="10000"/>
          </a:bodyPr>
          <a:lstStyle/>
          <a:p>
            <a:pPr indent="0" lvl="0" marL="0" rtl="0" algn="l">
              <a:lnSpc>
                <a:spcPct val="120000"/>
              </a:lnSpc>
              <a:spcBef>
                <a:spcPts val="0"/>
              </a:spcBef>
              <a:spcAft>
                <a:spcPts val="0"/>
              </a:spcAft>
              <a:buClr>
                <a:schemeClr val="dk1"/>
              </a:buClr>
              <a:buSzPct val="108108"/>
              <a:buNone/>
            </a:pPr>
            <a:r>
              <a:rPr lang="en-US"/>
              <a:t>Wir schlagen – entsprechend der Sequenz der Folien – folgenden, natürlich veränderbaren Unterrichtsverlauf vor:</a:t>
            </a:r>
            <a:endParaRPr>
              <a:solidFill>
                <a:srgbClr val="111111"/>
              </a:solidFill>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Einstieg</a:t>
            </a:r>
            <a:r>
              <a:rPr lang="en-US">
                <a:solidFill>
                  <a:srgbClr val="111111"/>
                </a:solidFill>
              </a:rPr>
              <a:t>: Brainstorming zur IoT- Karikatur in der Klasse</a:t>
            </a:r>
            <a:endParaRPr>
              <a:solidFill>
                <a:srgbClr val="111111"/>
              </a:solidFill>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Gruppenaufgabe 1:</a:t>
            </a:r>
            <a:r>
              <a:rPr lang="en-US">
                <a:solidFill>
                  <a:srgbClr val="111111"/>
                </a:solidFill>
              </a:rPr>
              <a:t> Aufgabe 1 des ABs zu Datenberechtigungen digitaler Plattformen. Erst analog, dann komplementiert mit dem DataPro-Agent (datenschutzkonformer KI-Chatbot)</a:t>
            </a:r>
            <a:endParaRPr>
              <a:solidFill>
                <a:srgbClr val="111111"/>
              </a:solidFill>
            </a:endParaRPr>
          </a:p>
          <a:p>
            <a:pPr indent="-198755" lvl="0" marL="228600" rtl="0" algn="l">
              <a:lnSpc>
                <a:spcPct val="120000"/>
              </a:lnSpc>
              <a:spcBef>
                <a:spcPts val="1000"/>
              </a:spcBef>
              <a:spcAft>
                <a:spcPts val="0"/>
              </a:spcAft>
              <a:buClr>
                <a:srgbClr val="111111"/>
              </a:buClr>
              <a:buSzPct val="90000"/>
              <a:buChar char="•"/>
            </a:pPr>
            <a:r>
              <a:rPr b="1" lang="en-US">
                <a:solidFill>
                  <a:srgbClr val="111111"/>
                </a:solidFill>
              </a:rPr>
              <a:t>Lehrer-Schüler-Gespräch:</a:t>
            </a:r>
            <a:r>
              <a:rPr lang="en-US">
                <a:solidFill>
                  <a:srgbClr val="111111"/>
                </a:solidFill>
              </a:rPr>
              <a:t> Flussdiagramm basierend auf Aufgabe 1. erstellen</a:t>
            </a:r>
            <a:endParaRPr>
              <a:solidFill>
                <a:srgbClr val="111111"/>
              </a:solidFill>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ggf </a:t>
            </a:r>
            <a:r>
              <a:rPr b="1" lang="en-US">
                <a:solidFill>
                  <a:srgbClr val="111111"/>
                </a:solidFill>
              </a:rPr>
              <a:t>Erarbeitung:</a:t>
            </a:r>
            <a:r>
              <a:rPr lang="en-US">
                <a:solidFill>
                  <a:srgbClr val="111111"/>
                </a:solidFill>
              </a:rPr>
              <a:t> Aufgabenvariante 2 oder 3 des zugehörigen ABs </a:t>
            </a:r>
            <a:endParaRPr>
              <a:solidFill>
                <a:srgbClr val="111111"/>
              </a:solidFill>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Lehrer-Schüler-Gespräch:</a:t>
            </a:r>
            <a:r>
              <a:rPr lang="en-US">
                <a:solidFill>
                  <a:srgbClr val="111111"/>
                </a:solidFill>
              </a:rPr>
              <a:t> Welche Datentypen haltet ihr für besonders sensibel? Nutzt ihr Smart Devices? Was würdet ihr machen, wenn ihr ein Smart Home hättet? </a:t>
            </a:r>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Sicherung</a:t>
            </a:r>
            <a:r>
              <a:rPr b="1" lang="en-US">
                <a:solidFill>
                  <a:srgbClr val="111111"/>
                </a:solidFill>
              </a:rPr>
              <a:t>:</a:t>
            </a:r>
            <a:r>
              <a:rPr lang="en-US">
                <a:solidFill>
                  <a:srgbClr val="111111"/>
                </a:solidFill>
              </a:rPr>
              <a:t> DataPro-Webgame “Smart Home Challenge” spielen. Lehrkräften wird die </a:t>
            </a:r>
            <a:r>
              <a:rPr lang="en-US">
                <a:solidFill>
                  <a:srgbClr val="111111"/>
                </a:solidFill>
              </a:rPr>
              <a:t>vorherige</a:t>
            </a:r>
            <a:r>
              <a:rPr lang="en-US">
                <a:solidFill>
                  <a:srgbClr val="111111"/>
                </a:solidFill>
              </a:rPr>
              <a:t> Sichtung des zugehörigen Game Guides empfohlen.</a:t>
            </a:r>
            <a:endParaRPr/>
          </a:p>
          <a:p>
            <a:pPr indent="-218303" lvl="0" marL="228600" rtl="0" algn="l">
              <a:lnSpc>
                <a:spcPct val="120000"/>
              </a:lnSpc>
              <a:spcBef>
                <a:spcPts val="1000"/>
              </a:spcBef>
              <a:spcAft>
                <a:spcPts val="0"/>
              </a:spcAft>
              <a:buClr>
                <a:schemeClr val="dk1"/>
              </a:buClr>
              <a:buSzPct val="108108"/>
              <a:buChar char="•"/>
            </a:pPr>
            <a:r>
              <a:rPr b="1" lang="en-US">
                <a:solidFill>
                  <a:srgbClr val="111111"/>
                </a:solidFill>
              </a:rPr>
              <a:t>Abschluss:</a:t>
            </a:r>
            <a:r>
              <a:rPr lang="en-US">
                <a:solidFill>
                  <a:srgbClr val="111111"/>
                </a:solidFill>
              </a:rPr>
              <a:t> Feedback und Reflexion des Gelernten und Gespielten im Plenum</a:t>
            </a:r>
            <a:br>
              <a:rPr lang="en-US">
                <a:solidFill>
                  <a:srgbClr val="111111"/>
                </a:solidFill>
              </a:rPr>
            </a:br>
            <a:endParaRPr>
              <a:solidFill>
                <a:srgbClr val="111111"/>
              </a:solidFill>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venir"/>
              <a:ea typeface="Avenir"/>
              <a:cs typeface="Avenir"/>
              <a:sym typeface="Avenir"/>
            </a:endParaRPr>
          </a:p>
        </p:txBody>
      </p:sp>
      <p:sp>
        <p:nvSpPr>
          <p:cNvPr id="197" name="Google Shape;197;p5"/>
          <p:cNvSpPr txBox="1"/>
          <p:nvPr>
            <p:ph type="title"/>
          </p:nvPr>
        </p:nvSpPr>
        <p:spPr>
          <a:xfrm>
            <a:off x="1023125" y="667075"/>
            <a:ext cx="4163100" cy="4569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rgbClr val="000000"/>
              </a:buClr>
              <a:buSzPct val="98778"/>
              <a:buFont typeface="Arial"/>
              <a:buNone/>
            </a:pPr>
            <a:r>
              <a:rPr lang="en-US">
                <a:solidFill>
                  <a:srgbClr val="000000"/>
                </a:solidFill>
                <a:latin typeface="Arial"/>
                <a:ea typeface="Arial"/>
                <a:cs typeface="Arial"/>
                <a:sym typeface="Arial"/>
              </a:rPr>
              <a:t>Ganz schön smart…</a:t>
            </a:r>
            <a:endParaRPr>
              <a:solidFill>
                <a:srgbClr val="000000"/>
              </a:solidFill>
              <a:latin typeface="Arial"/>
              <a:ea typeface="Arial"/>
              <a:cs typeface="Arial"/>
              <a:sym typeface="Arial"/>
            </a:endParaRPr>
          </a:p>
        </p:txBody>
      </p:sp>
      <p:sp>
        <p:nvSpPr>
          <p:cNvPr id="198" name="Google Shape;198;p5"/>
          <p:cNvSpPr/>
          <p:nvPr/>
        </p:nvSpPr>
        <p:spPr>
          <a:xfrm flipH="1" rot="10800000">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p5"/>
          <p:cNvSpPr txBox="1"/>
          <p:nvPr>
            <p:ph idx="1" type="body"/>
          </p:nvPr>
        </p:nvSpPr>
        <p:spPr>
          <a:xfrm>
            <a:off x="625625" y="1917498"/>
            <a:ext cx="4560600" cy="42795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342900" lvl="0" marL="571500" rtl="0" algn="l">
              <a:lnSpc>
                <a:spcPct val="120000"/>
              </a:lnSpc>
              <a:spcBef>
                <a:spcPts val="1000"/>
              </a:spcBef>
              <a:spcAft>
                <a:spcPts val="0"/>
              </a:spcAft>
              <a:buSzPts val="1800"/>
              <a:buChar char="•"/>
            </a:pPr>
            <a:r>
              <a:rPr lang="en-US"/>
              <a:t>Was seht ihr?</a:t>
            </a:r>
            <a:endParaRPr/>
          </a:p>
          <a:p>
            <a:pPr indent="-342900" lvl="0" marL="571500" rtl="0" algn="l">
              <a:lnSpc>
                <a:spcPct val="120000"/>
              </a:lnSpc>
              <a:spcBef>
                <a:spcPts val="1000"/>
              </a:spcBef>
              <a:spcAft>
                <a:spcPts val="0"/>
              </a:spcAft>
              <a:buSzPts val="1800"/>
              <a:buChar char="•"/>
            </a:pPr>
            <a:r>
              <a:rPr lang="en-US"/>
              <a:t>Was soll das Bild aussagen?</a:t>
            </a:r>
            <a:endParaRPr/>
          </a:p>
          <a:p>
            <a:pPr indent="-342900" lvl="0" marL="571500" rtl="0" algn="l">
              <a:lnSpc>
                <a:spcPct val="120000"/>
              </a:lnSpc>
              <a:spcBef>
                <a:spcPts val="1000"/>
              </a:spcBef>
              <a:spcAft>
                <a:spcPts val="0"/>
              </a:spcAft>
              <a:buSzPts val="1800"/>
              <a:buChar char="•"/>
            </a:pPr>
            <a:r>
              <a:rPr lang="en-US"/>
              <a:t>Wo begegnen euch solche Geräte im Alltag?</a:t>
            </a:r>
            <a:endParaRPr/>
          </a:p>
          <a:p>
            <a:pPr indent="-342900" lvl="0" marL="571500" rtl="0" algn="l">
              <a:lnSpc>
                <a:spcPct val="120000"/>
              </a:lnSpc>
              <a:spcBef>
                <a:spcPts val="1000"/>
              </a:spcBef>
              <a:spcAft>
                <a:spcPts val="0"/>
              </a:spcAft>
              <a:buSzPts val="1800"/>
              <a:buChar char="•"/>
            </a:pPr>
            <a:r>
              <a:rPr lang="en-US"/>
              <a:t>Was ist besonders an solchen Geräten?</a:t>
            </a:r>
            <a:endParaRPr/>
          </a:p>
          <a:p>
            <a:pPr indent="-342900" lvl="0" marL="571500" rtl="0" algn="l">
              <a:lnSpc>
                <a:spcPct val="120000"/>
              </a:lnSpc>
              <a:spcBef>
                <a:spcPts val="1000"/>
              </a:spcBef>
              <a:spcAft>
                <a:spcPts val="0"/>
              </a:spcAft>
              <a:buSzPts val="1800"/>
              <a:buChar char="•"/>
            </a:pPr>
            <a:r>
              <a:rPr lang="en-US"/>
              <a:t>Denk an die Gruppenaufgabe: </a:t>
            </a:r>
            <a:r>
              <a:rPr b="1" lang="en-US"/>
              <a:t>Welche Daten können solche Geräte sammeln und wie?</a:t>
            </a:r>
            <a:endParaRPr b="1"/>
          </a:p>
        </p:txBody>
      </p:sp>
      <p:pic>
        <p:nvPicPr>
          <p:cNvPr descr="Ein Bild, das Clipart, Animierter Cartoon, Text, Cartoon enthält.&#10;&#10;KI-generierte Inhalte können fehlerhaft sein." id="201" name="Google Shape;201;p5"/>
          <p:cNvPicPr preferRelativeResize="0"/>
          <p:nvPr/>
        </p:nvPicPr>
        <p:blipFill rotWithShape="1">
          <a:blip r:embed="rId3">
            <a:alphaModFix/>
          </a:blip>
          <a:srcRect b="0" l="0" r="0" t="0"/>
          <a:stretch/>
        </p:blipFill>
        <p:spPr>
          <a:xfrm>
            <a:off x="5563282" y="477031"/>
            <a:ext cx="5286955" cy="528695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 name="Shape 206"/>
        <p:cNvGrpSpPr/>
        <p:nvPr/>
      </p:nvGrpSpPr>
      <p:grpSpPr>
        <a:xfrm>
          <a:off x="0" y="0"/>
          <a:ext cx="0" cy="0"/>
          <a:chOff x="0" y="0"/>
          <a:chExt cx="0" cy="0"/>
        </a:xfrm>
      </p:grpSpPr>
      <p:sp>
        <p:nvSpPr>
          <p:cNvPr id="207" name="Google Shape;207;g36e9d4d7418_0_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8" name="Google Shape;208;g36e9d4d7418_0_4"/>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Gruppenaufgabe 1: Daten und Datenverbindungen</a:t>
            </a:r>
            <a:endParaRPr b="0" sz="2900">
              <a:solidFill>
                <a:srgbClr val="000000"/>
              </a:solidFill>
              <a:latin typeface="Arial"/>
              <a:ea typeface="Arial"/>
              <a:cs typeface="Arial"/>
              <a:sym typeface="Arial"/>
            </a:endParaRPr>
          </a:p>
        </p:txBody>
      </p:sp>
      <p:sp>
        <p:nvSpPr>
          <p:cNvPr id="209" name="Google Shape;209;g36e9d4d7418_0_4"/>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0" name="Google Shape;210;g36e9d4d7418_0_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g36e9d4d7418_0_4"/>
          <p:cNvSpPr txBox="1"/>
          <p:nvPr>
            <p:ph idx="1" type="body"/>
          </p:nvPr>
        </p:nvSpPr>
        <p:spPr>
          <a:xfrm>
            <a:off x="654050" y="1671850"/>
            <a:ext cx="5770500" cy="4525800"/>
          </a:xfrm>
          <a:prstGeom prst="rect">
            <a:avLst/>
          </a:prstGeom>
          <a:noFill/>
          <a:ln>
            <a:noFill/>
          </a:ln>
        </p:spPr>
        <p:txBody>
          <a:bodyPr anchorCtr="0" anchor="t" bIns="0" lIns="0" spcFirstLastPara="1" rIns="0" wrap="square" tIns="0">
            <a:normAutofit/>
          </a:bodyPr>
          <a:lstStyle/>
          <a:p>
            <a:pPr indent="457200" lvl="1" marL="0" rtl="0" algn="l">
              <a:lnSpc>
                <a:spcPct val="120000"/>
              </a:lnSpc>
              <a:spcBef>
                <a:spcPts val="0"/>
              </a:spcBef>
              <a:spcAft>
                <a:spcPts val="0"/>
              </a:spcAft>
              <a:buSzPts val="2000"/>
              <a:buNone/>
            </a:pPr>
            <a:r>
              <a:rPr b="1" lang="en-US" sz="2200"/>
              <a:t>Gruppenaufgabe zu zweit [20min]</a:t>
            </a:r>
            <a:endParaRPr b="1" sz="2200"/>
          </a:p>
          <a:p>
            <a:pPr indent="457200" lvl="1" marL="0" rtl="0" algn="l">
              <a:lnSpc>
                <a:spcPct val="120000"/>
              </a:lnSpc>
              <a:spcBef>
                <a:spcPts val="0"/>
              </a:spcBef>
              <a:spcAft>
                <a:spcPts val="0"/>
              </a:spcAft>
              <a:buSzPts val="2000"/>
              <a:buNone/>
            </a:pPr>
            <a:r>
              <a:rPr lang="en-US"/>
              <a:t>Phase 1: Datenfluss bestimmen</a:t>
            </a:r>
            <a:endParaRPr/>
          </a:p>
          <a:p>
            <a:pPr indent="0" lvl="1" marL="457200" rtl="0" algn="l">
              <a:lnSpc>
                <a:spcPct val="120000"/>
              </a:lnSpc>
              <a:spcBef>
                <a:spcPts val="0"/>
              </a:spcBef>
              <a:spcAft>
                <a:spcPts val="0"/>
              </a:spcAft>
              <a:buSzPts val="2000"/>
              <a:buNone/>
            </a:pPr>
            <a:r>
              <a:t/>
            </a:r>
            <a:endParaRPr/>
          </a:p>
          <a:p>
            <a:pPr indent="-457200" lvl="1" marL="914400" rtl="0" algn="l">
              <a:lnSpc>
                <a:spcPct val="120000"/>
              </a:lnSpc>
              <a:spcBef>
                <a:spcPts val="0"/>
              </a:spcBef>
              <a:spcAft>
                <a:spcPts val="0"/>
              </a:spcAft>
              <a:buSzPts val="2000"/>
              <a:buFont typeface="Arial"/>
              <a:buAutoNum type="alphaLcPeriod"/>
            </a:pPr>
            <a:r>
              <a:rPr lang="en-US"/>
              <a:t>Wählt eine Plattform, die ihr kennt und/ oder auch nutzt.</a:t>
            </a:r>
            <a:endParaRPr/>
          </a:p>
          <a:p>
            <a:pPr indent="-457200" lvl="1" marL="914400" rtl="0" algn="l">
              <a:lnSpc>
                <a:spcPct val="120000"/>
              </a:lnSpc>
              <a:spcBef>
                <a:spcPts val="0"/>
              </a:spcBef>
              <a:spcAft>
                <a:spcPts val="0"/>
              </a:spcAft>
              <a:buSzPts val="2000"/>
              <a:buFont typeface="Arial"/>
              <a:buAutoNum type="alphaLcPeriod"/>
            </a:pPr>
            <a:r>
              <a:rPr lang="en-US"/>
              <a:t>Welche Datenberechtigungen hat die Plattform und: Welche Daten teilst Du hier freiwillig?</a:t>
            </a:r>
            <a:endParaRPr/>
          </a:p>
          <a:p>
            <a:pPr indent="0" lvl="1" marL="457200" rtl="0" algn="l">
              <a:lnSpc>
                <a:spcPct val="120000"/>
              </a:lnSpc>
              <a:spcBef>
                <a:spcPts val="0"/>
              </a:spcBef>
              <a:spcAft>
                <a:spcPts val="0"/>
              </a:spcAft>
              <a:buSzPts val="2000"/>
              <a:buNone/>
            </a:pPr>
            <a:r>
              <a:t/>
            </a:r>
            <a:endParaRPr/>
          </a:p>
        </p:txBody>
      </p:sp>
      <p:pic>
        <p:nvPicPr>
          <p:cNvPr id="212" name="Google Shape;212;g36e9d4d7418_0_4"/>
          <p:cNvPicPr preferRelativeResize="0"/>
          <p:nvPr/>
        </p:nvPicPr>
        <p:blipFill>
          <a:blip r:embed="rId3">
            <a:alphaModFix/>
          </a:blip>
          <a:stretch>
            <a:fillRect/>
          </a:stretch>
        </p:blipFill>
        <p:spPr>
          <a:xfrm>
            <a:off x="7030125" y="1671850"/>
            <a:ext cx="4895575" cy="2907250"/>
          </a:xfrm>
          <a:prstGeom prst="rect">
            <a:avLst/>
          </a:prstGeom>
          <a:noFill/>
          <a:ln>
            <a:noFill/>
          </a:ln>
        </p:spPr>
      </p:pic>
      <p:sp>
        <p:nvSpPr>
          <p:cNvPr id="213" name="Google Shape;213;g36e9d4d7418_0_4"/>
          <p:cNvSpPr/>
          <p:nvPr/>
        </p:nvSpPr>
        <p:spPr>
          <a:xfrm flipH="1">
            <a:off x="8298000" y="4211950"/>
            <a:ext cx="3894000" cy="1985700"/>
          </a:xfrm>
          <a:prstGeom prst="cloudCallout">
            <a:avLst>
              <a:gd fmla="val -20833" name="adj1"/>
              <a:gd fmla="val 62500" name="adj2"/>
            </a:avLst>
          </a:prstGeom>
          <a:gradFill>
            <a:gsLst>
              <a:gs pos="0">
                <a:srgbClr val="3176EE"/>
              </a:gs>
              <a:gs pos="100000">
                <a:srgbClr val="113D8A"/>
              </a:gs>
            </a:gsLst>
            <a:path path="circle">
              <a:fillToRect b="50%" l="50%" r="50%" t="50%"/>
            </a:path>
            <a:tileRect/>
          </a:gra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1" marL="457200" rtl="0" algn="l">
              <a:lnSpc>
                <a:spcPct val="120000"/>
              </a:lnSpc>
              <a:spcBef>
                <a:spcPts val="0"/>
              </a:spcBef>
              <a:spcAft>
                <a:spcPts val="0"/>
              </a:spcAft>
              <a:buClr>
                <a:schemeClr val="dk1"/>
              </a:buClr>
              <a:buSzPts val="2000"/>
              <a:buFont typeface="Arial"/>
              <a:buNone/>
            </a:pPr>
            <a:r>
              <a:t/>
            </a:r>
            <a:endParaRPr b="1" sz="2000">
              <a:solidFill>
                <a:schemeClr val="dk1"/>
              </a:solidFill>
              <a:latin typeface="Avenir"/>
              <a:ea typeface="Avenir"/>
              <a:cs typeface="Avenir"/>
              <a:sym typeface="Avenir"/>
            </a:endParaRPr>
          </a:p>
          <a:p>
            <a:pPr indent="0" lvl="1" marL="457200" rtl="0" algn="l">
              <a:lnSpc>
                <a:spcPct val="120000"/>
              </a:lnSpc>
              <a:spcBef>
                <a:spcPts val="0"/>
              </a:spcBef>
              <a:spcAft>
                <a:spcPts val="0"/>
              </a:spcAft>
              <a:buClr>
                <a:schemeClr val="dk1"/>
              </a:buClr>
              <a:buSzPts val="2000"/>
              <a:buFont typeface="Arial"/>
              <a:buNone/>
            </a:pPr>
            <a:r>
              <a:rPr b="1" lang="en-US" sz="1700">
                <a:solidFill>
                  <a:schemeClr val="lt1"/>
                </a:solidFill>
                <a:latin typeface="Avenir"/>
                <a:ea typeface="Avenir"/>
                <a:cs typeface="Avenir"/>
                <a:sym typeface="Avenir"/>
              </a:rPr>
              <a:t>Wenn ein Produkt kostenlos ist, womit bezahlen wir dann?</a:t>
            </a:r>
            <a:endParaRPr b="1" sz="1700">
              <a:solidFill>
                <a:schemeClr val="lt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p4"/>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Anleitung zu Teil A+B von </a:t>
            </a:r>
            <a:r>
              <a:rPr b="0" lang="en-US" sz="2900">
                <a:solidFill>
                  <a:srgbClr val="000000"/>
                </a:solidFill>
                <a:latin typeface="Arial"/>
                <a:ea typeface="Arial"/>
                <a:cs typeface="Arial"/>
                <a:sym typeface="Arial"/>
              </a:rPr>
              <a:t>Gruppenaufgabe 1.</a:t>
            </a:r>
            <a:endParaRPr b="0" sz="2900">
              <a:solidFill>
                <a:srgbClr val="000000"/>
              </a:solidFill>
              <a:latin typeface="Arial"/>
              <a:ea typeface="Arial"/>
              <a:cs typeface="Arial"/>
              <a:sym typeface="Arial"/>
            </a:endParaRPr>
          </a:p>
        </p:txBody>
      </p:sp>
      <p:sp>
        <p:nvSpPr>
          <p:cNvPr id="221" name="Google Shape;221;p4"/>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2" name="Google Shape;222;p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3" name="Google Shape;223;p4"/>
          <p:cNvSpPr txBox="1"/>
          <p:nvPr>
            <p:ph idx="1" type="body"/>
          </p:nvPr>
        </p:nvSpPr>
        <p:spPr>
          <a:xfrm>
            <a:off x="654050" y="2003425"/>
            <a:ext cx="9980613" cy="4194175"/>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Wie finden wir heraus, welche Daten wir teilen?</a:t>
            </a:r>
            <a:endParaRPr/>
          </a:p>
          <a:p>
            <a:pPr indent="0" lvl="1" marL="457200" rtl="0" algn="l">
              <a:lnSpc>
                <a:spcPct val="120000"/>
              </a:lnSpc>
              <a:spcBef>
                <a:spcPts val="0"/>
              </a:spcBef>
              <a:spcAft>
                <a:spcPts val="0"/>
              </a:spcAft>
              <a:buSzPts val="2000"/>
              <a:buNone/>
            </a:pPr>
            <a:r>
              <a:t/>
            </a:r>
            <a:endParaRPr/>
          </a:p>
          <a:p>
            <a:pPr indent="-342900" lvl="1" marL="800100" rtl="0" algn="l">
              <a:lnSpc>
                <a:spcPct val="120000"/>
              </a:lnSpc>
              <a:spcBef>
                <a:spcPts val="0"/>
              </a:spcBef>
              <a:spcAft>
                <a:spcPts val="0"/>
              </a:spcAft>
              <a:buSzPts val="2000"/>
              <a:buFont typeface="Noto Sans Symbols"/>
              <a:buChar char="🡪"/>
            </a:pPr>
            <a:r>
              <a:rPr lang="en-US"/>
              <a:t>Fallstudie am eigenen Handy/ Tablet!</a:t>
            </a:r>
            <a:endParaRPr/>
          </a:p>
          <a:p>
            <a:pPr indent="-342900" lvl="1" marL="800100" rtl="0" algn="l">
              <a:lnSpc>
                <a:spcPct val="120000"/>
              </a:lnSpc>
              <a:spcBef>
                <a:spcPts val="0"/>
              </a:spcBef>
              <a:spcAft>
                <a:spcPts val="0"/>
              </a:spcAft>
              <a:buSzPts val="2000"/>
              <a:buFont typeface="Noto Sans Symbols"/>
              <a:buChar char="🡪"/>
            </a:pPr>
            <a:r>
              <a:rPr lang="en-US"/>
              <a:t>Android/iOS:</a:t>
            </a:r>
            <a:endParaRPr/>
          </a:p>
          <a:p>
            <a:pPr indent="0" lvl="1" marL="457200" rtl="0" algn="l">
              <a:lnSpc>
                <a:spcPct val="120000"/>
              </a:lnSpc>
              <a:spcBef>
                <a:spcPts val="0"/>
              </a:spcBef>
              <a:spcAft>
                <a:spcPts val="0"/>
              </a:spcAft>
              <a:buSzPts val="2000"/>
              <a:buNone/>
            </a:pPr>
            <a:r>
              <a:rPr lang="en-US"/>
              <a:t>Einstellungen </a:t>
            </a:r>
            <a:endParaRPr/>
          </a:p>
          <a:p>
            <a:pPr indent="0" lvl="1" marL="457200" rtl="0" algn="l">
              <a:lnSpc>
                <a:spcPct val="120000"/>
              </a:lnSpc>
              <a:spcBef>
                <a:spcPts val="0"/>
              </a:spcBef>
              <a:spcAft>
                <a:spcPts val="0"/>
              </a:spcAft>
              <a:buSzPts val="2000"/>
              <a:buNone/>
            </a:pPr>
            <a:r>
              <a:rPr lang="en-US"/>
              <a:t>	Apps/ Apps &amp; Benachrichtigungen</a:t>
            </a:r>
            <a:endParaRPr/>
          </a:p>
          <a:p>
            <a:pPr indent="0" lvl="1" marL="457200" rtl="0" algn="l">
              <a:lnSpc>
                <a:spcPct val="120000"/>
              </a:lnSpc>
              <a:spcBef>
                <a:spcPts val="0"/>
              </a:spcBef>
              <a:spcAft>
                <a:spcPts val="0"/>
              </a:spcAft>
              <a:buSzPts val="2000"/>
              <a:buNone/>
            </a:pPr>
            <a:r>
              <a:rPr lang="en-US"/>
              <a:t>		Alle Apps anzeigen/ Scrollen</a:t>
            </a:r>
            <a:endParaRPr/>
          </a:p>
          <a:p>
            <a:pPr indent="0" lvl="1" marL="457200" rtl="0" algn="l">
              <a:lnSpc>
                <a:spcPct val="120000"/>
              </a:lnSpc>
              <a:spcBef>
                <a:spcPts val="0"/>
              </a:spcBef>
              <a:spcAft>
                <a:spcPts val="0"/>
              </a:spcAft>
              <a:buSzPts val="2000"/>
              <a:buNone/>
            </a:pPr>
            <a:r>
              <a:rPr lang="en-US"/>
              <a:t>			Auf App tippen</a:t>
            </a:r>
            <a:endParaRPr/>
          </a:p>
          <a:p>
            <a:pPr indent="0" lvl="1" marL="457200" rtl="0" algn="l">
              <a:lnSpc>
                <a:spcPct val="120000"/>
              </a:lnSpc>
              <a:spcBef>
                <a:spcPts val="0"/>
              </a:spcBef>
              <a:spcAft>
                <a:spcPts val="0"/>
              </a:spcAft>
              <a:buSzPts val="2000"/>
              <a:buNone/>
            </a:pPr>
            <a:r>
              <a:rPr lang="en-US"/>
              <a:t>				Berechtigungen</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0" name="Google Shape;230;p7"/>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spcBef>
                <a:spcPts val="0"/>
              </a:spcBef>
              <a:spcAft>
                <a:spcPts val="0"/>
              </a:spcAft>
              <a:buClr>
                <a:schemeClr val="dk1"/>
              </a:buClr>
              <a:buSzPts val="3200"/>
              <a:buFont typeface="Arial"/>
              <a:buNone/>
            </a:pPr>
            <a:r>
              <a:rPr b="0" lang="en-US" sz="2900">
                <a:latin typeface="Arial"/>
                <a:ea typeface="Arial"/>
                <a:cs typeface="Arial"/>
                <a:sym typeface="Arial"/>
              </a:rPr>
              <a:t>Anleitung zu Teil A+B von Gruppenaufgabe 1.</a:t>
            </a:r>
            <a:endParaRPr b="0" sz="2900">
              <a:solidFill>
                <a:srgbClr val="000000"/>
              </a:solidFill>
              <a:latin typeface="Arial"/>
              <a:ea typeface="Arial"/>
              <a:cs typeface="Arial"/>
              <a:sym typeface="Arial"/>
            </a:endParaRPr>
          </a:p>
        </p:txBody>
      </p:sp>
      <p:sp>
        <p:nvSpPr>
          <p:cNvPr id="231" name="Google Shape;231;p7"/>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2" name="Google Shape;232;p7"/>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3" name="Google Shape;233;p7"/>
          <p:cNvSpPr txBox="1"/>
          <p:nvPr>
            <p:ph idx="1" type="body"/>
          </p:nvPr>
        </p:nvSpPr>
        <p:spPr>
          <a:xfrm>
            <a:off x="654050" y="2003425"/>
            <a:ext cx="9980613" cy="4194175"/>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a:p>
            <a:pPr indent="0" lvl="1" marL="457200" rtl="0" algn="l">
              <a:lnSpc>
                <a:spcPct val="120000"/>
              </a:lnSpc>
              <a:spcBef>
                <a:spcPts val="0"/>
              </a:spcBef>
              <a:spcAft>
                <a:spcPts val="0"/>
              </a:spcAft>
              <a:buSzPts val="2000"/>
              <a:buNone/>
            </a:pPr>
            <a:r>
              <a:t/>
            </a:r>
            <a:endParaRPr/>
          </a:p>
        </p:txBody>
      </p:sp>
      <p:pic>
        <p:nvPicPr>
          <p:cNvPr descr="Ein Bild, das Text, Screenshot, Software, Multimedia-Software enthält.&#10;&#10;KI-generierte Inhalte können fehlerhaft sein." id="234" name="Google Shape;234;p7"/>
          <p:cNvPicPr preferRelativeResize="0"/>
          <p:nvPr/>
        </p:nvPicPr>
        <p:blipFill rotWithShape="1">
          <a:blip r:embed="rId3">
            <a:alphaModFix/>
          </a:blip>
          <a:srcRect b="0" l="0" r="0" t="5856"/>
          <a:stretch/>
        </p:blipFill>
        <p:spPr>
          <a:xfrm>
            <a:off x="563941" y="1297672"/>
            <a:ext cx="2457047" cy="5005928"/>
          </a:xfrm>
          <a:prstGeom prst="rect">
            <a:avLst/>
          </a:prstGeom>
          <a:noFill/>
          <a:ln>
            <a:noFill/>
          </a:ln>
        </p:spPr>
      </p:pic>
      <p:sp>
        <p:nvSpPr>
          <p:cNvPr id="235" name="Google Shape;235;p7"/>
          <p:cNvSpPr/>
          <p:nvPr/>
        </p:nvSpPr>
        <p:spPr>
          <a:xfrm>
            <a:off x="3216729" y="3429000"/>
            <a:ext cx="979714" cy="587829"/>
          </a:xfrm>
          <a:prstGeom prst="rightArrow">
            <a:avLst>
              <a:gd fmla="val 50000" name="adj1"/>
              <a:gd fmla="val 50000" name="adj2"/>
            </a:avLst>
          </a:prstGeom>
          <a:solidFill>
            <a:schemeClr val="accent1"/>
          </a:solidFill>
          <a:ln cap="flat" cmpd="sng" w="25400">
            <a:solidFill>
              <a:srgbClr val="2342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Ein Bild, das Text, Screenshot, Software, Multimedia-Software enthält.&#10;&#10;KI-generierte Inhalte können fehlerhaft sein." id="236" name="Google Shape;236;p7"/>
          <p:cNvPicPr preferRelativeResize="0"/>
          <p:nvPr/>
        </p:nvPicPr>
        <p:blipFill rotWithShape="1">
          <a:blip r:embed="rId4">
            <a:alphaModFix/>
          </a:blip>
          <a:srcRect b="0" l="0" r="0" t="5856"/>
          <a:stretch/>
        </p:blipFill>
        <p:spPr>
          <a:xfrm>
            <a:off x="4644605" y="1313797"/>
            <a:ext cx="2469338" cy="5030969"/>
          </a:xfrm>
          <a:prstGeom prst="rect">
            <a:avLst/>
          </a:prstGeom>
          <a:noFill/>
          <a:ln>
            <a:noFill/>
          </a:ln>
        </p:spPr>
      </p:pic>
      <p:pic>
        <p:nvPicPr>
          <p:cNvPr descr="Ein Bild, das Text, Screenshot, Software, Computersymbol enthält.&#10;&#10;KI-generierte Inhalte können fehlerhaft sein." id="237" name="Google Shape;237;p7"/>
          <p:cNvPicPr preferRelativeResize="0"/>
          <p:nvPr/>
        </p:nvPicPr>
        <p:blipFill rotWithShape="1">
          <a:blip r:embed="rId5">
            <a:alphaModFix/>
          </a:blip>
          <a:srcRect b="0" l="0" r="0" t="4234"/>
          <a:stretch/>
        </p:blipFill>
        <p:spPr>
          <a:xfrm>
            <a:off x="8699667" y="1277539"/>
            <a:ext cx="2434870" cy="5046194"/>
          </a:xfrm>
          <a:prstGeom prst="rect">
            <a:avLst/>
          </a:prstGeom>
          <a:noFill/>
          <a:ln>
            <a:noFill/>
          </a:ln>
        </p:spPr>
      </p:pic>
      <p:sp>
        <p:nvSpPr>
          <p:cNvPr id="238" name="Google Shape;238;p7"/>
          <p:cNvSpPr/>
          <p:nvPr/>
        </p:nvSpPr>
        <p:spPr>
          <a:xfrm>
            <a:off x="7416948" y="3445329"/>
            <a:ext cx="979714" cy="587829"/>
          </a:xfrm>
          <a:prstGeom prst="rightArrow">
            <a:avLst>
              <a:gd fmla="val 50000" name="adj1"/>
              <a:gd fmla="val 50000" name="adj2"/>
            </a:avLst>
          </a:prstGeom>
          <a:solidFill>
            <a:schemeClr val="accent1"/>
          </a:solidFill>
          <a:ln cap="flat" cmpd="sng" w="25400">
            <a:solidFill>
              <a:srgbClr val="2342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9" name="Google Shape;239;p7"/>
          <p:cNvSpPr/>
          <p:nvPr/>
        </p:nvSpPr>
        <p:spPr>
          <a:xfrm rot="8045073">
            <a:off x="1400911" y="5358060"/>
            <a:ext cx="808711" cy="404536"/>
          </a:xfrm>
          <a:prstGeom prst="rightArrow">
            <a:avLst>
              <a:gd fmla="val 50000" name="adj1"/>
              <a:gd fmla="val 50000" name="adj2"/>
            </a:avLst>
          </a:prstGeom>
          <a:solidFill>
            <a:srgbClr val="FF0000"/>
          </a:solidFill>
          <a:ln cap="flat" cmpd="sng" w="25400">
            <a:solidFill>
              <a:srgbClr val="2342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0" name="Google Shape;240;p7"/>
          <p:cNvSpPr/>
          <p:nvPr/>
        </p:nvSpPr>
        <p:spPr>
          <a:xfrm rot="8045073">
            <a:off x="5516149" y="4792003"/>
            <a:ext cx="808711" cy="404536"/>
          </a:xfrm>
          <a:prstGeom prst="rightArrow">
            <a:avLst>
              <a:gd fmla="val 50000" name="adj1"/>
              <a:gd fmla="val 50000" name="adj2"/>
            </a:avLst>
          </a:prstGeom>
          <a:solidFill>
            <a:srgbClr val="FF0000"/>
          </a:solidFill>
          <a:ln cap="flat" cmpd="sng" w="25400">
            <a:solidFill>
              <a:srgbClr val="23421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500"/>
                                        <p:tgtEl>
                                          <p:spTgt spid="2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500"/>
                                        <p:tgtEl>
                                          <p:spTgt spid="2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5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9"/>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fontScale="77500"/>
          </a:bodyPr>
          <a:lstStyle/>
          <a:p>
            <a:pPr indent="457200" lvl="1" marL="0" rtl="0" algn="l">
              <a:lnSpc>
                <a:spcPct val="120000"/>
              </a:lnSpc>
              <a:spcBef>
                <a:spcPts val="0"/>
              </a:spcBef>
              <a:spcAft>
                <a:spcPts val="0"/>
              </a:spcAft>
              <a:buSzPct val="94872"/>
              <a:buNone/>
            </a:pPr>
            <a:r>
              <a:rPr b="1" lang="en-US" sz="2108"/>
              <a:t>Phase 2: Geschäftsmodelle erkennen</a:t>
            </a:r>
            <a:br>
              <a:rPr b="1" lang="en-US"/>
            </a:br>
            <a:endParaRPr b="1"/>
          </a:p>
          <a:p>
            <a:pPr indent="0" lvl="1" marL="457200" rtl="0" algn="l">
              <a:lnSpc>
                <a:spcPct val="120000"/>
              </a:lnSpc>
              <a:spcBef>
                <a:spcPts val="0"/>
              </a:spcBef>
              <a:spcAft>
                <a:spcPts val="0"/>
              </a:spcAft>
              <a:buSzPct val="95238"/>
              <a:buNone/>
            </a:pPr>
            <a:r>
              <a:rPr lang="en-US" sz="2100"/>
              <a:t>	c.   </a:t>
            </a:r>
            <a:r>
              <a:rPr b="1" lang="en-US" sz="2100"/>
              <a:t>Mind-Map: </a:t>
            </a:r>
            <a:r>
              <a:rPr lang="en-US" sz="2100"/>
              <a:t>Sortiert nun die Zettel mit den Datentypen thematisch. Überlegt, welche Daten was über euch preisgeben und wie Unternehmen daraus ein “Produkt” herstellen könnten.</a:t>
            </a:r>
            <a:br>
              <a:rPr lang="en-US" sz="2100"/>
            </a:br>
            <a:endParaRPr sz="2100"/>
          </a:p>
          <a:p>
            <a:pPr indent="0" lvl="2" marL="914400" rtl="0" algn="l">
              <a:lnSpc>
                <a:spcPct val="120000"/>
              </a:lnSpc>
              <a:spcBef>
                <a:spcPts val="0"/>
              </a:spcBef>
              <a:spcAft>
                <a:spcPts val="0"/>
              </a:spcAft>
              <a:buSzPct val="95238"/>
              <a:buNone/>
            </a:pPr>
            <a:r>
              <a:rPr lang="en-US" sz="2100"/>
              <a:t>d.    </a:t>
            </a:r>
            <a:r>
              <a:rPr b="1" lang="en-US" sz="2100"/>
              <a:t>Erstelle ein Quiz</a:t>
            </a:r>
            <a:r>
              <a:rPr lang="en-US" sz="2100"/>
              <a:t> für deinen Gruppenpartner mit dem DataPro-Chatbot. Folgende Eigenschaften sollten im Prompt erwähnt werden:</a:t>
            </a:r>
            <a:endParaRPr sz="2100"/>
          </a:p>
          <a:p>
            <a:pPr indent="-331946" lvl="2" marL="1371600" rtl="0" algn="l">
              <a:spcBef>
                <a:spcPts val="0"/>
              </a:spcBef>
              <a:spcAft>
                <a:spcPts val="0"/>
              </a:spcAft>
              <a:buSzPct val="100000"/>
              <a:buChar char="▪"/>
            </a:pPr>
            <a:r>
              <a:rPr lang="en-US" sz="2100"/>
              <a:t>5 Multiple-Choice Fragen</a:t>
            </a:r>
            <a:endParaRPr sz="2100"/>
          </a:p>
          <a:p>
            <a:pPr indent="-331946" lvl="2" marL="1371600" rtl="0" algn="l">
              <a:spcBef>
                <a:spcPts val="0"/>
              </a:spcBef>
              <a:spcAft>
                <a:spcPts val="0"/>
              </a:spcAft>
              <a:buSzPct val="100000"/>
              <a:buChar char="▪"/>
            </a:pPr>
            <a:r>
              <a:rPr lang="en-US" sz="2100"/>
              <a:t>Die dazugehörigen Antworten werden separat gesendet (nur Du kannst sie sehen, nicht dein Partner) </a:t>
            </a:r>
            <a:endParaRPr sz="2100"/>
          </a:p>
          <a:p>
            <a:pPr indent="-331946" lvl="2" marL="1371600" rtl="0" algn="l">
              <a:spcBef>
                <a:spcPts val="0"/>
              </a:spcBef>
              <a:spcAft>
                <a:spcPts val="0"/>
              </a:spcAft>
              <a:buSzPct val="100000"/>
              <a:buChar char="▪"/>
            </a:pPr>
            <a:r>
              <a:rPr lang="en-US" sz="2100"/>
              <a:t>Quiz-Inhalt: Zählt die Datentypen aus Teil A+B auf und findet heraus, wie aus den gesammelten Daten Geld wird</a:t>
            </a:r>
            <a:endParaRPr sz="2100"/>
          </a:p>
        </p:txBody>
      </p:sp>
      <p:pic>
        <p:nvPicPr>
          <p:cNvPr descr="Ein Bild, das Kreis, Grafiken, Farbigkeit, Screenshot enthält.&#10;&#10;KI-generierte Inhalte können fehlerhaft sein." id="247" name="Google Shape;247;p9"/>
          <p:cNvPicPr preferRelativeResize="0"/>
          <p:nvPr/>
        </p:nvPicPr>
        <p:blipFill rotWithShape="1">
          <a:blip r:embed="rId3">
            <a:alphaModFix/>
          </a:blip>
          <a:srcRect b="0" l="0" r="0" t="0"/>
          <a:stretch/>
        </p:blipFill>
        <p:spPr>
          <a:xfrm>
            <a:off x="8103513" y="3429000"/>
            <a:ext cx="3762629" cy="2239390"/>
          </a:xfrm>
          <a:prstGeom prst="rect">
            <a:avLst/>
          </a:prstGeom>
          <a:noFill/>
          <a:ln>
            <a:noFill/>
          </a:ln>
        </p:spPr>
      </p:pic>
      <p:pic>
        <p:nvPicPr>
          <p:cNvPr descr="Ein Bild, das Muster, Quadrat, Grafiken, Pixel enthält.&#10;&#10;KI-generierte Inhalte können fehlerhaft sein." id="248" name="Google Shape;248;p9"/>
          <p:cNvPicPr preferRelativeResize="0"/>
          <p:nvPr/>
        </p:nvPicPr>
        <p:blipFill rotWithShape="1">
          <a:blip r:embed="rId4">
            <a:alphaModFix/>
          </a:blip>
          <a:srcRect b="0" l="0" r="0" t="0"/>
          <a:stretch/>
        </p:blipFill>
        <p:spPr>
          <a:xfrm>
            <a:off x="8103513" y="2190705"/>
            <a:ext cx="3762629" cy="3923674"/>
          </a:xfrm>
          <a:prstGeom prst="rect">
            <a:avLst/>
          </a:prstGeom>
          <a:noFill/>
          <a:ln>
            <a:noFill/>
          </a:ln>
        </p:spPr>
      </p:pic>
      <p:sp>
        <p:nvSpPr>
          <p:cNvPr id="249" name="Google Shape;249;p9"/>
          <p:cNvSpPr txBox="1"/>
          <p:nvPr/>
        </p:nvSpPr>
        <p:spPr>
          <a:xfrm>
            <a:off x="8491157" y="5880920"/>
            <a:ext cx="615042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https://datapro.cyber-geiger.com/</a:t>
            </a:r>
            <a:endParaRPr/>
          </a:p>
        </p:txBody>
      </p:sp>
      <p:sp>
        <p:nvSpPr>
          <p:cNvPr id="250" name="Google Shape;250;p9"/>
          <p:cNvSpPr txBox="1"/>
          <p:nvPr>
            <p:ph type="title"/>
          </p:nvPr>
        </p:nvSpPr>
        <p:spPr>
          <a:xfrm>
            <a:off x="743800" y="795525"/>
            <a:ext cx="10869000" cy="1234500"/>
          </a:xfrm>
          <a:prstGeom prst="rect">
            <a:avLst/>
          </a:prstGeom>
          <a:noFill/>
          <a:ln>
            <a:noFill/>
          </a:ln>
        </p:spPr>
        <p:txBody>
          <a:bodyPr anchorCtr="0" anchor="b" bIns="0" lIns="0" spcFirstLastPara="1" rIns="0" wrap="square" tIns="0">
            <a:normAutofit/>
          </a:bodyPr>
          <a:lstStyle/>
          <a:p>
            <a:pPr indent="0" lvl="0" marL="0" rtl="0" algn="l">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Gruppenaufgabe 1: Daten und Datenverbindungen</a:t>
            </a:r>
            <a:endParaRPr b="0" sz="2900">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18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500"/>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3d361dc95e1_0_2"/>
          <p:cNvSpPr txBox="1"/>
          <p:nvPr>
            <p:ph idx="1" type="body"/>
          </p:nvPr>
        </p:nvSpPr>
        <p:spPr>
          <a:xfrm>
            <a:off x="625625" y="1917500"/>
            <a:ext cx="6850200" cy="4279500"/>
          </a:xfrm>
          <a:prstGeom prst="rect">
            <a:avLst/>
          </a:prstGeom>
          <a:noFill/>
          <a:ln>
            <a:noFill/>
          </a:ln>
        </p:spPr>
        <p:txBody>
          <a:bodyPr anchorCtr="0" anchor="t" bIns="0" lIns="0" spcFirstLastPara="1" rIns="0" wrap="square" tIns="0">
            <a:normAutofit/>
          </a:bodyPr>
          <a:lstStyle/>
          <a:p>
            <a:pPr indent="0" lvl="1" marL="457200" rtl="0" algn="l">
              <a:lnSpc>
                <a:spcPct val="120000"/>
              </a:lnSpc>
              <a:spcBef>
                <a:spcPts val="0"/>
              </a:spcBef>
              <a:spcAft>
                <a:spcPts val="0"/>
              </a:spcAft>
              <a:buSzPts val="2000"/>
              <a:buNone/>
            </a:pPr>
            <a:r>
              <a:rPr lang="en-US"/>
              <a:t>… Wenn ein Produkt kostenlos ist, womit </a:t>
            </a:r>
            <a:r>
              <a:rPr lang="en-US"/>
              <a:t>bezahlen</a:t>
            </a:r>
            <a:r>
              <a:rPr lang="en-US"/>
              <a:t> wir dann?</a:t>
            </a:r>
            <a:endParaRPr/>
          </a:p>
          <a:p>
            <a:pPr indent="0" lvl="1" marL="457200" rtl="0" algn="l">
              <a:lnSpc>
                <a:spcPct val="120000"/>
              </a:lnSpc>
              <a:spcBef>
                <a:spcPts val="0"/>
              </a:spcBef>
              <a:spcAft>
                <a:spcPts val="0"/>
              </a:spcAft>
              <a:buSzPts val="2000"/>
              <a:buNone/>
            </a:pPr>
            <a:r>
              <a:rPr b="1" lang="en-US"/>
              <a:t>🡪 Die ‚Währung‘ erschließt sich meist aus den Informationen, die wir der Plattform bereitstellen </a:t>
            </a:r>
            <a:endParaRPr/>
          </a:p>
          <a:p>
            <a:pPr indent="0" lvl="1" marL="457200" rtl="0" algn="l">
              <a:lnSpc>
                <a:spcPct val="120000"/>
              </a:lnSpc>
              <a:spcBef>
                <a:spcPts val="0"/>
              </a:spcBef>
              <a:spcAft>
                <a:spcPts val="0"/>
              </a:spcAft>
              <a:buSzPts val="2000"/>
              <a:buNone/>
            </a:pPr>
            <a:r>
              <a:t/>
            </a:r>
            <a:endParaRPr b="1"/>
          </a:p>
          <a:p>
            <a:pPr indent="0" lvl="1" marL="457200" rtl="0" algn="l">
              <a:lnSpc>
                <a:spcPct val="120000"/>
              </a:lnSpc>
              <a:spcBef>
                <a:spcPts val="0"/>
              </a:spcBef>
              <a:spcAft>
                <a:spcPts val="0"/>
              </a:spcAft>
              <a:buSzPts val="2000"/>
              <a:buNone/>
            </a:pPr>
            <a:r>
              <a:rPr b="1" lang="en-US"/>
              <a:t>Phase 3: Flussdiagramm an der Tafel</a:t>
            </a:r>
            <a:endParaRPr b="1"/>
          </a:p>
          <a:p>
            <a:pPr indent="0" lvl="1" marL="457200" rtl="0" algn="l">
              <a:lnSpc>
                <a:spcPct val="120000"/>
              </a:lnSpc>
              <a:spcBef>
                <a:spcPts val="0"/>
              </a:spcBef>
              <a:spcAft>
                <a:spcPts val="0"/>
              </a:spcAft>
              <a:buSzPts val="2000"/>
              <a:buNone/>
            </a:pPr>
            <a:r>
              <a:rPr lang="en-US"/>
              <a:t>Welche Plattformen habt ihr analysiert? Welche Daten teilt ihr?  Wie wird daraus Geld? Erstellt als Klasse ein Flussdiagramm mit allen Zwischenschritten </a:t>
            </a:r>
            <a:r>
              <a:rPr lang="en-US"/>
              <a:t>“von Daten zu Produkt”.</a:t>
            </a:r>
            <a:endParaRPr/>
          </a:p>
          <a:p>
            <a:pPr indent="-330200" lvl="2" marL="1371600" rtl="0" algn="l">
              <a:lnSpc>
                <a:spcPct val="120000"/>
              </a:lnSpc>
              <a:spcBef>
                <a:spcPts val="0"/>
              </a:spcBef>
              <a:spcAft>
                <a:spcPts val="0"/>
              </a:spcAft>
              <a:buSzPts val="2000"/>
              <a:buFont typeface="Noto Sans Symbols"/>
              <a:buNone/>
            </a:pPr>
            <a:r>
              <a:t/>
            </a:r>
            <a:endParaRPr/>
          </a:p>
        </p:txBody>
      </p:sp>
      <p:sp>
        <p:nvSpPr>
          <p:cNvPr id="257" name="Google Shape;257;g3d361dc95e1_0_2"/>
          <p:cNvSpPr txBox="1"/>
          <p:nvPr>
            <p:ph type="title"/>
          </p:nvPr>
        </p:nvSpPr>
        <p:spPr>
          <a:xfrm>
            <a:off x="809850" y="427625"/>
            <a:ext cx="10869000" cy="1234500"/>
          </a:xfrm>
          <a:prstGeom prst="rect">
            <a:avLst/>
          </a:prstGeom>
          <a:noFill/>
          <a:ln>
            <a:noFill/>
          </a:ln>
        </p:spPr>
        <p:txBody>
          <a:bodyPr anchorCtr="0" anchor="b" bIns="0" lIns="0" spcFirstLastPara="1" rIns="0" wrap="square" tIns="0">
            <a:normAutofit/>
          </a:bodyPr>
          <a:lstStyle/>
          <a:p>
            <a:pPr indent="0" lvl="0" marL="0" rtl="0" algn="l">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Zu </a:t>
            </a:r>
            <a:r>
              <a:rPr b="0" lang="en-US" sz="2900">
                <a:solidFill>
                  <a:srgbClr val="000000"/>
                </a:solidFill>
                <a:latin typeface="Arial"/>
                <a:ea typeface="Arial"/>
                <a:cs typeface="Arial"/>
                <a:sym typeface="Arial"/>
              </a:rPr>
              <a:t>Gruppenaufgabe 1: Tafelbild im Plenum</a:t>
            </a:r>
            <a:endParaRPr/>
          </a:p>
        </p:txBody>
      </p:sp>
      <p:sp>
        <p:nvSpPr>
          <p:cNvPr id="258" name="Google Shape;258;g3d361dc95e1_0_2"/>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sp>
        <p:nvSpPr>
          <p:cNvPr id="259" name="Google Shape;259;g3d361dc95e1_0_2"/>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sp>
        <p:nvSpPr>
          <p:cNvPr id="260" name="Google Shape;260;g3d361dc95e1_0_2"/>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Avenir"/>
                <a:ea typeface="Avenir"/>
                <a:cs typeface="Avenir"/>
                <a:sym typeface="Avenir"/>
              </a:rPr>
              <a:t>Plattform</a:t>
            </a:r>
            <a:endParaRPr>
              <a:latin typeface="Avenir"/>
              <a:ea typeface="Avenir"/>
              <a:cs typeface="Avenir"/>
              <a:sym typeface="Avenir"/>
            </a:endParaRPr>
          </a:p>
        </p:txBody>
      </p:sp>
      <p:sp>
        <p:nvSpPr>
          <p:cNvPr id="261" name="Google Shape;261;g3d361dc95e1_0_2"/>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dk1"/>
                </a:solidFill>
                <a:latin typeface="Avenir"/>
                <a:ea typeface="Avenir"/>
                <a:cs typeface="Avenir"/>
                <a:sym typeface="Avenir"/>
              </a:rPr>
              <a:t>geteilte Daten/ Berechtigungen</a:t>
            </a:r>
            <a:endParaRPr>
              <a:latin typeface="Avenir"/>
              <a:ea typeface="Avenir"/>
              <a:cs typeface="Avenir"/>
              <a:sym typeface="Avenir"/>
            </a:endParaRPr>
          </a:p>
        </p:txBody>
      </p:sp>
      <p:sp>
        <p:nvSpPr>
          <p:cNvPr id="262" name="Google Shape;262;g3d361dc95e1_0_2"/>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Avenir"/>
                <a:ea typeface="Avenir"/>
                <a:cs typeface="Avenir"/>
                <a:sym typeface="Avenir"/>
              </a:rPr>
              <a:t>Produktarten</a:t>
            </a:r>
            <a:endParaRPr>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7" name="Shape 267"/>
        <p:cNvGrpSpPr/>
        <p:nvPr/>
      </p:nvGrpSpPr>
      <p:grpSpPr>
        <a:xfrm>
          <a:off x="0" y="0"/>
          <a:ext cx="0" cy="0"/>
          <a:chOff x="0" y="0"/>
          <a:chExt cx="0" cy="0"/>
        </a:xfrm>
      </p:grpSpPr>
      <p:sp>
        <p:nvSpPr>
          <p:cNvPr id="268" name="Google Shape;268;g3d361dc95e1_0_566"/>
          <p:cNvSpPr txBox="1"/>
          <p:nvPr>
            <p:ph idx="1" type="body"/>
          </p:nvPr>
        </p:nvSpPr>
        <p:spPr>
          <a:xfrm>
            <a:off x="625625" y="1917500"/>
            <a:ext cx="7584000" cy="4279500"/>
          </a:xfrm>
          <a:prstGeom prst="rect">
            <a:avLst/>
          </a:prstGeom>
          <a:noFill/>
          <a:ln>
            <a:noFill/>
          </a:ln>
        </p:spPr>
        <p:txBody>
          <a:bodyPr anchorCtr="0" anchor="t" bIns="0" lIns="0" spcFirstLastPara="1" rIns="0" wrap="square" tIns="0">
            <a:normAutofit fontScale="77500" lnSpcReduction="10000"/>
          </a:bodyPr>
          <a:lstStyle/>
          <a:p>
            <a:pPr indent="0" lvl="2" marL="0" rtl="0" algn="l">
              <a:lnSpc>
                <a:spcPct val="120000"/>
              </a:lnSpc>
              <a:spcBef>
                <a:spcPts val="0"/>
              </a:spcBef>
              <a:spcAft>
                <a:spcPts val="0"/>
              </a:spcAft>
              <a:buSzPct val="111111"/>
              <a:buFont typeface="Noto Sans Symbols"/>
              <a:buNone/>
            </a:pPr>
            <a:r>
              <a:rPr b="1" lang="en-US"/>
              <a:t>Plattformen:</a:t>
            </a:r>
            <a:r>
              <a:rPr lang="en-US"/>
              <a:t> Instagram, tiktok, YouTube, Google Account </a:t>
            </a:r>
            <a:r>
              <a:rPr b="1" lang="en-US"/>
              <a:t>→</a:t>
            </a:r>
            <a:br>
              <a:rPr lang="en-US"/>
            </a:br>
            <a:endParaRPr/>
          </a:p>
          <a:p>
            <a:pPr indent="0" lvl="2" marL="0" rtl="0" algn="l">
              <a:lnSpc>
                <a:spcPct val="120000"/>
              </a:lnSpc>
              <a:spcBef>
                <a:spcPts val="0"/>
              </a:spcBef>
              <a:spcAft>
                <a:spcPts val="0"/>
              </a:spcAft>
              <a:buSzPct val="111111"/>
              <a:buFont typeface="Noto Sans Symbols"/>
              <a:buNone/>
            </a:pPr>
            <a:r>
              <a:rPr b="1" lang="en-US"/>
              <a:t>Geteilte Inhalte und erteilte Berechtigungen: </a:t>
            </a:r>
            <a:r>
              <a:rPr lang="en-US"/>
              <a:t>Profilname, Profilbild, Standort  in Echtzeit, Zwischenablage, Synchronisiert mit Spotify, Google Account, etc, Mikrofon und Kamera, hochgeladene Bilder und Videos, Geburtstag, hinterlegte E-Mail Adresse und Handynummer, Adresse/ Wohnort, Likes und Kommentare, weitergeleitete/geteilte Inhalte, …</a:t>
            </a:r>
            <a:r>
              <a:rPr b="1" lang="en-US"/>
              <a:t>→</a:t>
            </a:r>
            <a:endParaRPr b="1"/>
          </a:p>
          <a:p>
            <a:pPr indent="0" lvl="2" marL="0" rtl="0" algn="l">
              <a:lnSpc>
                <a:spcPct val="120000"/>
              </a:lnSpc>
              <a:spcBef>
                <a:spcPts val="0"/>
              </a:spcBef>
              <a:spcAft>
                <a:spcPts val="0"/>
              </a:spcAft>
              <a:buSzPct val="111111"/>
              <a:buFont typeface="Noto Sans Symbols"/>
              <a:buNone/>
            </a:pPr>
            <a:r>
              <a:t/>
            </a:r>
            <a:endParaRPr/>
          </a:p>
          <a:p>
            <a:pPr indent="0" lvl="2" marL="0" rtl="0" algn="l">
              <a:lnSpc>
                <a:spcPct val="120000"/>
              </a:lnSpc>
              <a:spcBef>
                <a:spcPts val="0"/>
              </a:spcBef>
              <a:spcAft>
                <a:spcPts val="0"/>
              </a:spcAft>
              <a:buSzPct val="111111"/>
              <a:buFont typeface="Noto Sans Symbols"/>
              <a:buNone/>
            </a:pPr>
            <a:r>
              <a:rPr b="1" lang="en-US"/>
              <a:t>Personalisiertes Datenprofil: </a:t>
            </a:r>
            <a:r>
              <a:rPr lang="en-US"/>
              <a:t>Was mag ich, was sind meine Interessen; </a:t>
            </a:r>
            <a:r>
              <a:rPr b="1" lang="en-US"/>
              <a:t>Verhaltensbezogenes Datenprofil:</a:t>
            </a:r>
            <a:r>
              <a:rPr lang="en-US"/>
              <a:t> Wann bin ich online, wie interagiere ich mit Inhalten, was klicke ich an, wie lange sehe ich mir etwas an,...; </a:t>
            </a:r>
            <a:r>
              <a:rPr b="1" lang="en-US"/>
              <a:t>Standortbezogenes Datenprofil</a:t>
            </a:r>
            <a:r>
              <a:rPr lang="en-US"/>
              <a:t>: Wo halte ich mich auf, Wo gehe ich immer wieder hin, welche Orte habe ich schon besucht; → </a:t>
            </a:r>
            <a:br>
              <a:rPr lang="en-US"/>
            </a:br>
            <a:endParaRPr/>
          </a:p>
          <a:p>
            <a:pPr indent="0" lvl="2" marL="0" rtl="0" algn="l">
              <a:lnSpc>
                <a:spcPct val="120000"/>
              </a:lnSpc>
              <a:spcBef>
                <a:spcPts val="0"/>
              </a:spcBef>
              <a:spcAft>
                <a:spcPts val="0"/>
              </a:spcAft>
              <a:buSzPct val="111111"/>
              <a:buFont typeface="Noto Sans Symbols"/>
              <a:buNone/>
            </a:pPr>
            <a:r>
              <a:rPr b="1" lang="en-US"/>
              <a:t>Digitales Produkt</a:t>
            </a:r>
            <a:r>
              <a:rPr lang="en-US"/>
              <a:t>: Zielgruppen für Werbeanbieter (möglichst passende Werbung für dich/deine Interessen( dein Verhalten); Aufmerksamkeit/Screen time: Was gefällt mir und wann bleibe ich länger auf der </a:t>
            </a:r>
            <a:r>
              <a:rPr lang="en-US"/>
              <a:t>Plattform</a:t>
            </a:r>
            <a:r>
              <a:rPr lang="en-US"/>
              <a:t> (→ konsumiere noch mehr Inalte → sehe mehr Werbung); Abo-Modell (ohne Werbung genießen bei Abos wie zB auf Spotify oder YouTube, </a:t>
            </a:r>
            <a:r>
              <a:rPr lang="en-US"/>
              <a:t>zusätzliche</a:t>
            </a:r>
            <a:r>
              <a:rPr lang="en-US"/>
              <a:t> Funktionen); langfristige Bindung (zB Inhalte sind </a:t>
            </a:r>
            <a:r>
              <a:rPr lang="en-US"/>
              <a:t>perfekt auf meinen Geschmack angepasst oder </a:t>
            </a:r>
            <a:r>
              <a:rPr lang="en-US"/>
              <a:t>kündige Abo nicht, weil es weitere Funktionen bietet)</a:t>
            </a:r>
            <a:endParaRPr/>
          </a:p>
        </p:txBody>
      </p:sp>
      <p:sp>
        <p:nvSpPr>
          <p:cNvPr id="269" name="Google Shape;269;g3d361dc95e1_0_566"/>
          <p:cNvSpPr txBox="1"/>
          <p:nvPr>
            <p:ph type="title"/>
          </p:nvPr>
        </p:nvSpPr>
        <p:spPr>
          <a:xfrm>
            <a:off x="809850" y="427625"/>
            <a:ext cx="10869000" cy="1234500"/>
          </a:xfrm>
          <a:prstGeom prst="rect">
            <a:avLst/>
          </a:prstGeom>
          <a:noFill/>
          <a:ln>
            <a:noFill/>
          </a:ln>
        </p:spPr>
        <p:txBody>
          <a:bodyPr anchorCtr="0" anchor="b" bIns="0" lIns="0" spcFirstLastPara="1" rIns="0" wrap="square" tIns="0">
            <a:normAutofit/>
          </a:bodyPr>
          <a:lstStyle/>
          <a:p>
            <a:pPr indent="0" lvl="0" marL="0" rtl="0" algn="l">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Vorschlag</a:t>
            </a:r>
            <a:r>
              <a:rPr b="0" lang="en-US" sz="2900">
                <a:solidFill>
                  <a:srgbClr val="000000"/>
                </a:solidFill>
                <a:latin typeface="Arial"/>
                <a:ea typeface="Arial"/>
                <a:cs typeface="Arial"/>
                <a:sym typeface="Arial"/>
              </a:rPr>
              <a:t> für </a:t>
            </a:r>
            <a:r>
              <a:rPr b="0" lang="en-US" sz="2900">
                <a:solidFill>
                  <a:srgbClr val="000000"/>
                </a:solidFill>
                <a:latin typeface="Arial"/>
                <a:ea typeface="Arial"/>
                <a:cs typeface="Arial"/>
                <a:sym typeface="Arial"/>
              </a:rPr>
              <a:t>Lehrkräfte</a:t>
            </a:r>
            <a:r>
              <a:rPr b="0" lang="en-US" sz="2900">
                <a:solidFill>
                  <a:srgbClr val="000000"/>
                </a:solidFill>
                <a:latin typeface="Arial"/>
                <a:ea typeface="Arial"/>
                <a:cs typeface="Arial"/>
                <a:sym typeface="Arial"/>
              </a:rPr>
              <a:t> zu</a:t>
            </a:r>
            <a:r>
              <a:rPr b="0" lang="en-US" sz="2900">
                <a:solidFill>
                  <a:srgbClr val="000000"/>
                </a:solidFill>
                <a:latin typeface="Arial"/>
                <a:ea typeface="Arial"/>
                <a:cs typeface="Arial"/>
                <a:sym typeface="Arial"/>
              </a:rPr>
              <a:t>: Flussdiagramm</a:t>
            </a:r>
            <a:endParaRPr/>
          </a:p>
        </p:txBody>
      </p:sp>
      <p:sp>
        <p:nvSpPr>
          <p:cNvPr id="270" name="Google Shape;270;g3d361dc95e1_0_566"/>
          <p:cNvSpPr/>
          <p:nvPr/>
        </p:nvSpPr>
        <p:spPr>
          <a:xfrm>
            <a:off x="10133925" y="2287975"/>
            <a:ext cx="4029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sp>
        <p:nvSpPr>
          <p:cNvPr id="271" name="Google Shape;271;g3d361dc95e1_0_566"/>
          <p:cNvSpPr/>
          <p:nvPr/>
        </p:nvSpPr>
        <p:spPr>
          <a:xfrm>
            <a:off x="10104375" y="4098450"/>
            <a:ext cx="462000" cy="651600"/>
          </a:xfrm>
          <a:prstGeom prst="downArrow">
            <a:avLst>
              <a:gd fmla="val 50000" name="adj1"/>
              <a:gd fmla="val 50000" name="adj2"/>
            </a:avLst>
          </a:prstGeom>
          <a:solidFill>
            <a:srgbClr val="BADB7C"/>
          </a:solidFill>
          <a:ln cap="flat" cmpd="sng" w="9525">
            <a:solidFill>
              <a:srgbClr val="BADB7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nir"/>
              <a:ea typeface="Avenir"/>
              <a:cs typeface="Avenir"/>
              <a:sym typeface="Avenir"/>
            </a:endParaRPr>
          </a:p>
        </p:txBody>
      </p:sp>
      <p:sp>
        <p:nvSpPr>
          <p:cNvPr id="272" name="Google Shape;272;g3d361dc95e1_0_566"/>
          <p:cNvSpPr/>
          <p:nvPr/>
        </p:nvSpPr>
        <p:spPr>
          <a:xfrm>
            <a:off x="9381875" y="1340400"/>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Avenir"/>
                <a:ea typeface="Avenir"/>
                <a:cs typeface="Avenir"/>
                <a:sym typeface="Avenir"/>
              </a:rPr>
              <a:t>Plattform</a:t>
            </a:r>
            <a:endParaRPr>
              <a:latin typeface="Avenir"/>
              <a:ea typeface="Avenir"/>
              <a:cs typeface="Avenir"/>
              <a:sym typeface="Avenir"/>
            </a:endParaRPr>
          </a:p>
        </p:txBody>
      </p:sp>
      <p:sp>
        <p:nvSpPr>
          <p:cNvPr id="273" name="Google Shape;273;g3d361dc95e1_0_566"/>
          <p:cNvSpPr/>
          <p:nvPr/>
        </p:nvSpPr>
        <p:spPr>
          <a:xfrm>
            <a:off x="9381875" y="315781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dk1"/>
                </a:solidFill>
                <a:latin typeface="Avenir"/>
                <a:ea typeface="Avenir"/>
                <a:cs typeface="Avenir"/>
                <a:sym typeface="Avenir"/>
              </a:rPr>
              <a:t>geteilte Daten/ Berechtigungen</a:t>
            </a:r>
            <a:endParaRPr>
              <a:latin typeface="Avenir"/>
              <a:ea typeface="Avenir"/>
              <a:cs typeface="Avenir"/>
              <a:sym typeface="Avenir"/>
            </a:endParaRPr>
          </a:p>
        </p:txBody>
      </p:sp>
      <p:sp>
        <p:nvSpPr>
          <p:cNvPr id="274" name="Google Shape;274;g3d361dc95e1_0_566"/>
          <p:cNvSpPr/>
          <p:nvPr/>
        </p:nvSpPr>
        <p:spPr>
          <a:xfrm>
            <a:off x="9463225" y="4968263"/>
            <a:ext cx="1930800" cy="722400"/>
          </a:xfrm>
          <a:prstGeom prst="roundRect">
            <a:avLst>
              <a:gd fmla="val 16667" name="adj"/>
            </a:avLst>
          </a:prstGeom>
          <a:solidFill>
            <a:srgbClr val="BADB7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Avenir"/>
                <a:ea typeface="Avenir"/>
                <a:cs typeface="Avenir"/>
                <a:sym typeface="Avenir"/>
              </a:rPr>
              <a:t>Produktarten</a:t>
            </a:r>
            <a:endParaRPr>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9" name="Shape 279"/>
        <p:cNvGrpSpPr/>
        <p:nvPr/>
      </p:nvGrpSpPr>
      <p:grpSpPr>
        <a:xfrm>
          <a:off x="0" y="0"/>
          <a:ext cx="0" cy="0"/>
          <a:chOff x="0" y="0"/>
          <a:chExt cx="0" cy="0"/>
        </a:xfrm>
      </p:grpSpPr>
      <p:sp>
        <p:nvSpPr>
          <p:cNvPr id="280" name="Google Shape;280;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 </a:t>
            </a:r>
            <a:endParaRPr b="0" i="0" sz="1800" u="none" cap="none" strike="noStrike">
              <a:solidFill>
                <a:schemeClr val="lt1"/>
              </a:solidFill>
              <a:latin typeface="Avenir"/>
              <a:ea typeface="Avenir"/>
              <a:cs typeface="Avenir"/>
              <a:sym typeface="Avenir"/>
            </a:endParaRPr>
          </a:p>
        </p:txBody>
      </p:sp>
      <p:sp>
        <p:nvSpPr>
          <p:cNvPr id="281" name="Google Shape;281;p10"/>
          <p:cNvSpPr txBox="1"/>
          <p:nvPr>
            <p:ph type="title"/>
          </p:nvPr>
        </p:nvSpPr>
        <p:spPr>
          <a:xfrm>
            <a:off x="653546" y="457200"/>
            <a:ext cx="9263556"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2900">
                <a:solidFill>
                  <a:srgbClr val="000000"/>
                </a:solidFill>
                <a:latin typeface="Arial"/>
                <a:ea typeface="Arial"/>
                <a:cs typeface="Arial"/>
                <a:sym typeface="Arial"/>
              </a:rPr>
              <a:t>Aufgabenvariante 2: Personalisierte Datenprofile</a:t>
            </a:r>
            <a:endParaRPr b="0" sz="2900">
              <a:solidFill>
                <a:srgbClr val="000000"/>
              </a:solidFill>
              <a:latin typeface="Arial"/>
              <a:ea typeface="Arial"/>
              <a:cs typeface="Arial"/>
              <a:sym typeface="Arial"/>
            </a:endParaRPr>
          </a:p>
        </p:txBody>
      </p:sp>
      <p:sp>
        <p:nvSpPr>
          <p:cNvPr id="282" name="Google Shape;282;p10"/>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3" name="Google Shape;283;p1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4" name="Google Shape;284;p10"/>
          <p:cNvSpPr txBox="1"/>
          <p:nvPr>
            <p:ph idx="1" type="body"/>
          </p:nvPr>
        </p:nvSpPr>
        <p:spPr>
          <a:xfrm>
            <a:off x="653546" y="2003200"/>
            <a:ext cx="99816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355600" lvl="0" marL="342900" rtl="0" algn="l">
              <a:lnSpc>
                <a:spcPct val="120000"/>
              </a:lnSpc>
              <a:spcBef>
                <a:spcPts val="1200"/>
              </a:spcBef>
              <a:spcAft>
                <a:spcPts val="0"/>
              </a:spcAft>
              <a:buSzPts val="2000"/>
              <a:buFont typeface="Noto Sans Symbols"/>
              <a:buChar char="🡺"/>
            </a:pPr>
            <a:r>
              <a:rPr b="1" lang="en-US"/>
              <a:t>Aufgabe 2: </a:t>
            </a:r>
            <a:r>
              <a:rPr b="1" lang="en-US"/>
              <a:t>Was für ein Datenprofil ergeben unsere Daten? (AB)</a:t>
            </a:r>
            <a:endParaRPr b="1"/>
          </a:p>
          <a:p>
            <a:pPr indent="0" lvl="0" marL="0" rtl="0" algn="l">
              <a:lnSpc>
                <a:spcPct val="120000"/>
              </a:lnSpc>
              <a:spcBef>
                <a:spcPts val="1200"/>
              </a:spcBef>
              <a:spcAft>
                <a:spcPts val="0"/>
              </a:spcAft>
              <a:buNone/>
            </a:pPr>
            <a:r>
              <a:rPr lang="en-US"/>
              <a:t>Was für ein Datenprofil könnte die ausgewählte Plattform von euch haben? Fülle mit Hilfe der gesammelten Information zu geteilten Daten aus Aufgabe (1) folgendes Datenprofil über euren/eure PartnerIn aus.  Vervollständige nur die Informationen, die er/sie mit digitalen Plattformen teilt. Tragt keine Informationen ein, die ihr zwar kennt, aber nicht durch die Gruppenarbeit (1) erfahren habt.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11"/>
          <p:cNvSpPr txBox="1"/>
          <p:nvPr>
            <p:ph type="title"/>
          </p:nvPr>
        </p:nvSpPr>
        <p:spPr>
          <a:xfrm>
            <a:off x="1371602" y="457200"/>
            <a:ext cx="8545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Plenum</a:t>
            </a:r>
            <a:endParaRPr b="0" sz="3200">
              <a:solidFill>
                <a:srgbClr val="000000"/>
              </a:solidFill>
              <a:latin typeface="Arial"/>
              <a:ea typeface="Arial"/>
              <a:cs typeface="Arial"/>
              <a:sym typeface="Arial"/>
            </a:endParaRPr>
          </a:p>
        </p:txBody>
      </p:sp>
      <p:sp>
        <p:nvSpPr>
          <p:cNvPr id="291" name="Google Shape;291;p11"/>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2" name="Google Shape;292;p1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3" name="Google Shape;293;p1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94" name="Google Shape;294;p11"/>
          <p:cNvGraphicFramePr/>
          <p:nvPr/>
        </p:nvGraphicFramePr>
        <p:xfrm>
          <a:off x="1371600" y="3940175"/>
          <a:ext cx="3000000" cy="3000000"/>
        </p:xfrm>
        <a:graphic>
          <a:graphicData uri="http://schemas.openxmlformats.org/drawingml/2006/table">
            <a:tbl>
              <a:tblPr>
                <a:noFill/>
                <a:tableStyleId>{07CBF4DF-CB30-408B-A610-C684F61F7605}</a:tableStyleId>
              </a:tblPr>
              <a:tblGrid>
                <a:gridCol w="10240975"/>
              </a:tblGrid>
              <a:tr h="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95" name="Google Shape;295;p11"/>
          <p:cNvGraphicFramePr/>
          <p:nvPr/>
        </p:nvGraphicFramePr>
        <p:xfrm>
          <a:off x="1040702" y="339847"/>
          <a:ext cx="3000000" cy="3000000"/>
        </p:xfrm>
        <a:graphic>
          <a:graphicData uri="http://schemas.openxmlformats.org/drawingml/2006/table">
            <a:tbl>
              <a:tblPr>
                <a:noFill/>
                <a:tableStyleId>{07CBF4DF-CB30-408B-A610-C684F61F7605}</a:tableStyleId>
              </a:tblPr>
              <a:tblGrid>
                <a:gridCol w="8876400"/>
              </a:tblGrid>
              <a:tr h="3412000">
                <a:tc>
                  <a:txBody>
                    <a:bodyPr/>
                    <a:lstStyle/>
                    <a:p>
                      <a:pPr indent="-355600" lvl="0" marL="457200" marR="0" rtl="0" algn="l">
                        <a:lnSpc>
                          <a:spcPct val="100000"/>
                        </a:lnSpc>
                        <a:spcBef>
                          <a:spcPts val="0"/>
                        </a:spcBef>
                        <a:spcAft>
                          <a:spcPts val="0"/>
                        </a:spcAft>
                        <a:buSzPts val="2000"/>
                        <a:buFont typeface="Avenir"/>
                        <a:buChar char="●"/>
                      </a:pPr>
                      <a:r>
                        <a:rPr lang="en-US" sz="2000">
                          <a:latin typeface="Avenir"/>
                          <a:ea typeface="Avenir"/>
                          <a:cs typeface="Avenir"/>
                          <a:sym typeface="Avenir"/>
                        </a:rPr>
                        <a:t>Wusstet ihr, welche Daten ihr mit </a:t>
                      </a:r>
                      <a:r>
                        <a:rPr lang="en-US" sz="2000">
                          <a:latin typeface="Avenir"/>
                          <a:ea typeface="Avenir"/>
                          <a:cs typeface="Avenir"/>
                          <a:sym typeface="Avenir"/>
                        </a:rPr>
                        <a:t>Plattformen</a:t>
                      </a:r>
                      <a:r>
                        <a:rPr lang="en-US" sz="2000">
                          <a:latin typeface="Avenir"/>
                          <a:ea typeface="Avenir"/>
                          <a:cs typeface="Avenir"/>
                          <a:sym typeface="Avenir"/>
                        </a:rPr>
                        <a:t> teilt?</a:t>
                      </a:r>
                      <a:endParaRPr sz="2000">
                        <a:latin typeface="Avenir"/>
                        <a:ea typeface="Avenir"/>
                        <a:cs typeface="Avenir"/>
                        <a:sym typeface="Avenir"/>
                      </a:endParaRPr>
                    </a:p>
                    <a:p>
                      <a:pPr indent="-355600" lvl="0" marL="457200" rtl="0" algn="l">
                        <a:spcBef>
                          <a:spcPts val="300"/>
                        </a:spcBef>
                        <a:spcAft>
                          <a:spcPts val="0"/>
                        </a:spcAft>
                        <a:buSzPts val="2000"/>
                        <a:buFont typeface="Avenir"/>
                        <a:buChar char="●"/>
                      </a:pPr>
                      <a:r>
                        <a:rPr lang="en-US" sz="2000">
                          <a:solidFill>
                            <a:srgbClr val="111111"/>
                          </a:solidFill>
                          <a:latin typeface="Avenir"/>
                          <a:ea typeface="Avenir"/>
                          <a:cs typeface="Avenir"/>
                          <a:sym typeface="Avenir"/>
                        </a:rPr>
                        <a:t>Welche Datentypen haltet ihr für besonders sensibel? </a:t>
                      </a:r>
                      <a:endParaRPr sz="2000" u="none" cap="none" strike="noStrike">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Block chain network Concept. Distributed Ledger Technology (DLT). 3D Rendering (von Getty Images)" id="296" name="Google Shape;296;p11"/>
          <p:cNvPicPr preferRelativeResize="0"/>
          <p:nvPr/>
        </p:nvPicPr>
        <p:blipFill>
          <a:blip r:embed="rId3">
            <a:alphaModFix/>
          </a:blip>
          <a:stretch>
            <a:fillRect/>
          </a:stretch>
        </p:blipFill>
        <p:spPr>
          <a:xfrm>
            <a:off x="1040700" y="2482497"/>
            <a:ext cx="8876401" cy="37144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1" name="Shape 301"/>
        <p:cNvGrpSpPr/>
        <p:nvPr/>
      </p:nvGrpSpPr>
      <p:grpSpPr>
        <a:xfrm>
          <a:off x="0" y="0"/>
          <a:ext cx="0" cy="0"/>
          <a:chOff x="0" y="0"/>
          <a:chExt cx="0" cy="0"/>
        </a:xfrm>
      </p:grpSpPr>
      <p:sp>
        <p:nvSpPr>
          <p:cNvPr id="302" name="Google Shape;302;g3499d21f5b2_0_51"/>
          <p:cNvSpPr/>
          <p:nvPr/>
        </p:nvSpPr>
        <p:spPr>
          <a:xfrm>
            <a:off x="657700" y="5768875"/>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rtl="0" algn="r">
              <a:spcBef>
                <a:spcPts val="0"/>
              </a:spcBef>
              <a:spcAft>
                <a:spcPts val="0"/>
              </a:spcAft>
              <a:buNone/>
            </a:pPr>
            <a:r>
              <a:rPr b="1" lang="en-US"/>
              <a:t>https://dataprogames.ph-freiburg.de/</a:t>
            </a:r>
            <a:endParaRPr b="1"/>
          </a:p>
        </p:txBody>
      </p:sp>
      <p:sp>
        <p:nvSpPr>
          <p:cNvPr id="303" name="Google Shape;303;g3499d21f5b2_0_51"/>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Webspiel: </a:t>
            </a:r>
            <a:r>
              <a:rPr lang="en-US" sz="3200"/>
              <a:t>Die Smart Home Challenge</a:t>
            </a:r>
            <a:endParaRPr sz="3200"/>
          </a:p>
        </p:txBody>
      </p:sp>
      <p:sp>
        <p:nvSpPr>
          <p:cNvPr id="304" name="Google Shape;304;g3499d21f5b2_0_51"/>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05" name="Google Shape;305;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306" name="Google Shape;306;g3499d21f5b2_0_51" title="shc video tv.mp4">
            <a:hlinkClick r:id="rId3"/>
          </p:cNvPr>
          <p:cNvPicPr preferRelativeResize="0"/>
          <p:nvPr/>
        </p:nvPicPr>
        <p:blipFill>
          <a:blip r:embed="rId4">
            <a:alphaModFix/>
          </a:blip>
          <a:stretch>
            <a:fillRect/>
          </a:stretch>
        </p:blipFill>
        <p:spPr>
          <a:xfrm>
            <a:off x="657700" y="1829825"/>
            <a:ext cx="5304475" cy="3978350"/>
          </a:xfrm>
          <a:prstGeom prst="rect">
            <a:avLst/>
          </a:prstGeom>
          <a:noFill/>
          <a:ln>
            <a:noFill/>
          </a:ln>
        </p:spPr>
      </p:pic>
      <p:sp>
        <p:nvSpPr>
          <p:cNvPr id="307" name="Google Shape;307;g3499d21f5b2_0_51"/>
          <p:cNvSpPr txBox="1"/>
          <p:nvPr/>
        </p:nvSpPr>
        <p:spPr>
          <a:xfrm>
            <a:off x="6637975" y="1847850"/>
            <a:ext cx="5257800" cy="3921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Personalisierte Datenprofile werden nicht nur über dein Smartphone oder Laptop über dich erstellt</a:t>
            </a:r>
            <a:endParaRPr sz="2000">
              <a:solidFill>
                <a:schemeClr val="dk1"/>
              </a:solidFill>
              <a:latin typeface="Avenir"/>
              <a:ea typeface="Avenir"/>
              <a:cs typeface="Avenir"/>
              <a:sym typeface="Avenir"/>
            </a:endParaRPr>
          </a:p>
          <a:p>
            <a:pPr indent="-355600" lvl="0" marL="457200" rtl="0" algn="l">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Auch Smarte Geräte sammeln, speichern und verarbeiten weiter - und können so noch viel mehr über dich erfahren</a:t>
            </a:r>
            <a:endParaRPr sz="2000">
              <a:solidFill>
                <a:schemeClr val="dk1"/>
              </a:solidFill>
              <a:latin typeface="Avenir"/>
              <a:ea typeface="Avenir"/>
              <a:cs typeface="Avenir"/>
              <a:sym typeface="Avenir"/>
            </a:endParaRPr>
          </a:p>
          <a:p>
            <a:pPr indent="-355600" lvl="0" marL="457200" rtl="0" algn="l">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Stell Dir vor, Du bist in einem Smart Home - welche Datenberechtigungen haben die smarten Geräte? Was für ein Datenprofil könnte über Dich erstellt werden? </a:t>
            </a:r>
            <a:endParaRPr sz="2000">
              <a:solidFill>
                <a:schemeClr val="dk1"/>
              </a:solidFill>
              <a:latin typeface="Avenir"/>
              <a:ea typeface="Avenir"/>
              <a:cs typeface="Avenir"/>
              <a:sym typeface="Avenir"/>
            </a:endParaRPr>
          </a:p>
          <a:p>
            <a:pPr indent="-355600" lvl="0" marL="457200" rtl="0" algn="l">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Ist Dir </a:t>
            </a:r>
            <a:r>
              <a:rPr lang="en-US" sz="2000">
                <a:solidFill>
                  <a:schemeClr val="dk1"/>
                </a:solidFill>
                <a:latin typeface="Avenir"/>
                <a:ea typeface="Avenir"/>
                <a:cs typeface="Avenir"/>
                <a:sym typeface="Avenir"/>
              </a:rPr>
              <a:t>Privatsphäre</a:t>
            </a:r>
            <a:r>
              <a:rPr lang="en-US" sz="2000">
                <a:solidFill>
                  <a:schemeClr val="dk1"/>
                </a:solidFill>
                <a:latin typeface="Avenir"/>
                <a:ea typeface="Avenir"/>
                <a:cs typeface="Avenir"/>
                <a:sym typeface="Avenir"/>
              </a:rPr>
              <a:t> wichtiger oder alle Funktionen des smarten Gerätes nutzen zu können?  </a:t>
            </a:r>
            <a:endParaRPr sz="2000">
              <a:solidFill>
                <a:schemeClr val="dk1"/>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2" name="Shape 312"/>
        <p:cNvGrpSpPr/>
        <p:nvPr/>
      </p:nvGrpSpPr>
      <p:grpSpPr>
        <a:xfrm>
          <a:off x="0" y="0"/>
          <a:ext cx="0" cy="0"/>
          <a:chOff x="0" y="0"/>
          <a:chExt cx="0" cy="0"/>
        </a:xfrm>
      </p:grpSpPr>
      <p:sp>
        <p:nvSpPr>
          <p:cNvPr id="313" name="Google Shape;313;g3ec5798edc6_0_0"/>
          <p:cNvSpPr/>
          <p:nvPr/>
        </p:nvSpPr>
        <p:spPr>
          <a:xfrm>
            <a:off x="7078800" y="4960800"/>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rtl="0" algn="r">
              <a:spcBef>
                <a:spcPts val="0"/>
              </a:spcBef>
              <a:spcAft>
                <a:spcPts val="0"/>
              </a:spcAft>
              <a:buNone/>
            </a:pPr>
            <a:r>
              <a:rPr b="1" lang="en-US"/>
              <a:t>https://dataprogames.ph-freiburg.de/</a:t>
            </a:r>
            <a:endParaRPr b="1"/>
          </a:p>
        </p:txBody>
      </p:sp>
      <p:sp>
        <p:nvSpPr>
          <p:cNvPr id="314" name="Google Shape;314;g3ec5798edc6_0_0"/>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Webspiel: Die Smart Home Challenge</a:t>
            </a:r>
            <a:endParaRPr sz="3200"/>
          </a:p>
        </p:txBody>
      </p:sp>
      <p:sp>
        <p:nvSpPr>
          <p:cNvPr id="315" name="Google Shape;315;g3ec5798edc6_0_0"/>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6" name="Google Shape;316;g3ec5798edc6_0_0"/>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17" name="Google Shape;317;g3ec5798edc6_0_0"/>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a:bodyPr>
          <a:lstStyle/>
          <a:p>
            <a:pPr indent="0" lvl="0" marL="0" rtl="0" algn="just">
              <a:lnSpc>
                <a:spcPct val="120000"/>
              </a:lnSpc>
              <a:spcBef>
                <a:spcPts val="0"/>
              </a:spcBef>
              <a:spcAft>
                <a:spcPts val="0"/>
              </a:spcAft>
              <a:buSzPts val="1800"/>
              <a:buNone/>
            </a:pPr>
            <a:r>
              <a:rPr lang="en-US" sz="2300"/>
              <a:t>Dein Smart Home wurde gehacked und lässt sich nicht mehr öffnen! Finde die smarten Geräte und passe ihre Privatsphäre-Einstellungen an, um das Smart Home zu entsperren. Dabei kannst du Punkte in der Kategorie “Privatsphäre” und “Komfort” deiner Entscheidungen sammeln. Schaffst Du es, das Smart Home zu öffnen? </a:t>
            </a:r>
            <a:endParaRPr sz="2300"/>
          </a:p>
        </p:txBody>
      </p:sp>
      <p:pic>
        <p:nvPicPr>
          <p:cNvPr id="318" name="Google Shape;318;g3ec5798edc6_0_0"/>
          <p:cNvPicPr preferRelativeResize="0"/>
          <p:nvPr/>
        </p:nvPicPr>
        <p:blipFill>
          <a:blip r:embed="rId3">
            <a:alphaModFix/>
          </a:blip>
          <a:stretch>
            <a:fillRect/>
          </a:stretch>
        </p:blipFill>
        <p:spPr>
          <a:xfrm>
            <a:off x="5937750" y="2003200"/>
            <a:ext cx="6070000" cy="3542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5" name="Google Shape;325;p13"/>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Abschluss</a:t>
            </a:r>
            <a:endParaRPr sz="3200"/>
          </a:p>
        </p:txBody>
      </p:sp>
      <p:sp>
        <p:nvSpPr>
          <p:cNvPr id="326" name="Google Shape;326;p13"/>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7" name="Google Shape;327;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8" name="Google Shape;328;p13"/>
          <p:cNvSpPr txBox="1"/>
          <p:nvPr>
            <p:ph idx="1" type="body"/>
          </p:nvPr>
        </p:nvSpPr>
        <p:spPr>
          <a:xfrm>
            <a:off x="625625" y="2003200"/>
            <a:ext cx="5234400" cy="419370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rPr lang="en-US" sz="1800"/>
              <a:t>(im Sitzkreis/Plenum)</a:t>
            </a:r>
            <a:endParaRPr sz="1800"/>
          </a:p>
          <a:p>
            <a:pPr indent="0" lvl="0" marL="0" rtl="0" algn="ctr">
              <a:lnSpc>
                <a:spcPct val="100000"/>
              </a:lnSpc>
              <a:spcBef>
                <a:spcPts val="0"/>
              </a:spcBef>
              <a:spcAft>
                <a:spcPts val="0"/>
              </a:spcAft>
              <a:buSzPts val="1100"/>
              <a:buNone/>
            </a:pPr>
            <a:r>
              <a:t/>
            </a:r>
            <a:endParaRPr sz="2200"/>
          </a:p>
          <a:p>
            <a:pPr indent="-368300" lvl="0" marL="457200" rtl="0" algn="l">
              <a:lnSpc>
                <a:spcPct val="100000"/>
              </a:lnSpc>
              <a:spcBef>
                <a:spcPts val="0"/>
              </a:spcBef>
              <a:spcAft>
                <a:spcPts val="0"/>
              </a:spcAft>
              <a:buSzPts val="2200"/>
              <a:buChar char="•"/>
            </a:pPr>
            <a:r>
              <a:rPr lang="en-US" sz="2200"/>
              <a:t>Was habe ich heute Neues über Datenverbindungen gelernt? </a:t>
            </a:r>
            <a:endParaRPr sz="2200"/>
          </a:p>
          <a:p>
            <a:pPr indent="-368300" lvl="0" marL="457200" rtl="0" algn="l">
              <a:lnSpc>
                <a:spcPct val="100000"/>
              </a:lnSpc>
              <a:spcBef>
                <a:spcPts val="0"/>
              </a:spcBef>
              <a:spcAft>
                <a:spcPts val="0"/>
              </a:spcAft>
              <a:buSzPts val="2200"/>
              <a:buChar char="•"/>
            </a:pPr>
            <a:r>
              <a:rPr lang="en-US" sz="2200"/>
              <a:t>Was hat mich überrascht? </a:t>
            </a:r>
            <a:endParaRPr sz="2200"/>
          </a:p>
          <a:p>
            <a:pPr indent="-368300" lvl="0" marL="457200" rtl="0" algn="l">
              <a:lnSpc>
                <a:spcPct val="100000"/>
              </a:lnSpc>
              <a:spcBef>
                <a:spcPts val="0"/>
              </a:spcBef>
              <a:spcAft>
                <a:spcPts val="0"/>
              </a:spcAft>
              <a:buSzPts val="2200"/>
              <a:buChar char="•"/>
            </a:pPr>
            <a:r>
              <a:rPr lang="en-US" sz="2200"/>
              <a:t>Welche Datenberechtigungen möchte ich bei meinem Smartphone anpassen? </a:t>
            </a:r>
            <a:endParaRPr sz="2200">
              <a:latin typeface="Arial"/>
              <a:ea typeface="Arial"/>
              <a:cs typeface="Arial"/>
              <a:sym typeface="Arial"/>
            </a:endParaRPr>
          </a:p>
          <a:p>
            <a:pPr indent="0" lvl="0" marL="0" rtl="0" algn="ctr">
              <a:lnSpc>
                <a:spcPct val="120000"/>
              </a:lnSpc>
              <a:spcBef>
                <a:spcPts val="0"/>
              </a:spcBef>
              <a:spcAft>
                <a:spcPts val="0"/>
              </a:spcAft>
              <a:buSzPts val="1800"/>
              <a:buNone/>
            </a:pPr>
            <a:r>
              <a:t/>
            </a:r>
            <a:endParaRPr sz="2300"/>
          </a:p>
        </p:txBody>
      </p:sp>
      <p:pic>
        <p:nvPicPr>
          <p:cNvPr id="329" name="Google Shape;329;p13"/>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