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embeddedFontLst>
    <p:embeddedFont>
      <p:font typeface="Avenir" panose="02000503020000020003" pitchFamily="2" charset="0"/>
      <p:regular r:id="rId10"/>
      <p:italic r:id="rId11"/>
    </p:embeddedFont>
    <p:embeddedFont>
      <p:font typeface="Play"/>
      <p:regular r:id="rId12"/>
      <p:bold r:id="rId13"/>
    </p:embeddedFont>
    <p:embeddedFont>
      <p:font typeface="Roboto" panose="02000000000000000000"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gdKjnUXgQRDCvRhbhKudCJc0Ihb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2EA4BCF-2199-4286-98C1-86F9E9AA6375}">
  <a:tblStyle styleId="{82EA4BCF-2199-4286-98C1-86F9E9AA6375}"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CH"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90" name="Google Shape;9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de-CH"/>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CH"/>
              <a:t>El alumnado debería crear entre 4 y 5 contraseñas y compararlas con sus compañeros de al lado. </a:t>
            </a:r>
            <a:endParaRPr/>
          </a:p>
        </p:txBody>
      </p:sp>
      <p:sp>
        <p:nvSpPr>
          <p:cNvPr id="106" name="Google Shape;10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de-CH" sz="1467">
                <a:latin typeface="Roboto"/>
                <a:ea typeface="Roboto"/>
                <a:cs typeface="Roboto"/>
                <a:sym typeface="Roboto"/>
              </a:rPr>
              <a:t>La autenticación de dos factores (2FA) es una capa de seguridad adicional.</a:t>
            </a:r>
            <a:endParaRPr sz="1467">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de-CH" sz="1467">
                <a:latin typeface="Roboto"/>
                <a:ea typeface="Roboto"/>
                <a:cs typeface="Roboto"/>
                <a:sym typeface="Roboto"/>
              </a:rPr>
              <a:t>Esto significa que, además de tu contraseña, necesitas un segundo dato para acceder a tu cuenta, como un código enviado a tu móvil o una aplicación de autenticación.</a:t>
            </a:r>
            <a:endParaRPr sz="1467">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endParaRPr sz="1467">
              <a:latin typeface="Roboto"/>
              <a:ea typeface="Roboto"/>
              <a:cs typeface="Roboto"/>
              <a:sym typeface="Roboto"/>
            </a:endParaRPr>
          </a:p>
          <a:p>
            <a:pPr marL="0" lvl="0" indent="0" algn="l" rtl="0">
              <a:lnSpc>
                <a:spcPct val="100000"/>
              </a:lnSpc>
              <a:spcBef>
                <a:spcPts val="0"/>
              </a:spcBef>
              <a:spcAft>
                <a:spcPts val="0"/>
              </a:spcAft>
              <a:buSzPts val="1400"/>
              <a:buNone/>
            </a:pPr>
            <a:endParaRPr sz="1467">
              <a:latin typeface="Roboto"/>
              <a:ea typeface="Roboto"/>
              <a:cs typeface="Roboto"/>
              <a:sym typeface="Roboto"/>
            </a:endParaRPr>
          </a:p>
        </p:txBody>
      </p:sp>
      <p:sp>
        <p:nvSpPr>
          <p:cNvPr id="117" name="Google Shape;11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Font typeface="Roboto"/>
              <a:buNone/>
            </a:pPr>
            <a:r>
              <a:rPr lang="de-CH" sz="1100"/>
              <a:t>Ficha ‘Phishing’ (fichas del proyecto MECyS). </a:t>
            </a:r>
            <a:endParaRPr sz="2800">
              <a:solidFill>
                <a:srgbClr val="FF0000"/>
              </a:solidFill>
              <a:latin typeface="Roboto"/>
              <a:ea typeface="Roboto"/>
              <a:cs typeface="Roboto"/>
              <a:sym typeface="Roboto"/>
            </a:endParaRPr>
          </a:p>
          <a:p>
            <a:pPr marL="0" lvl="0" indent="0" algn="l" rtl="0">
              <a:lnSpc>
                <a:spcPct val="100000"/>
              </a:lnSpc>
              <a:spcBef>
                <a:spcPts val="0"/>
              </a:spcBef>
              <a:spcAft>
                <a:spcPts val="0"/>
              </a:spcAft>
              <a:buSzPts val="1400"/>
              <a:buNone/>
            </a:pPr>
            <a:r>
              <a:rPr lang="de-CH"/>
              <a:t>https://www.datapro.education/tools/</a:t>
            </a:r>
            <a:endParaRPr/>
          </a:p>
        </p:txBody>
      </p:sp>
      <p:sp>
        <p:nvSpPr>
          <p:cNvPr id="131" name="Google Shape;13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CH"/>
              <a:t>Podéis añadir más ejemplos.</a:t>
            </a:r>
            <a:endParaRPr/>
          </a:p>
        </p:txBody>
      </p:sp>
      <p:sp>
        <p:nvSpPr>
          <p:cNvPr id="146" name="Google Shape;14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de-CH"/>
              <a:t>El DataPro-Agent está optimizado para usarse en portátiles o tabletas con un navegador Firefox, Safari o Chrome actualizado. No recopila datos ni guarda las conversaciones. Solo responde a preguntas sobre protección de datos. </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15000"/>
              </a:lnSpc>
              <a:spcBef>
                <a:spcPts val="0"/>
              </a:spcBef>
              <a:spcAft>
                <a:spcPts val="0"/>
              </a:spcAft>
              <a:buClr>
                <a:schemeClr val="dk1"/>
              </a:buClr>
              <a:buSzPts val="1100"/>
              <a:buFont typeface="Arial"/>
              <a:buNone/>
            </a:pPr>
            <a:r>
              <a:rPr lang="de-CH"/>
              <a:t>→  https://datapro.cyber-geiger.com/</a:t>
            </a:r>
            <a:endParaRPr/>
          </a:p>
          <a:p>
            <a:pPr marL="0" lvl="0" indent="0" algn="l" rtl="0">
              <a:lnSpc>
                <a:spcPct val="100000"/>
              </a:lnSpc>
              <a:spcBef>
                <a:spcPts val="800"/>
              </a:spcBef>
              <a:spcAft>
                <a:spcPts val="0"/>
              </a:spcAft>
              <a:buClr>
                <a:schemeClr val="dk1"/>
              </a:buClr>
              <a:buSzPts val="1200"/>
              <a:buFont typeface="Arial"/>
              <a:buNone/>
            </a:pPr>
            <a:endParaRPr/>
          </a:p>
        </p:txBody>
      </p:sp>
      <p:sp>
        <p:nvSpPr>
          <p:cNvPr id="161" name="Google Shape;161;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de-CH"/>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e5ece86e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3e5ece86e4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de-CH" sz="1400"/>
              <a:t>Profesorado: ¡lean primero la Game Guide! </a:t>
            </a:r>
            <a:endParaRPr sz="1400"/>
          </a:p>
          <a:p>
            <a:pPr marL="457200" lvl="0" indent="-317500" algn="l" rtl="0">
              <a:spcBef>
                <a:spcPts val="0"/>
              </a:spcBef>
              <a:spcAft>
                <a:spcPts val="0"/>
              </a:spcAft>
              <a:buSzPts val="1400"/>
              <a:buFont typeface="Roboto"/>
              <a:buChar char="●"/>
            </a:pPr>
            <a:r>
              <a:rPr lang="de-CH" sz="1400">
                <a:latin typeface="Roboto"/>
                <a:ea typeface="Roboto"/>
                <a:cs typeface="Roboto"/>
                <a:sym typeface="Roboto"/>
              </a:rPr>
              <a:t>Jueguen a Nothing to Hide: </a:t>
            </a:r>
            <a:endParaRPr sz="1400">
              <a:latin typeface="Roboto"/>
              <a:ea typeface="Roboto"/>
              <a:cs typeface="Roboto"/>
              <a:sym typeface="Roboto"/>
            </a:endParaRPr>
          </a:p>
          <a:p>
            <a:pPr marL="0" lvl="0" indent="0" algn="l" rtl="0">
              <a:lnSpc>
                <a:spcPct val="100000"/>
              </a:lnSpc>
              <a:spcBef>
                <a:spcPts val="0"/>
              </a:spcBef>
              <a:spcAft>
                <a:spcPts val="0"/>
              </a:spcAft>
              <a:buSzPts val="1400"/>
              <a:buNone/>
            </a:pPr>
            <a:r>
              <a:rPr lang="de-CH" sz="1400" i="1">
                <a:latin typeface="Roboto"/>
                <a:ea typeface="Roboto"/>
                <a:cs typeface="Roboto"/>
                <a:sym typeface="Roboto"/>
              </a:rPr>
              <a:t>https://dataprogames.ph-freiburg.de/nothing-to-hide/</a:t>
            </a:r>
            <a:br>
              <a:rPr lang="de-CH" sz="1400"/>
            </a:br>
            <a:endParaRPr sz="1400"/>
          </a:p>
        </p:txBody>
      </p:sp>
      <p:sp>
        <p:nvSpPr>
          <p:cNvPr id="184" name="Google Shape;184;g3e5ece86e4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Arial"/>
              <a:buNone/>
            </a:pPr>
            <a:fld id="{00000000-1234-1234-1234-123412341234}" type="slidenum">
              <a:rPr lang="de-CH"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5"/>
        <p:cNvGrpSpPr/>
        <p:nvPr/>
      </p:nvGrpSpPr>
      <p:grpSpPr>
        <a:xfrm>
          <a:off x="0" y="0"/>
          <a:ext cx="0" cy="0"/>
          <a:chOff x="0" y="0"/>
          <a:chExt cx="0" cy="0"/>
        </a:xfrm>
      </p:grpSpPr>
      <p:sp>
        <p:nvSpPr>
          <p:cNvPr id="16" name="Google Shape;16;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21"/>
        <p:cNvGrpSpPr/>
        <p:nvPr/>
      </p:nvGrpSpPr>
      <p:grpSpPr>
        <a:xfrm>
          <a:off x="0" y="0"/>
          <a:ext cx="0" cy="0"/>
          <a:chOff x="0" y="0"/>
          <a:chExt cx="0" cy="0"/>
        </a:xfrm>
      </p:grpSpPr>
      <p:sp>
        <p:nvSpPr>
          <p:cNvPr id="22" name="Google Shape;2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p:cSld name="TITLE 2">
    <p:spTree>
      <p:nvGrpSpPr>
        <p:cNvPr id="1" name="Shape 25"/>
        <p:cNvGrpSpPr/>
        <p:nvPr/>
      </p:nvGrpSpPr>
      <p:grpSpPr>
        <a:xfrm>
          <a:off x="0" y="0"/>
          <a:ext cx="0" cy="0"/>
          <a:chOff x="0" y="0"/>
          <a:chExt cx="0" cy="0"/>
        </a:xfrm>
      </p:grpSpPr>
      <p:sp>
        <p:nvSpPr>
          <p:cNvPr id="26" name="Google Shape;26;p59"/>
          <p:cNvSpPr txBox="1">
            <a:spLocks noGrp="1"/>
          </p:cNvSpPr>
          <p:nvPr>
            <p:ph type="title"/>
          </p:nvPr>
        </p:nvSpPr>
        <p:spPr>
          <a:xfrm>
            <a:off x="3130560" y="903360"/>
            <a:ext cx="5930400" cy="1411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4400"/>
              <a:buFont typeface="Play"/>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9"/>
          <p:cNvSpPr txBox="1">
            <a:spLocks noGrp="1"/>
          </p:cNvSpPr>
          <p:nvPr>
            <p:ph type="subTitle" idx="1"/>
          </p:nvPr>
        </p:nvSpPr>
        <p:spPr>
          <a:xfrm>
            <a:off x="609600" y="1604640"/>
            <a:ext cx="10972320" cy="3977280"/>
          </a:xfrm>
          <a:prstGeom prst="rect">
            <a:avLst/>
          </a:prstGeom>
          <a:noFill/>
          <a:ln>
            <a:noFill/>
          </a:ln>
        </p:spPr>
        <p:txBody>
          <a:bodyPr spcFirstLastPara="1" wrap="square" lIns="0" tIns="0" rIns="0" bIns="0" anchor="ctr" anchorCtr="0">
            <a:noAutofit/>
          </a:bodyPr>
          <a:lstStyle>
            <a:lvl1pPr lvl="0" algn="ctr">
              <a:lnSpc>
                <a:spcPct val="90000"/>
              </a:lnSpc>
              <a:spcBef>
                <a:spcPts val="1000"/>
              </a:spcBef>
              <a:spcAft>
                <a:spcPts val="0"/>
              </a:spcAft>
              <a:buClr>
                <a:schemeClr val="dk1"/>
              </a:buClr>
              <a:buSzPts val="2800"/>
              <a:buNone/>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28"/>
        <p:cNvGrpSpPr/>
        <p:nvPr/>
      </p:nvGrpSpPr>
      <p:grpSpPr>
        <a:xfrm>
          <a:off x="0" y="0"/>
          <a:ext cx="0" cy="0"/>
          <a:chOff x="0" y="0"/>
          <a:chExt cx="0" cy="0"/>
        </a:xfrm>
      </p:grpSpPr>
      <p:sp>
        <p:nvSpPr>
          <p:cNvPr id="29" name="Google Shape;29;p5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34"/>
        <p:cNvGrpSpPr/>
        <p:nvPr/>
      </p:nvGrpSpPr>
      <p:grpSpPr>
        <a:xfrm>
          <a:off x="0" y="0"/>
          <a:ext cx="0" cy="0"/>
          <a:chOff x="0" y="0"/>
          <a:chExt cx="0" cy="0"/>
        </a:xfrm>
      </p:grpSpPr>
      <p:sp>
        <p:nvSpPr>
          <p:cNvPr id="35" name="Google Shape;35;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9"/>
        <p:cNvGrpSpPr/>
        <p:nvPr/>
      </p:nvGrpSpPr>
      <p:grpSpPr>
        <a:xfrm>
          <a:off x="0" y="0"/>
          <a:ext cx="0" cy="0"/>
          <a:chOff x="0" y="0"/>
          <a:chExt cx="0" cy="0"/>
        </a:xfrm>
      </p:grpSpPr>
      <p:sp>
        <p:nvSpPr>
          <p:cNvPr id="40" name="Google Shape;40;p6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42" name="Google Shape;42;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45"/>
        <p:cNvGrpSpPr/>
        <p:nvPr/>
      </p:nvGrpSpPr>
      <p:grpSpPr>
        <a:xfrm>
          <a:off x="0" y="0"/>
          <a:ext cx="0" cy="0"/>
          <a:chOff x="0" y="0"/>
          <a:chExt cx="0" cy="0"/>
        </a:xfrm>
      </p:grpSpPr>
      <p:sp>
        <p:nvSpPr>
          <p:cNvPr id="46" name="Google Shape;46;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6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52"/>
        <p:cNvGrpSpPr/>
        <p:nvPr/>
      </p:nvGrpSpPr>
      <p:grpSpPr>
        <a:xfrm>
          <a:off x="0" y="0"/>
          <a:ext cx="0" cy="0"/>
          <a:chOff x="0" y="0"/>
          <a:chExt cx="0" cy="0"/>
        </a:xfrm>
      </p:grpSpPr>
      <p:sp>
        <p:nvSpPr>
          <p:cNvPr id="53" name="Google Shape;53;p6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6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6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6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1"/>
        <p:cNvGrpSpPr/>
        <p:nvPr/>
      </p:nvGrpSpPr>
      <p:grpSpPr>
        <a:xfrm>
          <a:off x="0" y="0"/>
          <a:ext cx="0" cy="0"/>
          <a:chOff x="0" y="0"/>
          <a:chExt cx="0" cy="0"/>
        </a:xfrm>
      </p:grpSpPr>
      <p:sp>
        <p:nvSpPr>
          <p:cNvPr id="62" name="Google Shape;62;p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6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8"/>
        <p:cNvGrpSpPr/>
        <p:nvPr/>
      </p:nvGrpSpPr>
      <p:grpSpPr>
        <a:xfrm>
          <a:off x="0" y="0"/>
          <a:ext cx="0" cy="0"/>
          <a:chOff x="0" y="0"/>
          <a:chExt cx="0" cy="0"/>
        </a:xfrm>
      </p:grpSpPr>
      <p:sp>
        <p:nvSpPr>
          <p:cNvPr id="69" name="Google Shape;69;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4"/>
          <p:cNvSpPr>
            <a:spLocks noGrp="1"/>
          </p:cNvSpPr>
          <p:nvPr>
            <p:ph type="pic" idx="2"/>
          </p:nvPr>
        </p:nvSpPr>
        <p:spPr>
          <a:xfrm>
            <a:off x="5183188" y="987425"/>
            <a:ext cx="6172200" cy="4873625"/>
          </a:xfrm>
          <a:prstGeom prst="rect">
            <a:avLst/>
          </a:prstGeom>
          <a:noFill/>
          <a:ln>
            <a:noFill/>
          </a:ln>
        </p:spPr>
      </p:sp>
      <p:sp>
        <p:nvSpPr>
          <p:cNvPr id="71" name="Google Shape;71;p6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75"/>
        <p:cNvGrpSpPr/>
        <p:nvPr/>
      </p:nvGrpSpPr>
      <p:grpSpPr>
        <a:xfrm>
          <a:off x="0" y="0"/>
          <a:ext cx="0" cy="0"/>
          <a:chOff x="0" y="0"/>
          <a:chExt cx="0" cy="0"/>
        </a:xfrm>
      </p:grpSpPr>
      <p:sp>
        <p:nvSpPr>
          <p:cNvPr id="76" name="Google Shape;76;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81"/>
        <p:cNvGrpSpPr/>
        <p:nvPr/>
      </p:nvGrpSpPr>
      <p:grpSpPr>
        <a:xfrm>
          <a:off x="0" y="0"/>
          <a:ext cx="0" cy="0"/>
          <a:chOff x="0" y="0"/>
          <a:chExt cx="0" cy="0"/>
        </a:xfrm>
      </p:grpSpPr>
      <p:sp>
        <p:nvSpPr>
          <p:cNvPr id="82" name="Google Shape;82;p6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CH"/>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p:nvPr/>
        </p:nvSpPr>
        <p:spPr>
          <a:xfrm rot="10800000" flipH="1">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93" name="Google Shape;93;p2"/>
          <p:cNvSpPr/>
          <p:nvPr/>
        </p:nvSpPr>
        <p:spPr>
          <a:xfrm flipH="1">
            <a:off x="4038600" y="6400799"/>
            <a:ext cx="8153398" cy="456772"/>
          </a:xfrm>
          <a:prstGeom prst="rect">
            <a:avLst/>
          </a:prstGeom>
          <a:gradFill>
            <a:gsLst>
              <a:gs pos="0">
                <a:srgbClr val="BADB7C">
                  <a:alpha val="54901"/>
                </a:srgbClr>
              </a:gs>
              <a:gs pos="9000">
                <a:srgbClr val="BADB7C">
                  <a:alpha val="54901"/>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94" name="Google Shape;94;p2"/>
          <p:cNvSpPr/>
          <p:nvPr/>
        </p:nvSpPr>
        <p:spPr>
          <a:xfrm>
            <a:off x="0" y="-4"/>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95" name="Google Shape;95;p2"/>
          <p:cNvGrpSpPr/>
          <p:nvPr/>
        </p:nvGrpSpPr>
        <p:grpSpPr>
          <a:xfrm>
            <a:off x="-830247" y="-1"/>
            <a:ext cx="4974086" cy="6858001"/>
            <a:chOff x="-830247" y="-1"/>
            <a:chExt cx="4974086" cy="6858001"/>
          </a:xfrm>
        </p:grpSpPr>
        <p:sp>
          <p:nvSpPr>
            <p:cNvPr id="96" name="Google Shape;96;p2"/>
            <p:cNvSpPr/>
            <p:nvPr/>
          </p:nvSpPr>
          <p:spPr>
            <a:xfrm rot="5400000" flipH="1">
              <a:off x="-1409318" y="1410082"/>
              <a:ext cx="6858000" cy="4037835"/>
            </a:xfrm>
            <a:prstGeom prst="rect">
              <a:avLst/>
            </a:prstGeom>
            <a:gradFill>
              <a:gsLst>
                <a:gs pos="0">
                  <a:schemeClr val="accent6"/>
                </a:gs>
                <a:gs pos="8000">
                  <a:schemeClr val="accent6"/>
                </a:gs>
                <a:gs pos="100000">
                  <a:srgbClr val="4AB5C4">
                    <a:alpha val="88627"/>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97" name="Google Shape;97;p2"/>
            <p:cNvSpPr/>
            <p:nvPr/>
          </p:nvSpPr>
          <p:spPr>
            <a:xfrm rot="5400000" flipH="1">
              <a:off x="-1153806" y="1153804"/>
              <a:ext cx="6346209" cy="4038601"/>
            </a:xfrm>
            <a:prstGeom prst="rect">
              <a:avLst/>
            </a:prstGeom>
            <a:gradFill>
              <a:gsLst>
                <a:gs pos="0">
                  <a:srgbClr val="91D2DB">
                    <a:alpha val="0"/>
                  </a:srgbClr>
                </a:gs>
                <a:gs pos="99000">
                  <a:srgbClr val="8AB833">
                    <a:alpha val="91764"/>
                  </a:srgbClr>
                </a:gs>
                <a:gs pos="100000">
                  <a:srgbClr val="8AB833">
                    <a:alpha val="91764"/>
                  </a:srgbClr>
                </a:gs>
              </a:gsLst>
              <a:lin ang="1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98" name="Google Shape;98;p2"/>
            <p:cNvSpPr/>
            <p:nvPr/>
          </p:nvSpPr>
          <p:spPr>
            <a:xfrm rot="5400000" flipH="1">
              <a:off x="759574" y="3578975"/>
              <a:ext cx="2502407" cy="4055644"/>
            </a:xfrm>
            <a:prstGeom prst="rect">
              <a:avLst/>
            </a:prstGeom>
            <a:gradFill>
              <a:gsLst>
                <a:gs pos="0">
                  <a:srgbClr val="4AB5C4">
                    <a:alpha val="27843"/>
                  </a:srgbClr>
                </a:gs>
                <a:gs pos="2000">
                  <a:srgbClr val="4AB5C4">
                    <a:alpha val="27843"/>
                  </a:srgbClr>
                </a:gs>
                <a:gs pos="100000">
                  <a:srgbClr val="029676">
                    <a:alpha val="0"/>
                  </a:srgbClr>
                </a:gs>
              </a:gsLst>
              <a:lin ang="7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99" name="Google Shape;99;p2"/>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1960"/>
                  </a:srgbClr>
                </a:gs>
                <a:gs pos="13000">
                  <a:srgbClr val="B7FFEE">
                    <a:alpha val="1960"/>
                  </a:srgbClr>
                </a:gs>
                <a:gs pos="100000">
                  <a:srgbClr val="0989B1">
                    <a:alpha val="28627"/>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sp>
        <p:nvSpPr>
          <p:cNvPr id="100" name="Google Shape;100;p2"/>
          <p:cNvSpPr txBox="1">
            <a:spLocks noGrp="1"/>
          </p:cNvSpPr>
          <p:nvPr>
            <p:ph type="title"/>
          </p:nvPr>
        </p:nvSpPr>
        <p:spPr>
          <a:xfrm>
            <a:off x="129925" y="519750"/>
            <a:ext cx="3761700" cy="46833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100"/>
              <a:buFont typeface="Arial"/>
              <a:buNone/>
            </a:pPr>
            <a:r>
              <a:rPr lang="de-CH" sz="3100">
                <a:solidFill>
                  <a:schemeClr val="lt1"/>
                </a:solidFill>
                <a:latin typeface="Arial"/>
                <a:ea typeface="Arial"/>
                <a:cs typeface="Arial"/>
                <a:sym typeface="Arial"/>
              </a:rPr>
              <a:t>Preparación para el juego web - </a:t>
            </a:r>
            <a:br>
              <a:rPr lang="de-CH" sz="3100">
                <a:solidFill>
                  <a:schemeClr val="lt1"/>
                </a:solidFill>
                <a:latin typeface="Arial"/>
                <a:ea typeface="Arial"/>
                <a:cs typeface="Arial"/>
                <a:sym typeface="Arial"/>
              </a:rPr>
            </a:br>
            <a:r>
              <a:rPr lang="de-CH" sz="3100">
                <a:solidFill>
                  <a:schemeClr val="lt1"/>
                </a:solidFill>
                <a:latin typeface="Arial"/>
                <a:ea typeface="Arial"/>
                <a:cs typeface="Arial"/>
                <a:sym typeface="Arial"/>
              </a:rPr>
              <a:t>Nothing to Hide</a:t>
            </a:r>
            <a:br>
              <a:rPr lang="de-CH" sz="3100">
                <a:latin typeface="Arial"/>
                <a:ea typeface="Arial"/>
                <a:cs typeface="Arial"/>
                <a:sym typeface="Arial"/>
              </a:rPr>
            </a:br>
            <a:br>
              <a:rPr lang="de-CH" sz="3100">
                <a:latin typeface="Arial"/>
                <a:ea typeface="Arial"/>
                <a:cs typeface="Arial"/>
                <a:sym typeface="Arial"/>
              </a:rPr>
            </a:br>
            <a:br>
              <a:rPr lang="de-CH" sz="3100">
                <a:latin typeface="Arial"/>
                <a:ea typeface="Arial"/>
                <a:cs typeface="Arial"/>
                <a:sym typeface="Arial"/>
              </a:rPr>
            </a:br>
            <a:br>
              <a:rPr lang="de-CH" sz="3100">
                <a:latin typeface="Arial"/>
                <a:ea typeface="Arial"/>
                <a:cs typeface="Arial"/>
                <a:sym typeface="Arial"/>
              </a:rPr>
            </a:br>
            <a:r>
              <a:rPr lang="de-CH" sz="3100">
                <a:solidFill>
                  <a:srgbClr val="000000"/>
                </a:solidFill>
                <a:latin typeface="Arial"/>
                <a:ea typeface="Arial"/>
                <a:cs typeface="Arial"/>
                <a:sym typeface="Arial"/>
              </a:rPr>
              <a:t>Medidas de protección de datos </a:t>
            </a:r>
            <a:br>
              <a:rPr lang="de-CH" sz="1600"/>
            </a:br>
            <a:endParaRPr sz="3200">
              <a:solidFill>
                <a:schemeClr val="lt1"/>
              </a:solidFill>
            </a:endParaRPr>
          </a:p>
        </p:txBody>
      </p:sp>
      <p:sp>
        <p:nvSpPr>
          <p:cNvPr id="101" name="Google Shape;101;p2"/>
          <p:cNvSpPr/>
          <p:nvPr/>
        </p:nvSpPr>
        <p:spPr>
          <a:xfrm>
            <a:off x="10700505" y="5384801"/>
            <a:ext cx="1284073" cy="1274424"/>
          </a:xfrm>
          <a:custGeom>
            <a:avLst/>
            <a:gdLst/>
            <a:ahLst/>
            <a:cxnLst/>
            <a:rect l="l" t="t" r="r" b="b"/>
            <a:pathLst>
              <a:path w="2613271" h="2653067" extrusionOk="0">
                <a:moveTo>
                  <a:pt x="0" y="0"/>
                </a:moveTo>
                <a:lnTo>
                  <a:pt x="2613271" y="0"/>
                </a:lnTo>
                <a:lnTo>
                  <a:pt x="2613271" y="2653067"/>
                </a:lnTo>
                <a:lnTo>
                  <a:pt x="0" y="265306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venir"/>
              <a:ea typeface="Avenir"/>
              <a:cs typeface="Avenir"/>
              <a:sym typeface="Avenir"/>
            </a:endParaRPr>
          </a:p>
        </p:txBody>
      </p:sp>
      <p:pic>
        <p:nvPicPr>
          <p:cNvPr id="102" name="Google Shape;102;p2" descr="Ein Bild, das Grafiken, Schrift, Grafikdesign, Text enthält.&#10;&#10;Automatisch generierte Beschreibung"/>
          <p:cNvPicPr preferRelativeResize="0"/>
          <p:nvPr/>
        </p:nvPicPr>
        <p:blipFill rotWithShape="1">
          <a:blip r:embed="rId4">
            <a:alphaModFix/>
          </a:blip>
          <a:srcRect t="1477" r="-2" b="1616"/>
          <a:stretch/>
        </p:blipFill>
        <p:spPr>
          <a:xfrm>
            <a:off x="9771321" y="873031"/>
            <a:ext cx="2566983" cy="2487530"/>
          </a:xfrm>
          <a:prstGeom prst="rect">
            <a:avLst/>
          </a:prstGeom>
          <a:noFill/>
          <a:ln>
            <a:noFill/>
          </a:ln>
        </p:spPr>
      </p:pic>
      <p:sp>
        <p:nvSpPr>
          <p:cNvPr id="103" name="Google Shape;103;p2"/>
          <p:cNvSpPr txBox="1"/>
          <p:nvPr/>
        </p:nvSpPr>
        <p:spPr>
          <a:xfrm>
            <a:off x="4266326" y="3949607"/>
            <a:ext cx="55050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CH" sz="1800">
                <a:solidFill>
                  <a:schemeClr val="dk1"/>
                </a:solidFill>
              </a:rPr>
              <a:t>Estrategias sencillas que deberías conocer para proteger tus cuentas y datos en línea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7"/>
          <p:cNvSpPr txBox="1">
            <a:spLocks noGrp="1"/>
          </p:cNvSpPr>
          <p:nvPr>
            <p:ph type="title"/>
          </p:nvPr>
        </p:nvSpPr>
        <p:spPr>
          <a:xfrm>
            <a:off x="395405" y="261255"/>
            <a:ext cx="8610000" cy="9084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3000"/>
              <a:buFont typeface="Roboto"/>
              <a:buNone/>
            </a:pPr>
            <a:r>
              <a:rPr lang="de-CH" sz="3000" b="1">
                <a:latin typeface="Roboto"/>
                <a:ea typeface="Roboto"/>
                <a:cs typeface="Roboto"/>
                <a:sym typeface="Roboto"/>
              </a:rPr>
              <a:t>Contraseñas seguras </a:t>
            </a:r>
            <a:endParaRPr b="1">
              <a:latin typeface="Roboto"/>
              <a:ea typeface="Roboto"/>
              <a:cs typeface="Roboto"/>
              <a:sym typeface="Roboto"/>
            </a:endParaRPr>
          </a:p>
        </p:txBody>
      </p:sp>
      <p:sp>
        <p:nvSpPr>
          <p:cNvPr id="109" name="Google Shape;109;p37"/>
          <p:cNvSpPr txBox="1"/>
          <p:nvPr/>
        </p:nvSpPr>
        <p:spPr>
          <a:xfrm>
            <a:off x="473050" y="1989813"/>
            <a:ext cx="11576700" cy="2801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CH" sz="1600" b="0" i="0" u="none" strike="noStrike" cap="none">
                <a:solidFill>
                  <a:schemeClr val="dk1"/>
                </a:solidFill>
                <a:latin typeface="Roboto"/>
                <a:ea typeface="Roboto"/>
                <a:cs typeface="Roboto"/>
                <a:sym typeface="Roboto"/>
              </a:rPr>
              <a:t>Las contraseñas pueden piratearse con software (ilegal) que suele estar disponible de forma gratuita. Normalmente, el software comprueba todas las combinaciones de letras posibles en milisegundos. Por eso deberías incluir distintos caracteres en tu contraseña y no elegir solo palabras, nombres o números sencillos. </a:t>
            </a:r>
            <a:br>
              <a:rPr lang="de-CH" sz="1600" b="0" i="0" u="none" strike="noStrike" cap="none">
                <a:solidFill>
                  <a:schemeClr val="dk1"/>
                </a:solidFill>
                <a:latin typeface="Roboto"/>
                <a:ea typeface="Roboto"/>
                <a:cs typeface="Roboto"/>
                <a:sym typeface="Roboto"/>
              </a:rPr>
            </a:br>
            <a:endParaRPr sz="16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r>
              <a:rPr lang="de-CH" sz="1600" b="0" i="0" u="none" strike="noStrike" cap="none">
                <a:solidFill>
                  <a:schemeClr val="dk1"/>
                </a:solidFill>
                <a:latin typeface="Roboto"/>
                <a:ea typeface="Roboto"/>
                <a:cs typeface="Roboto"/>
                <a:sym typeface="Roboto"/>
              </a:rPr>
              <a:t>Tarea: </a:t>
            </a:r>
            <a:endParaRPr sz="1600" b="0" i="0" u="none" strike="noStrike" cap="none">
              <a:solidFill>
                <a:schemeClr val="dk1"/>
              </a:solidFill>
              <a:latin typeface="Roboto"/>
              <a:ea typeface="Roboto"/>
              <a:cs typeface="Roboto"/>
              <a:sym typeface="Roboto"/>
            </a:endParaRPr>
          </a:p>
          <a:p>
            <a:pPr marL="457200" marR="0" lvl="0" indent="-330200" algn="l" rtl="0">
              <a:lnSpc>
                <a:spcPct val="100000"/>
              </a:lnSpc>
              <a:spcBef>
                <a:spcPts val="0"/>
              </a:spcBef>
              <a:spcAft>
                <a:spcPts val="0"/>
              </a:spcAft>
              <a:buClr>
                <a:schemeClr val="dk1"/>
              </a:buClr>
              <a:buSzPts val="1600"/>
              <a:buFont typeface="Roboto"/>
              <a:buAutoNum type="arabicPeriod"/>
            </a:pPr>
            <a:r>
              <a:rPr lang="de-CH" sz="1600" b="0" i="0" u="none" strike="noStrike" cap="none">
                <a:solidFill>
                  <a:schemeClr val="dk1"/>
                </a:solidFill>
                <a:latin typeface="Roboto"/>
                <a:ea typeface="Roboto"/>
                <a:cs typeface="Roboto"/>
                <a:sym typeface="Roboto"/>
              </a:rPr>
              <a:t>Elige una palabra o una frase fácil de recordar</a:t>
            </a:r>
            <a:endParaRPr sz="1600" b="0" i="0" u="none" strike="noStrike" cap="none">
              <a:solidFill>
                <a:schemeClr val="dk1"/>
              </a:solidFill>
              <a:latin typeface="Roboto"/>
              <a:ea typeface="Roboto"/>
              <a:cs typeface="Roboto"/>
              <a:sym typeface="Roboto"/>
            </a:endParaRPr>
          </a:p>
          <a:p>
            <a:pPr marL="457200" marR="0" lvl="0" indent="-330200" algn="l" rtl="0">
              <a:lnSpc>
                <a:spcPct val="100000"/>
              </a:lnSpc>
              <a:spcBef>
                <a:spcPts val="0"/>
              </a:spcBef>
              <a:spcAft>
                <a:spcPts val="0"/>
              </a:spcAft>
              <a:buClr>
                <a:schemeClr val="dk1"/>
              </a:buClr>
              <a:buSzPts val="1600"/>
              <a:buFont typeface="Roboto"/>
              <a:buAutoNum type="arabicPeriod"/>
            </a:pPr>
            <a:r>
              <a:rPr lang="de-CH" sz="1600" b="0" i="0" u="none" strike="noStrike" cap="none">
                <a:solidFill>
                  <a:schemeClr val="dk1"/>
                </a:solidFill>
                <a:latin typeface="Roboto"/>
                <a:ea typeface="Roboto"/>
                <a:cs typeface="Roboto"/>
                <a:sym typeface="Roboto"/>
              </a:rPr>
              <a:t>Conserva la primera letra de cada palabra</a:t>
            </a:r>
            <a:endParaRPr sz="1600" b="0" i="0" u="none" strike="noStrike" cap="none">
              <a:solidFill>
                <a:schemeClr val="dk1"/>
              </a:solidFill>
              <a:latin typeface="Roboto"/>
              <a:ea typeface="Roboto"/>
              <a:cs typeface="Roboto"/>
              <a:sym typeface="Roboto"/>
            </a:endParaRPr>
          </a:p>
          <a:p>
            <a:pPr marL="457200" marR="0" lvl="0" indent="-330200" algn="l" rtl="0">
              <a:lnSpc>
                <a:spcPct val="100000"/>
              </a:lnSpc>
              <a:spcBef>
                <a:spcPts val="0"/>
              </a:spcBef>
              <a:spcAft>
                <a:spcPts val="0"/>
              </a:spcAft>
              <a:buClr>
                <a:schemeClr val="dk1"/>
              </a:buClr>
              <a:buSzPts val="1600"/>
              <a:buFont typeface="Roboto"/>
              <a:buAutoNum type="arabicPeriod"/>
            </a:pPr>
            <a:r>
              <a:rPr lang="de-CH" sz="1600" b="0" i="0" u="none" strike="noStrike" cap="none">
                <a:solidFill>
                  <a:schemeClr val="dk1"/>
                </a:solidFill>
                <a:latin typeface="Roboto"/>
                <a:ea typeface="Roboto"/>
                <a:cs typeface="Roboto"/>
                <a:sym typeface="Roboto"/>
              </a:rPr>
              <a:t>Sustituye las siguientes letras por números: i=1, z=2, e=3, B=8, S=$</a:t>
            </a:r>
            <a:endParaRPr sz="1600" b="0" i="0" u="none" strike="noStrike" cap="none">
              <a:solidFill>
                <a:schemeClr val="dk1"/>
              </a:solidFill>
              <a:latin typeface="Roboto"/>
              <a:ea typeface="Roboto"/>
              <a:cs typeface="Roboto"/>
              <a:sym typeface="Roboto"/>
            </a:endParaRPr>
          </a:p>
          <a:p>
            <a:pPr marL="457200" marR="0" lvl="0" indent="-330200" algn="l" rtl="0">
              <a:lnSpc>
                <a:spcPct val="100000"/>
              </a:lnSpc>
              <a:spcBef>
                <a:spcPts val="0"/>
              </a:spcBef>
              <a:spcAft>
                <a:spcPts val="0"/>
              </a:spcAft>
              <a:buClr>
                <a:schemeClr val="dk1"/>
              </a:buClr>
              <a:buSzPts val="1600"/>
              <a:buFont typeface="Roboto"/>
              <a:buAutoNum type="arabicPeriod"/>
            </a:pPr>
            <a:r>
              <a:rPr lang="de-CH" sz="1600" b="0" i="0" u="none" strike="noStrike" cap="none">
                <a:solidFill>
                  <a:schemeClr val="dk1"/>
                </a:solidFill>
                <a:latin typeface="Roboto"/>
                <a:ea typeface="Roboto"/>
                <a:cs typeface="Roboto"/>
                <a:sym typeface="Roboto"/>
              </a:rPr>
              <a:t>Sustituye una letra por alguno de estos caracteres: ! ? . , &amp; - ( ) # + _ : ; @</a:t>
            </a:r>
            <a:endParaRPr sz="1600" b="0" i="0" u="none" strike="noStrike" cap="none">
              <a:solidFill>
                <a:schemeClr val="dk1"/>
              </a:solidFill>
              <a:latin typeface="Roboto"/>
              <a:ea typeface="Roboto"/>
              <a:cs typeface="Roboto"/>
              <a:sym typeface="Roboto"/>
            </a:endParaRPr>
          </a:p>
          <a:p>
            <a:pPr marL="457200" marR="0" lvl="0" indent="-330200" algn="l" rtl="0">
              <a:lnSpc>
                <a:spcPct val="100000"/>
              </a:lnSpc>
              <a:spcBef>
                <a:spcPts val="0"/>
              </a:spcBef>
              <a:spcAft>
                <a:spcPts val="0"/>
              </a:spcAft>
              <a:buClr>
                <a:schemeClr val="dk1"/>
              </a:buClr>
              <a:buSzPts val="1600"/>
              <a:buFont typeface="Roboto"/>
              <a:buAutoNum type="arabicPeriod"/>
            </a:pPr>
            <a:r>
              <a:rPr lang="de-CH" sz="1600" b="0" i="0" u="none" strike="noStrike" cap="none">
                <a:solidFill>
                  <a:schemeClr val="dk1"/>
                </a:solidFill>
                <a:latin typeface="Roboto"/>
                <a:ea typeface="Roboto"/>
                <a:cs typeface="Roboto"/>
                <a:sym typeface="Roboto"/>
              </a:rPr>
              <a:t>Asegúrate de que tu contraseña tenga al menos 8 caracteres. Añade caracteres si es necesario. </a:t>
            </a:r>
            <a:endParaRPr sz="16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oboto"/>
              <a:ea typeface="Roboto"/>
              <a:cs typeface="Roboto"/>
              <a:sym typeface="Roboto"/>
            </a:endParaRPr>
          </a:p>
        </p:txBody>
      </p:sp>
      <p:sp>
        <p:nvSpPr>
          <p:cNvPr id="110" name="Google Shape;110;p37"/>
          <p:cNvSpPr txBox="1"/>
          <p:nvPr/>
        </p:nvSpPr>
        <p:spPr>
          <a:xfrm>
            <a:off x="6096000" y="-1005201"/>
            <a:ext cx="6094500" cy="138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CH" sz="1800" b="0" i="0" u="none" strike="noStrike" cap="none">
                <a:solidFill>
                  <a:schemeClr val="dk1"/>
                </a:solidFill>
                <a:latin typeface="Arial"/>
                <a:ea typeface="Arial"/>
                <a:cs typeface="Arial"/>
                <a:sym typeface="Arial"/>
              </a:rPr>
              <a:t>¡Ahora te toca a ti!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br>
              <a:rPr lang="de-CH"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br>
              <a:rPr lang="de-CH" sz="1800" b="0" i="0" u="none" strike="noStrike" cap="none">
                <a:solidFill>
                  <a:schemeClr val="dk1"/>
                </a:solidFill>
                <a:latin typeface="Arial"/>
                <a:ea typeface="Arial"/>
                <a:cs typeface="Arial"/>
                <a:sym typeface="Arial"/>
              </a:rPr>
            </a:br>
            <a:br>
              <a:rPr lang="de-CH"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grpSp>
        <p:nvGrpSpPr>
          <p:cNvPr id="111" name="Google Shape;111;p37"/>
          <p:cNvGrpSpPr/>
          <p:nvPr/>
        </p:nvGrpSpPr>
        <p:grpSpPr>
          <a:xfrm>
            <a:off x="0" y="6401100"/>
            <a:ext cx="12192000" cy="457027"/>
            <a:chOff x="0" y="6400672"/>
            <a:chExt cx="12192000" cy="457027"/>
          </a:xfrm>
        </p:grpSpPr>
        <p:sp>
          <p:nvSpPr>
            <p:cNvPr id="112" name="Google Shape;112;p37"/>
            <p:cNvSpPr/>
            <p:nvPr/>
          </p:nvSpPr>
          <p:spPr>
            <a:xfrm rot="10800000" flipH="1">
              <a:off x="0" y="6400672"/>
              <a:ext cx="12192000" cy="456900"/>
            </a:xfrm>
            <a:prstGeom prst="rect">
              <a:avLst/>
            </a:prstGeom>
            <a:gradFill>
              <a:gsLst>
                <a:gs pos="0">
                  <a:srgbClr val="029676">
                    <a:alpha val="27843"/>
                  </a:srgbClr>
                </a:gs>
                <a:gs pos="14000">
                  <a:srgbClr val="029676">
                    <a:alpha val="27843"/>
                  </a:srgbClr>
                </a:gs>
                <a:gs pos="100000">
                  <a:srgbClr val="4AB5C4">
                    <a:alpha val="84705"/>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13" name="Google Shape;113;p37"/>
            <p:cNvSpPr/>
            <p:nvPr/>
          </p:nvSpPr>
          <p:spPr>
            <a:xfrm flipH="1">
              <a:off x="4038598" y="6400799"/>
              <a:ext cx="8153400" cy="456900"/>
            </a:xfrm>
            <a:prstGeom prst="rect">
              <a:avLst/>
            </a:prstGeom>
            <a:gradFill>
              <a:gsLst>
                <a:gs pos="0">
                  <a:srgbClr val="9AB5A6">
                    <a:alpha val="34901"/>
                  </a:srgbClr>
                </a:gs>
                <a:gs pos="9000">
                  <a:srgbClr val="9AB5A6">
                    <a:alpha val="34901"/>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graphicFrame>
        <p:nvGraphicFramePr>
          <p:cNvPr id="114" name="Google Shape;114;p37"/>
          <p:cNvGraphicFramePr/>
          <p:nvPr/>
        </p:nvGraphicFramePr>
        <p:xfrm>
          <a:off x="577961" y="5055409"/>
          <a:ext cx="3000000" cy="3000000"/>
        </p:xfrm>
        <a:graphic>
          <a:graphicData uri="http://schemas.openxmlformats.org/drawingml/2006/table">
            <a:tbl>
              <a:tblPr firstRow="1" bandRow="1">
                <a:noFill/>
                <a:tableStyleId>{82EA4BCF-2199-4286-98C1-86F9E9AA6375}</a:tableStyleId>
              </a:tblPr>
              <a:tblGrid>
                <a:gridCol w="4486125">
                  <a:extLst>
                    <a:ext uri="{9D8B030D-6E8A-4147-A177-3AD203B41FA5}">
                      <a16:colId xmlns:a16="http://schemas.microsoft.com/office/drawing/2014/main" val="20000"/>
                    </a:ext>
                  </a:extLst>
                </a:gridCol>
                <a:gridCol w="4486125">
                  <a:extLst>
                    <a:ext uri="{9D8B030D-6E8A-4147-A177-3AD203B41FA5}">
                      <a16:colId xmlns:a16="http://schemas.microsoft.com/office/drawing/2014/main" val="20001"/>
                    </a:ext>
                  </a:extLst>
                </a:gridCol>
              </a:tblGrid>
              <a:tr h="299675">
                <a:tc>
                  <a:txBody>
                    <a:bodyPr/>
                    <a:lstStyle/>
                    <a:p>
                      <a:pPr marL="0" marR="0" lvl="0" indent="0" algn="l" rtl="0">
                        <a:lnSpc>
                          <a:spcPct val="100000"/>
                        </a:lnSpc>
                        <a:spcBef>
                          <a:spcPts val="0"/>
                        </a:spcBef>
                        <a:spcAft>
                          <a:spcPts val="0"/>
                        </a:spcAft>
                        <a:buClr>
                          <a:srgbClr val="000000"/>
                        </a:buClr>
                        <a:buSzPts val="1600"/>
                        <a:buFont typeface="Arial"/>
                        <a:buNone/>
                      </a:pPr>
                      <a:r>
                        <a:rPr lang="de-CH" sz="1600" b="1" u="none" strike="noStrike" cap="none">
                          <a:latin typeface="Roboto"/>
                          <a:ea typeface="Roboto"/>
                          <a:cs typeface="Roboto"/>
                          <a:sym typeface="Roboto"/>
                        </a:rPr>
                        <a:t>Ejemplo</a:t>
                      </a:r>
                      <a:endParaRPr sz="1600" u="none" strike="noStrike" cap="none">
                        <a:latin typeface="Roboto"/>
                        <a:ea typeface="Roboto"/>
                        <a:cs typeface="Roboto"/>
                        <a:sym typeface="Roboto"/>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de-CH" sz="1600" b="1" u="none" strike="noStrike" cap="none">
                          <a:latin typeface="Roboto"/>
                          <a:ea typeface="Roboto"/>
                          <a:cs typeface="Roboto"/>
                          <a:sym typeface="Roboto"/>
                        </a:rPr>
                        <a:t>Contraseña posible</a:t>
                      </a:r>
                      <a:endParaRPr sz="1600" u="none" strike="noStrike" cap="none">
                        <a:latin typeface="Roboto"/>
                        <a:ea typeface="Roboto"/>
                        <a:cs typeface="Roboto"/>
                        <a:sym typeface="Roboto"/>
                      </a:endParaRPr>
                    </a:p>
                  </a:txBody>
                  <a:tcPr marL="91450" marR="91450" marT="45725" marB="45725"/>
                </a:tc>
                <a:extLst>
                  <a:ext uri="{0D108BD9-81ED-4DB2-BD59-A6C34878D82A}">
                    <a16:rowId xmlns:a16="http://schemas.microsoft.com/office/drawing/2014/main" val="10000"/>
                  </a:ext>
                </a:extLst>
              </a:tr>
              <a:tr h="299675">
                <a:tc>
                  <a:txBody>
                    <a:bodyPr/>
                    <a:lstStyle/>
                    <a:p>
                      <a:pPr marL="0" marR="0" lvl="0" indent="0" algn="l" rtl="0">
                        <a:lnSpc>
                          <a:spcPct val="100000"/>
                        </a:lnSpc>
                        <a:spcBef>
                          <a:spcPts val="0"/>
                        </a:spcBef>
                        <a:spcAft>
                          <a:spcPts val="0"/>
                        </a:spcAft>
                        <a:buClr>
                          <a:srgbClr val="000000"/>
                        </a:buClr>
                        <a:buSzPts val="1600"/>
                        <a:buFont typeface="Arial"/>
                        <a:buNone/>
                      </a:pPr>
                      <a:r>
                        <a:rPr lang="de-CH" sz="1600" u="none" strike="noStrike" cap="none">
                          <a:latin typeface="Roboto"/>
                          <a:ea typeface="Roboto"/>
                          <a:cs typeface="Roboto"/>
                          <a:sym typeface="Roboto"/>
                        </a:rPr>
                        <a:t>Me encantan las contraseñas seguras desde que nací.</a:t>
                      </a:r>
                      <a:endParaRPr sz="1400" u="none" strike="noStrike" cap="none">
                        <a:latin typeface="Roboto"/>
                        <a:ea typeface="Roboto"/>
                        <a:cs typeface="Roboto"/>
                        <a:sym typeface="Roboto"/>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de-CH" sz="1600" u="none" strike="noStrike" cap="none">
                          <a:latin typeface="Roboto"/>
                          <a:ea typeface="Roboto"/>
                          <a:cs typeface="Roboto"/>
                          <a:sym typeface="Roboto"/>
                        </a:rPr>
                        <a:t>M3lc$dqn.</a:t>
                      </a:r>
                      <a:endParaRPr sz="1600" u="none" strike="noStrike" cap="none">
                        <a:latin typeface="Roboto"/>
                        <a:ea typeface="Roboto"/>
                        <a:cs typeface="Roboto"/>
                        <a:sym typeface="Roboto"/>
                      </a:endParaRPr>
                    </a:p>
                  </a:txBody>
                  <a:tcPr marL="91450" marR="91450" marT="45725" marB="45725"/>
                </a:tc>
                <a:extLst>
                  <a:ext uri="{0D108BD9-81ED-4DB2-BD59-A6C34878D82A}">
                    <a16:rowId xmlns:a16="http://schemas.microsoft.com/office/drawing/2014/main" val="10001"/>
                  </a:ext>
                </a:extLst>
              </a:tr>
              <a:tr h="299675">
                <a:tc>
                  <a:txBody>
                    <a:bodyPr/>
                    <a:lstStyle/>
                    <a:p>
                      <a:pPr marL="0" marR="0" lvl="0" indent="0" algn="l" rtl="0">
                        <a:lnSpc>
                          <a:spcPct val="100000"/>
                        </a:lnSpc>
                        <a:spcBef>
                          <a:spcPts val="0"/>
                        </a:spcBef>
                        <a:spcAft>
                          <a:spcPts val="0"/>
                        </a:spcAft>
                        <a:buClr>
                          <a:srgbClr val="000000"/>
                        </a:buClr>
                        <a:buSzPts val="1600"/>
                        <a:buFont typeface="Arial"/>
                        <a:buNone/>
                      </a:pPr>
                      <a:r>
                        <a:rPr lang="de-CH" sz="1600" u="none" strike="noStrike" cap="none">
                          <a:latin typeface="Roboto"/>
                          <a:ea typeface="Roboto"/>
                          <a:cs typeface="Roboto"/>
                          <a:sym typeface="Roboto"/>
                        </a:rPr>
                        <a:t>Tengo 10 años, ¿y tú?</a:t>
                      </a:r>
                      <a:endParaRPr sz="1400" u="none" strike="noStrike" cap="none">
                        <a:latin typeface="Roboto"/>
                        <a:ea typeface="Roboto"/>
                        <a:cs typeface="Roboto"/>
                        <a:sym typeface="Roboto"/>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de-CH" sz="1600" u="none" strike="noStrike" cap="none">
                          <a:latin typeface="Roboto"/>
                          <a:ea typeface="Roboto"/>
                          <a:cs typeface="Roboto"/>
                          <a:sym typeface="Roboto"/>
                        </a:rPr>
                        <a:t>T10&amp;ayt?</a:t>
                      </a:r>
                      <a:endParaRPr sz="1600" u="none" strike="noStrike" cap="none">
                        <a:latin typeface="Roboto"/>
                        <a:ea typeface="Roboto"/>
                        <a:cs typeface="Roboto"/>
                        <a:sym typeface="Roboto"/>
                      </a:endParaRPr>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38"/>
          <p:cNvSpPr txBox="1"/>
          <p:nvPr/>
        </p:nvSpPr>
        <p:spPr>
          <a:xfrm>
            <a:off x="1164850" y="2091213"/>
            <a:ext cx="2562300" cy="354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600"/>
              <a:buFont typeface="Roboto"/>
              <a:buNone/>
            </a:pPr>
            <a:r>
              <a:rPr lang="de-CH" sz="1500" b="0" i="0" u="none" strike="noStrike" cap="none">
                <a:solidFill>
                  <a:schemeClr val="dk1"/>
                </a:solidFill>
                <a:latin typeface="Roboto"/>
                <a:ea typeface="Roboto"/>
                <a:cs typeface="Roboto"/>
                <a:sym typeface="Roboto"/>
              </a:rPr>
              <a:t>🔐 Algo que sabes</a:t>
            </a:r>
            <a:endParaRPr sz="1000" b="1" i="0" u="none" strike="noStrike" cap="none">
              <a:solidFill>
                <a:schemeClr val="dk1"/>
              </a:solidFill>
              <a:latin typeface="Roboto"/>
              <a:ea typeface="Roboto"/>
              <a:cs typeface="Roboto"/>
              <a:sym typeface="Roboto"/>
            </a:endParaRPr>
          </a:p>
        </p:txBody>
      </p:sp>
      <p:sp>
        <p:nvSpPr>
          <p:cNvPr id="120" name="Google Shape;120;p38"/>
          <p:cNvSpPr txBox="1"/>
          <p:nvPr/>
        </p:nvSpPr>
        <p:spPr>
          <a:xfrm>
            <a:off x="4536650" y="2091213"/>
            <a:ext cx="28086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2"/>
              </a:buClr>
              <a:buSzPts val="1800"/>
              <a:buFont typeface="Roboto"/>
              <a:buNone/>
            </a:pPr>
            <a:r>
              <a:rPr lang="de-CH" sz="1800" b="1" i="0" u="none" strike="noStrike" cap="none">
                <a:solidFill>
                  <a:schemeClr val="dk1"/>
                </a:solidFill>
                <a:latin typeface="Roboto"/>
                <a:ea typeface="Roboto"/>
                <a:cs typeface="Roboto"/>
                <a:sym typeface="Roboto"/>
              </a:rPr>
              <a:t>📱 Algo que instalas</a:t>
            </a:r>
            <a:endParaRPr sz="1400" b="0" i="0" u="none" strike="noStrike" cap="none">
              <a:solidFill>
                <a:schemeClr val="dk1"/>
              </a:solidFill>
              <a:latin typeface="Roboto"/>
              <a:ea typeface="Roboto"/>
              <a:cs typeface="Roboto"/>
              <a:sym typeface="Roboto"/>
            </a:endParaRPr>
          </a:p>
        </p:txBody>
      </p:sp>
      <p:sp>
        <p:nvSpPr>
          <p:cNvPr id="121" name="Google Shape;121;p38"/>
          <p:cNvSpPr txBox="1"/>
          <p:nvPr/>
        </p:nvSpPr>
        <p:spPr>
          <a:xfrm>
            <a:off x="8192625" y="2091225"/>
            <a:ext cx="28977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de-CH" sz="1800" b="1" i="0" u="none" strike="noStrike" cap="none">
                <a:solidFill>
                  <a:schemeClr val="dk1"/>
                </a:solidFill>
                <a:latin typeface="Roboto"/>
                <a:ea typeface="Roboto"/>
                <a:cs typeface="Roboto"/>
                <a:sym typeface="Roboto"/>
              </a:rPr>
              <a:t>🧬 Algo que eres</a:t>
            </a:r>
            <a:endParaRPr sz="1400" b="0" i="0" u="none" strike="noStrike" cap="none">
              <a:solidFill>
                <a:schemeClr val="dk1"/>
              </a:solidFill>
              <a:latin typeface="Roboto"/>
              <a:ea typeface="Roboto"/>
              <a:cs typeface="Roboto"/>
              <a:sym typeface="Roboto"/>
            </a:endParaRPr>
          </a:p>
        </p:txBody>
      </p:sp>
      <p:sp>
        <p:nvSpPr>
          <p:cNvPr id="122" name="Google Shape;122;p38"/>
          <p:cNvSpPr txBox="1"/>
          <p:nvPr/>
        </p:nvSpPr>
        <p:spPr>
          <a:xfrm>
            <a:off x="665633" y="705617"/>
            <a:ext cx="75270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de-CH" sz="3000" b="1" i="0" u="none" strike="noStrike" cap="none">
                <a:solidFill>
                  <a:srgbClr val="000000"/>
                </a:solidFill>
                <a:latin typeface="Arial"/>
                <a:ea typeface="Arial"/>
                <a:cs typeface="Arial"/>
                <a:sym typeface="Arial"/>
              </a:rPr>
              <a:t>Autenticación de dos factores</a:t>
            </a:r>
            <a:endParaRPr sz="3000" b="1" i="0" u="none" strike="noStrike" cap="none">
              <a:solidFill>
                <a:schemeClr val="dk1"/>
              </a:solidFill>
              <a:latin typeface="Roboto"/>
              <a:ea typeface="Roboto"/>
              <a:cs typeface="Roboto"/>
              <a:sym typeface="Roboto"/>
            </a:endParaRPr>
          </a:p>
        </p:txBody>
      </p:sp>
      <p:sp>
        <p:nvSpPr>
          <p:cNvPr id="123" name="Google Shape;123;p38"/>
          <p:cNvSpPr/>
          <p:nvPr/>
        </p:nvSpPr>
        <p:spPr>
          <a:xfrm>
            <a:off x="1164843" y="2523868"/>
            <a:ext cx="2619600" cy="2242800"/>
          </a:xfrm>
          <a:prstGeom prst="foldedCorner">
            <a:avLst>
              <a:gd name="adj" fmla="val 16667"/>
            </a:avLst>
          </a:prstGeom>
          <a:solidFill>
            <a:srgbClr val="FEFEFE"/>
          </a:solidFill>
          <a:ln w="19050" cap="flat" cmpd="sng">
            <a:solidFill>
              <a:srgbClr val="80B979"/>
            </a:solidFill>
            <a:prstDash val="solid"/>
            <a:miter lim="80"/>
            <a:headEnd type="none" w="sm" len="sm"/>
            <a:tailEnd type="none" w="sm" len="sm"/>
          </a:ln>
        </p:spPr>
        <p:txBody>
          <a:bodyPr spcFirstLastPara="1" wrap="square" lIns="91425" tIns="45700" rIns="91425" bIns="45700" anchor="ctr" anchorCtr="0">
            <a:noAutofit/>
          </a:bodyPr>
          <a:lstStyle/>
          <a:p>
            <a:pPr marL="228594" marR="0" lvl="0" indent="-152394" algn="l" rtl="0">
              <a:lnSpc>
                <a:spcPct val="100000"/>
              </a:lnSpc>
              <a:spcBef>
                <a:spcPts val="0"/>
              </a:spcBef>
              <a:spcAft>
                <a:spcPts val="0"/>
              </a:spcAft>
              <a:buClr>
                <a:schemeClr val="dk1"/>
              </a:buClr>
              <a:buSzPts val="1200"/>
              <a:buFont typeface="Arial"/>
              <a:buNone/>
            </a:pPr>
            <a:endParaRPr sz="1300" b="1" i="0" u="none" strike="noStrike" cap="none">
              <a:solidFill>
                <a:schemeClr val="dk1"/>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1"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Roboto"/>
              <a:buChar char="•"/>
            </a:pPr>
            <a:r>
              <a:rPr lang="de-CH" sz="1300" b="1" i="0" u="none" strike="noStrike" cap="none">
                <a:solidFill>
                  <a:schemeClr val="dk1"/>
                </a:solidFill>
                <a:latin typeface="Roboto"/>
                <a:ea typeface="Roboto"/>
                <a:cs typeface="Roboto"/>
                <a:sym typeface="Roboto"/>
              </a:rPr>
              <a:t>preguntas de seguridad</a:t>
            </a:r>
            <a:endParaRPr sz="1500" b="0" i="0" u="none" strike="noStrike" cap="none">
              <a:solidFill>
                <a:srgbClr val="000000"/>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Arial"/>
              <a:buChar char="•"/>
            </a:pPr>
            <a:r>
              <a:rPr lang="de-CH" sz="1300" b="1" i="0" u="none" strike="noStrike" cap="none">
                <a:solidFill>
                  <a:schemeClr val="dk1"/>
                </a:solidFill>
                <a:latin typeface="Roboto"/>
                <a:ea typeface="Roboto"/>
                <a:cs typeface="Roboto"/>
                <a:sym typeface="Roboto"/>
              </a:rPr>
              <a:t>seleccionar imágenes (Captchas)</a:t>
            </a:r>
            <a:endParaRPr sz="1500" b="0" i="0" u="none" strike="noStrike" cap="none">
              <a:solidFill>
                <a:srgbClr val="000000"/>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Arial"/>
              <a:buChar char="•"/>
            </a:pPr>
            <a:r>
              <a:rPr lang="de-CH" sz="1300" b="1" i="0" u="none" strike="noStrike" cap="none">
                <a:solidFill>
                  <a:schemeClr val="dk1"/>
                </a:solidFill>
                <a:latin typeface="Roboto"/>
                <a:ea typeface="Roboto"/>
                <a:cs typeface="Roboto"/>
                <a:sym typeface="Roboto"/>
              </a:rPr>
              <a:t>hacer clic y confirmar «No soy un robot»</a:t>
            </a:r>
            <a:endParaRPr sz="1500" b="0" i="0" u="none" strike="noStrike" cap="none">
              <a:solidFill>
                <a:srgbClr val="000000"/>
              </a:solidFill>
              <a:latin typeface="Roboto"/>
              <a:ea typeface="Roboto"/>
              <a:cs typeface="Roboto"/>
              <a:sym typeface="Roboto"/>
            </a:endParaRPr>
          </a:p>
        </p:txBody>
      </p:sp>
      <p:sp>
        <p:nvSpPr>
          <p:cNvPr id="124" name="Google Shape;124;p38"/>
          <p:cNvSpPr/>
          <p:nvPr/>
        </p:nvSpPr>
        <p:spPr>
          <a:xfrm>
            <a:off x="4694900" y="2523868"/>
            <a:ext cx="2650200" cy="2242800"/>
          </a:xfrm>
          <a:prstGeom prst="foldedCorner">
            <a:avLst>
              <a:gd name="adj" fmla="val 16667"/>
            </a:avLst>
          </a:prstGeom>
          <a:solidFill>
            <a:srgbClr val="FEFEFE"/>
          </a:solidFill>
          <a:ln w="19050" cap="flat" cmpd="sng">
            <a:solidFill>
              <a:srgbClr val="80B979"/>
            </a:solidFill>
            <a:prstDash val="solid"/>
            <a:miter lim="80"/>
            <a:headEnd type="none" w="sm" len="sm"/>
            <a:tailEnd type="none" w="sm" len="sm"/>
          </a:ln>
        </p:spPr>
        <p:txBody>
          <a:bodyPr spcFirstLastPara="1" wrap="square" lIns="91425" tIns="45700" rIns="91425" bIns="45700" anchor="ctr" anchorCtr="0">
            <a:noAutofit/>
          </a:bodyPr>
          <a:lstStyle/>
          <a:p>
            <a:pPr marL="228594" marR="0" lvl="0" indent="-228594" algn="l" rtl="0">
              <a:lnSpc>
                <a:spcPct val="100000"/>
              </a:lnSpc>
              <a:spcBef>
                <a:spcPts val="0"/>
              </a:spcBef>
              <a:spcAft>
                <a:spcPts val="0"/>
              </a:spcAft>
              <a:buClr>
                <a:schemeClr val="dk1"/>
              </a:buClr>
              <a:buSzPts val="1300"/>
              <a:buFont typeface="Roboto"/>
              <a:buChar char="•"/>
            </a:pPr>
            <a:r>
              <a:rPr lang="de-CH" sz="1300" b="1" i="0" u="none" strike="noStrike" cap="none">
                <a:solidFill>
                  <a:schemeClr val="dk1"/>
                </a:solidFill>
                <a:latin typeface="Roboto"/>
                <a:ea typeface="Roboto"/>
                <a:cs typeface="Roboto"/>
                <a:sym typeface="Roboto"/>
              </a:rPr>
              <a:t>Aplicaciones de autenticación</a:t>
            </a:r>
            <a:endParaRPr sz="1500" b="0" i="0" u="none" strike="noStrike" cap="none">
              <a:solidFill>
                <a:srgbClr val="000000"/>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Arial"/>
              <a:buChar char="•"/>
            </a:pPr>
            <a:r>
              <a:rPr lang="de-CH" sz="1300" b="1" i="0" u="none" strike="noStrike" cap="none">
                <a:solidFill>
                  <a:schemeClr val="dk1"/>
                </a:solidFill>
                <a:latin typeface="Roboto"/>
                <a:ea typeface="Roboto"/>
                <a:cs typeface="Roboto"/>
                <a:sym typeface="Roboto"/>
              </a:rPr>
              <a:t>Códigos enviados por mensaje de texto</a:t>
            </a:r>
            <a:endParaRPr sz="1500" b="0" i="0" u="none" strike="noStrike" cap="none">
              <a:solidFill>
                <a:srgbClr val="000000"/>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Roboto"/>
              <a:buChar char="•"/>
            </a:pPr>
            <a:r>
              <a:rPr lang="de-CH" sz="1300" b="1" i="0" u="none" strike="noStrike" cap="none">
                <a:solidFill>
                  <a:schemeClr val="dk1"/>
                </a:solidFill>
                <a:latin typeface="Roboto"/>
                <a:ea typeface="Roboto"/>
                <a:cs typeface="Roboto"/>
                <a:sym typeface="Roboto"/>
              </a:rPr>
              <a:t>Dispositivos de autenticación</a:t>
            </a:r>
            <a:endParaRPr sz="1300" b="0" i="0" u="none" strike="noStrike" cap="none">
              <a:solidFill>
                <a:schemeClr val="dk1"/>
              </a:solidFill>
              <a:latin typeface="Roboto"/>
              <a:ea typeface="Roboto"/>
              <a:cs typeface="Roboto"/>
              <a:sym typeface="Roboto"/>
            </a:endParaRPr>
          </a:p>
        </p:txBody>
      </p:sp>
      <p:sp>
        <p:nvSpPr>
          <p:cNvPr id="125" name="Google Shape;125;p38"/>
          <p:cNvSpPr/>
          <p:nvPr/>
        </p:nvSpPr>
        <p:spPr>
          <a:xfrm>
            <a:off x="8255599" y="2523868"/>
            <a:ext cx="2650200" cy="2242800"/>
          </a:xfrm>
          <a:prstGeom prst="foldedCorner">
            <a:avLst>
              <a:gd name="adj" fmla="val 16667"/>
            </a:avLst>
          </a:prstGeom>
          <a:solidFill>
            <a:srgbClr val="FEFEFE"/>
          </a:solidFill>
          <a:ln w="19050" cap="flat" cmpd="sng">
            <a:solidFill>
              <a:srgbClr val="80B979"/>
            </a:solidFill>
            <a:prstDash val="solid"/>
            <a:miter lim="80"/>
            <a:headEnd type="none" w="sm" len="sm"/>
            <a:tailEnd type="none" w="sm" len="sm"/>
          </a:ln>
        </p:spPr>
        <p:txBody>
          <a:bodyPr spcFirstLastPara="1" wrap="square" lIns="91425" tIns="45700" rIns="91425" bIns="45700" anchor="ctr" anchorCtr="0">
            <a:noAutofit/>
          </a:bodyPr>
          <a:lstStyle/>
          <a:p>
            <a:pPr marL="228594" marR="0" lvl="0" indent="-152394" algn="l" rtl="0">
              <a:lnSpc>
                <a:spcPct val="100000"/>
              </a:lnSpc>
              <a:spcBef>
                <a:spcPts val="0"/>
              </a:spcBef>
              <a:spcAft>
                <a:spcPts val="0"/>
              </a:spcAft>
              <a:buClr>
                <a:schemeClr val="dk1"/>
              </a:buClr>
              <a:buSzPts val="1200"/>
              <a:buFont typeface="Noto Sans Symbols"/>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Roboto"/>
              <a:buChar char="•"/>
            </a:pPr>
            <a:r>
              <a:rPr lang="de-CH" sz="1300" b="1" i="0" u="none" strike="noStrike" cap="none">
                <a:solidFill>
                  <a:schemeClr val="dk1"/>
                </a:solidFill>
                <a:latin typeface="Roboto"/>
                <a:ea typeface="Roboto"/>
                <a:cs typeface="Roboto"/>
                <a:sym typeface="Roboto"/>
              </a:rPr>
              <a:t>Datos biométricos</a:t>
            </a:r>
            <a:endParaRPr sz="1500" b="0" i="0" u="none" strike="noStrike" cap="none">
              <a:solidFill>
                <a:srgbClr val="000000"/>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Roboto"/>
              <a:buChar char="•"/>
            </a:pPr>
            <a:r>
              <a:rPr lang="de-CH" sz="1300" b="1" i="0" u="none" strike="noStrike" cap="none">
                <a:solidFill>
                  <a:schemeClr val="dk1"/>
                </a:solidFill>
                <a:latin typeface="Roboto"/>
                <a:ea typeface="Roboto"/>
                <a:cs typeface="Roboto"/>
                <a:sym typeface="Roboto"/>
              </a:rPr>
              <a:t>Reconocimiento del iris</a:t>
            </a:r>
            <a:endParaRPr sz="1500" b="0" i="0" u="none" strike="noStrike" cap="none">
              <a:solidFill>
                <a:srgbClr val="000000"/>
              </a:solidFill>
              <a:latin typeface="Roboto"/>
              <a:ea typeface="Roboto"/>
              <a:cs typeface="Roboto"/>
              <a:sym typeface="Roboto"/>
            </a:endParaRPr>
          </a:p>
          <a:p>
            <a:pPr marL="228594" marR="0" lvl="0" indent="-152394" algn="l" rtl="0">
              <a:lnSpc>
                <a:spcPct val="100000"/>
              </a:lnSpc>
              <a:spcBef>
                <a:spcPts val="0"/>
              </a:spcBef>
              <a:spcAft>
                <a:spcPts val="0"/>
              </a:spcAft>
              <a:buClr>
                <a:schemeClr val="dk1"/>
              </a:buClr>
              <a:buSzPts val="1200"/>
              <a:buFont typeface="Arial"/>
              <a:buNone/>
            </a:pPr>
            <a:endParaRPr sz="1300" b="0" i="0" u="none" strike="noStrike" cap="none">
              <a:solidFill>
                <a:schemeClr val="dk1"/>
              </a:solidFill>
              <a:latin typeface="Roboto"/>
              <a:ea typeface="Roboto"/>
              <a:cs typeface="Roboto"/>
              <a:sym typeface="Roboto"/>
            </a:endParaRPr>
          </a:p>
          <a:p>
            <a:pPr marL="228594" marR="0" lvl="0" indent="-228594" algn="l" rtl="0">
              <a:lnSpc>
                <a:spcPct val="100000"/>
              </a:lnSpc>
              <a:spcBef>
                <a:spcPts val="0"/>
              </a:spcBef>
              <a:spcAft>
                <a:spcPts val="0"/>
              </a:spcAft>
              <a:buClr>
                <a:schemeClr val="dk1"/>
              </a:buClr>
              <a:buSzPts val="1300"/>
              <a:buFont typeface="Roboto"/>
              <a:buChar char="•"/>
            </a:pPr>
            <a:r>
              <a:rPr lang="de-CH" sz="1300" b="1" i="0" u="none" strike="noStrike" cap="none">
                <a:solidFill>
                  <a:schemeClr val="dk1"/>
                </a:solidFill>
                <a:latin typeface="Roboto"/>
                <a:ea typeface="Roboto"/>
                <a:cs typeface="Roboto"/>
                <a:sym typeface="Roboto"/>
              </a:rPr>
              <a:t>Huella dactilar</a:t>
            </a:r>
            <a:endParaRPr sz="1300" b="0" i="0" u="none" strike="noStrike" cap="none">
              <a:solidFill>
                <a:schemeClr val="dk1"/>
              </a:solidFill>
              <a:latin typeface="Roboto"/>
              <a:ea typeface="Roboto"/>
              <a:cs typeface="Roboto"/>
              <a:sym typeface="Roboto"/>
            </a:endParaRPr>
          </a:p>
        </p:txBody>
      </p:sp>
      <p:grpSp>
        <p:nvGrpSpPr>
          <p:cNvPr id="126" name="Google Shape;126;p38"/>
          <p:cNvGrpSpPr/>
          <p:nvPr/>
        </p:nvGrpSpPr>
        <p:grpSpPr>
          <a:xfrm>
            <a:off x="0" y="6401227"/>
            <a:ext cx="12192000" cy="456773"/>
            <a:chOff x="0" y="6400799"/>
            <a:chExt cx="12192000" cy="456773"/>
          </a:xfrm>
        </p:grpSpPr>
        <p:sp>
          <p:nvSpPr>
            <p:cNvPr id="127" name="Google Shape;127;p38"/>
            <p:cNvSpPr/>
            <p:nvPr/>
          </p:nvSpPr>
          <p:spPr>
            <a:xfrm rot="10800000" flipH="1">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28" name="Google Shape;128;p38"/>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23"/>
                                        </p:tgtEl>
                                        <p:attrNameLst>
                                          <p:attrName>style.visibility</p:attrName>
                                        </p:attrNameLst>
                                      </p:cBhvr>
                                      <p:to>
                                        <p:strVal val="visible"/>
                                      </p:to>
                                    </p:set>
                                    <p:anim calcmode="lin" valueType="num">
                                      <p:cBhvr additive="base">
                                        <p:cTn id="11" dur="500"/>
                                        <p:tgtEl>
                                          <p:spTgt spid="123"/>
                                        </p:tgtEl>
                                        <p:attrNameLst>
                                          <p:attrName>ppt_x</p:attrName>
                                        </p:attrNameLst>
                                      </p:cBhvr>
                                      <p:tavLst>
                                        <p:tav tm="0">
                                          <p:val>
                                            <p:strVal val="#ppt_x-1"/>
                                          </p:val>
                                        </p:tav>
                                        <p:tav tm="100000">
                                          <p:val>
                                            <p:strVal val="#ppt_x"/>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24"/>
                                        </p:tgtEl>
                                        <p:attrNameLst>
                                          <p:attrName>style.visibility</p:attrName>
                                        </p:attrNameLst>
                                      </p:cBhvr>
                                      <p:to>
                                        <p:strVal val="visible"/>
                                      </p:to>
                                    </p:set>
                                    <p:anim calcmode="lin" valueType="num">
                                      <p:cBhvr additive="base">
                                        <p:cTn id="20" dur="500"/>
                                        <p:tgtEl>
                                          <p:spTgt spid="124"/>
                                        </p:tgtEl>
                                        <p:attrNameLst>
                                          <p:attrName>ppt_x</p:attrName>
                                        </p:attrNameLst>
                                      </p:cBhvr>
                                      <p:tavLst>
                                        <p:tav tm="0">
                                          <p:val>
                                            <p:strVal val="#ppt_x-1"/>
                                          </p:val>
                                        </p:tav>
                                        <p:tav tm="100000">
                                          <p:val>
                                            <p:strVal val="#ppt_x"/>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25"/>
                                        </p:tgtEl>
                                        <p:attrNameLst>
                                          <p:attrName>style.visibility</p:attrName>
                                        </p:attrNameLst>
                                      </p:cBhvr>
                                      <p:to>
                                        <p:strVal val="visible"/>
                                      </p:to>
                                    </p:set>
                                    <p:anim calcmode="lin" valueType="num">
                                      <p:cBhvr additive="base">
                                        <p:cTn id="29" dur="500"/>
                                        <p:tgtEl>
                                          <p:spTgt spid="12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44"/>
          <p:cNvSpPr/>
          <p:nvPr/>
        </p:nvSpPr>
        <p:spPr>
          <a:xfrm>
            <a:off x="597550" y="2423574"/>
            <a:ext cx="5118600" cy="3796800"/>
          </a:xfrm>
          <a:prstGeom prst="wedgeRectCallout">
            <a:avLst>
              <a:gd name="adj1" fmla="val 20250"/>
              <a:gd name="adj2" fmla="val -60700"/>
            </a:avLst>
          </a:prstGeom>
          <a:noFill/>
          <a:ln w="9525" cap="flat" cmpd="sng">
            <a:solidFill>
              <a:srgbClr val="88B739"/>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967"/>
              <a:buFont typeface="Arial"/>
              <a:buNone/>
            </a:pPr>
            <a:endParaRPr sz="967" b="0" i="0" u="none" strike="noStrike" cap="none">
              <a:solidFill>
                <a:schemeClr val="lt1"/>
              </a:solidFill>
              <a:latin typeface="Roboto"/>
              <a:ea typeface="Roboto"/>
              <a:cs typeface="Roboto"/>
              <a:sym typeface="Roboto"/>
            </a:endParaRPr>
          </a:p>
        </p:txBody>
      </p:sp>
      <p:sp>
        <p:nvSpPr>
          <p:cNvPr id="134" name="Google Shape;134;p44"/>
          <p:cNvSpPr txBox="1">
            <a:spLocks noGrp="1"/>
          </p:cNvSpPr>
          <p:nvPr>
            <p:ph type="title"/>
          </p:nvPr>
        </p:nvSpPr>
        <p:spPr>
          <a:xfrm>
            <a:off x="1000725" y="233375"/>
            <a:ext cx="9270900" cy="10251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2800"/>
              <a:buFont typeface="Roboto"/>
              <a:buNone/>
            </a:pPr>
            <a:r>
              <a:rPr lang="de-CH" sz="2800">
                <a:latin typeface="Roboto"/>
                <a:ea typeface="Roboto"/>
                <a:cs typeface="Roboto"/>
                <a:sym typeface="Roboto"/>
              </a:rPr>
              <a:t>Phishing y la ingeniería social 	*Ficha de trabajo disponible</a:t>
            </a:r>
            <a:endParaRPr sz="2800">
              <a:solidFill>
                <a:srgbClr val="FF0000"/>
              </a:solidFill>
              <a:latin typeface="Roboto"/>
              <a:ea typeface="Roboto"/>
              <a:cs typeface="Roboto"/>
              <a:sym typeface="Roboto"/>
            </a:endParaRPr>
          </a:p>
        </p:txBody>
      </p:sp>
      <p:sp>
        <p:nvSpPr>
          <p:cNvPr id="135" name="Google Shape;135;p44"/>
          <p:cNvSpPr txBox="1"/>
          <p:nvPr/>
        </p:nvSpPr>
        <p:spPr>
          <a:xfrm>
            <a:off x="689950" y="2444125"/>
            <a:ext cx="4933800" cy="3755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CH" sz="1400" b="0" i="0" u="none" strike="noStrike" cap="none">
                <a:solidFill>
                  <a:schemeClr val="dk1"/>
                </a:solidFill>
                <a:latin typeface="Roboto"/>
                <a:ea typeface="Roboto"/>
                <a:cs typeface="Roboto"/>
                <a:sym typeface="Roboto"/>
              </a:rPr>
              <a:t>📩 Tipos de phishing más habituales:</a:t>
            </a:r>
            <a:endParaRPr sz="1400" b="1"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a:ea typeface="Roboto"/>
              <a:cs typeface="Roboto"/>
              <a:sym typeface="Roboto"/>
            </a:endParaRPr>
          </a:p>
          <a:p>
            <a:pPr marL="457200" marR="0" lvl="0" indent="-304800" algn="l" rtl="0">
              <a:lnSpc>
                <a:spcPct val="100000"/>
              </a:lnSpc>
              <a:spcBef>
                <a:spcPts val="0"/>
              </a:spcBef>
              <a:spcAft>
                <a:spcPts val="0"/>
              </a:spcAft>
              <a:buClr>
                <a:schemeClr val="dk1"/>
              </a:buClr>
              <a:buSzPts val="1200"/>
              <a:buFont typeface="Arial"/>
              <a:buChar char="•"/>
            </a:pPr>
            <a:r>
              <a:rPr lang="de-CH" sz="1400" b="0" i="0" u="none" strike="noStrike" cap="none">
                <a:solidFill>
                  <a:schemeClr val="dk1"/>
                </a:solidFill>
                <a:latin typeface="Roboto"/>
                <a:ea typeface="Roboto"/>
                <a:cs typeface="Roboto"/>
                <a:sym typeface="Roboto"/>
              </a:rPr>
              <a:t>📧 Correos falsos: parecen enviados por tu banco o por una tienda conocida y te piden que hagas clic en un enlace o que “actualices tu información”.</a:t>
            </a:r>
            <a:endParaRPr sz="14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a:ea typeface="Roboto"/>
              <a:cs typeface="Roboto"/>
              <a:sym typeface="Roboto"/>
            </a:endParaRPr>
          </a:p>
          <a:p>
            <a:pPr marL="457200" marR="0" lvl="0" indent="-304800" algn="l" rtl="0">
              <a:lnSpc>
                <a:spcPct val="100000"/>
              </a:lnSpc>
              <a:spcBef>
                <a:spcPts val="0"/>
              </a:spcBef>
              <a:spcAft>
                <a:spcPts val="0"/>
              </a:spcAft>
              <a:buClr>
                <a:schemeClr val="dk1"/>
              </a:buClr>
              <a:buSzPts val="1200"/>
              <a:buFont typeface="Arial"/>
              <a:buChar char="•"/>
            </a:pPr>
            <a:r>
              <a:rPr lang="de-CH" sz="1400" b="0" i="0" u="none" strike="noStrike" cap="none">
                <a:solidFill>
                  <a:schemeClr val="dk1"/>
                </a:solidFill>
                <a:latin typeface="Roboto"/>
                <a:ea typeface="Roboto"/>
                <a:cs typeface="Roboto"/>
                <a:sym typeface="Roboto"/>
              </a:rPr>
              <a:t>📲 Mensajes de texto o de WhatsApp falsos: contienen enlaces sospechosos con afirmaciones como “hay un problema con tu cuenta o con tu envío”.</a:t>
            </a:r>
            <a:endParaRPr sz="14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a:ea typeface="Roboto"/>
              <a:cs typeface="Roboto"/>
              <a:sym typeface="Roboto"/>
            </a:endParaRPr>
          </a:p>
          <a:p>
            <a:pPr marL="457200" marR="0" lvl="0" indent="-304800" algn="l" rtl="0">
              <a:lnSpc>
                <a:spcPct val="100000"/>
              </a:lnSpc>
              <a:spcBef>
                <a:spcPts val="0"/>
              </a:spcBef>
              <a:spcAft>
                <a:spcPts val="0"/>
              </a:spcAft>
              <a:buClr>
                <a:schemeClr val="dk1"/>
              </a:buClr>
              <a:buSzPts val="1200"/>
              <a:buFont typeface="Arial"/>
              <a:buChar char="•"/>
            </a:pPr>
            <a:r>
              <a:rPr lang="de-CH" sz="1400" b="0" i="0" u="none" strike="noStrike" cap="none">
                <a:solidFill>
                  <a:schemeClr val="dk1"/>
                </a:solidFill>
                <a:latin typeface="Roboto"/>
                <a:ea typeface="Roboto"/>
                <a:cs typeface="Roboto"/>
                <a:sym typeface="Roboto"/>
              </a:rPr>
              <a:t>🌐 Sitios web falsos: imitan páginas reales de bancos o de redes sociales, pero en realidad son copias diseñadas para robar tu información.</a:t>
            </a:r>
            <a:endParaRPr sz="14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a:ea typeface="Roboto"/>
              <a:cs typeface="Roboto"/>
              <a:sym typeface="Roboto"/>
            </a:endParaRPr>
          </a:p>
          <a:p>
            <a:pPr marL="457200" marR="0" lvl="0" indent="-304800" algn="l" rtl="0">
              <a:lnSpc>
                <a:spcPct val="100000"/>
              </a:lnSpc>
              <a:spcBef>
                <a:spcPts val="0"/>
              </a:spcBef>
              <a:spcAft>
                <a:spcPts val="0"/>
              </a:spcAft>
              <a:buClr>
                <a:schemeClr val="dk1"/>
              </a:buClr>
              <a:buSzPts val="1200"/>
              <a:buFont typeface="Arial"/>
              <a:buChar char="•"/>
            </a:pPr>
            <a:r>
              <a:rPr lang="de-CH" sz="1400" b="0" i="0" u="none" strike="noStrike" cap="none">
                <a:solidFill>
                  <a:schemeClr val="dk1"/>
                </a:solidFill>
                <a:latin typeface="Roboto"/>
                <a:ea typeface="Roboto"/>
                <a:cs typeface="Roboto"/>
                <a:sym typeface="Roboto"/>
              </a:rPr>
              <a:t>📞 Llamadas telefónicas falsas: alguien llama y finge ser del servicio de atención al cliente o de tu banco para engañarte y que reveles contraseñas o códigos.</a:t>
            </a:r>
            <a:endParaRPr sz="1400" b="0" i="0" u="none" strike="noStrike" cap="none">
              <a:solidFill>
                <a:schemeClr val="dk1"/>
              </a:solidFill>
              <a:latin typeface="Roboto"/>
              <a:ea typeface="Roboto"/>
              <a:cs typeface="Roboto"/>
              <a:sym typeface="Roboto"/>
            </a:endParaRPr>
          </a:p>
        </p:txBody>
      </p:sp>
      <p:sp>
        <p:nvSpPr>
          <p:cNvPr id="136" name="Google Shape;136;p44"/>
          <p:cNvSpPr/>
          <p:nvPr/>
        </p:nvSpPr>
        <p:spPr>
          <a:xfrm>
            <a:off x="6222035" y="2444128"/>
            <a:ext cx="5445900" cy="3445200"/>
          </a:xfrm>
          <a:prstGeom prst="wedgeRectCallout">
            <a:avLst>
              <a:gd name="adj1" fmla="val 20250"/>
              <a:gd name="adj2" fmla="val -60700"/>
            </a:avLst>
          </a:prstGeom>
          <a:noFill/>
          <a:ln w="9525" cap="flat" cmpd="sng">
            <a:solidFill>
              <a:srgbClr val="88B739"/>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867"/>
              <a:buFont typeface="Arial"/>
              <a:buNone/>
            </a:pPr>
            <a:endParaRPr sz="867" b="0" i="0" u="none" strike="noStrike" cap="none">
              <a:solidFill>
                <a:schemeClr val="lt1"/>
              </a:solidFill>
              <a:latin typeface="Roboto"/>
              <a:ea typeface="Roboto"/>
              <a:cs typeface="Roboto"/>
              <a:sym typeface="Roboto"/>
            </a:endParaRPr>
          </a:p>
        </p:txBody>
      </p:sp>
      <p:sp>
        <p:nvSpPr>
          <p:cNvPr id="137" name="Google Shape;137;p44"/>
          <p:cNvSpPr txBox="1"/>
          <p:nvPr/>
        </p:nvSpPr>
        <p:spPr>
          <a:xfrm>
            <a:off x="6412146" y="2685978"/>
            <a:ext cx="2496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67"/>
              <a:buFont typeface="Arial"/>
              <a:buNone/>
            </a:pPr>
            <a:r>
              <a:rPr lang="de-CH" sz="1367" b="0" i="0" u="none" strike="noStrike" cap="none">
                <a:solidFill>
                  <a:schemeClr val="dk1"/>
                </a:solidFill>
                <a:latin typeface="Roboto"/>
                <a:ea typeface="Roboto"/>
                <a:cs typeface="Roboto"/>
                <a:sym typeface="Roboto"/>
              </a:rPr>
              <a:t>🎭 Estrategias habituales:</a:t>
            </a:r>
            <a:br>
              <a:rPr lang="de-CH" sz="1233" b="0" i="0" u="none" strike="noStrike" cap="none">
                <a:solidFill>
                  <a:schemeClr val="dk1"/>
                </a:solidFill>
                <a:latin typeface="Roboto"/>
                <a:ea typeface="Roboto"/>
                <a:cs typeface="Roboto"/>
                <a:sym typeface="Roboto"/>
              </a:rPr>
            </a:br>
            <a:endParaRPr sz="1233" b="0" i="0" u="none" strike="noStrike" cap="none">
              <a:solidFill>
                <a:schemeClr val="dk1"/>
              </a:solidFill>
              <a:latin typeface="Roboto"/>
              <a:ea typeface="Roboto"/>
              <a:cs typeface="Roboto"/>
              <a:sym typeface="Roboto"/>
            </a:endParaRPr>
          </a:p>
        </p:txBody>
      </p:sp>
      <p:sp>
        <p:nvSpPr>
          <p:cNvPr id="138" name="Google Shape;138;p44"/>
          <p:cNvSpPr txBox="1"/>
          <p:nvPr/>
        </p:nvSpPr>
        <p:spPr>
          <a:xfrm>
            <a:off x="6412153" y="3236036"/>
            <a:ext cx="4933800" cy="2247300"/>
          </a:xfrm>
          <a:prstGeom prst="rect">
            <a:avLst/>
          </a:prstGeom>
          <a:noFill/>
          <a:ln>
            <a:noFill/>
          </a:ln>
        </p:spPr>
        <p:txBody>
          <a:bodyPr spcFirstLastPara="1" wrap="square" lIns="91425" tIns="45700" rIns="91425" bIns="45700" anchor="t" anchorCtr="0">
            <a:spAutoFit/>
          </a:bodyPr>
          <a:lstStyle/>
          <a:p>
            <a:pPr marL="457200" marR="0" lvl="0" indent="-317500" algn="l" rtl="0">
              <a:lnSpc>
                <a:spcPct val="100000"/>
              </a:lnSpc>
              <a:spcBef>
                <a:spcPts val="0"/>
              </a:spcBef>
              <a:spcAft>
                <a:spcPts val="0"/>
              </a:spcAft>
              <a:buClr>
                <a:schemeClr val="dk1"/>
              </a:buClr>
              <a:buSzPts val="1400"/>
              <a:buFont typeface="Roboto"/>
              <a:buChar char="●"/>
            </a:pPr>
            <a:r>
              <a:rPr lang="de-CH" sz="1400" b="0" i="0" u="none" strike="noStrike" cap="none">
                <a:solidFill>
                  <a:schemeClr val="dk1"/>
                </a:solidFill>
                <a:latin typeface="Roboto"/>
                <a:ea typeface="Roboto"/>
                <a:cs typeface="Roboto"/>
                <a:sym typeface="Roboto"/>
              </a:rPr>
              <a:t>Crear una sensación de urgencia (“¡Tu cuenta se bloqueará si no actúas ahora!”)</a:t>
            </a:r>
            <a:endParaRPr sz="1400" b="0" i="0" u="none" strike="noStrike" cap="none">
              <a:solidFill>
                <a:schemeClr val="dk1"/>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a:ea typeface="Roboto"/>
              <a:cs typeface="Roboto"/>
              <a:sym typeface="Roboto"/>
            </a:endParaRPr>
          </a:p>
          <a:p>
            <a:pPr marL="457200" marR="0" lvl="0" indent="-317500" algn="l" rtl="0">
              <a:lnSpc>
                <a:spcPct val="100000"/>
              </a:lnSpc>
              <a:spcBef>
                <a:spcPts val="0"/>
              </a:spcBef>
              <a:spcAft>
                <a:spcPts val="0"/>
              </a:spcAft>
              <a:buClr>
                <a:schemeClr val="dk1"/>
              </a:buClr>
              <a:buSzPts val="1400"/>
              <a:buFont typeface="Roboto"/>
              <a:buChar char="●"/>
            </a:pPr>
            <a:r>
              <a:rPr lang="de-CH" sz="1400" b="0" i="0" u="none" strike="noStrike" cap="none">
                <a:solidFill>
                  <a:schemeClr val="dk1"/>
                </a:solidFill>
                <a:latin typeface="Roboto"/>
                <a:ea typeface="Roboto"/>
                <a:cs typeface="Roboto"/>
                <a:sym typeface="Roboto"/>
              </a:rPr>
              <a:t>Provocar miedo o curiosidad</a:t>
            </a:r>
            <a:endParaRPr sz="1400" b="0" i="0" u="none" strike="noStrike" cap="none">
              <a:solidFill>
                <a:schemeClr val="dk1"/>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a:ea typeface="Roboto"/>
              <a:cs typeface="Roboto"/>
              <a:sym typeface="Roboto"/>
            </a:endParaRPr>
          </a:p>
          <a:p>
            <a:pPr marL="457200" marR="0" lvl="0" indent="-317500" algn="l" rtl="0">
              <a:lnSpc>
                <a:spcPct val="100000"/>
              </a:lnSpc>
              <a:spcBef>
                <a:spcPts val="0"/>
              </a:spcBef>
              <a:spcAft>
                <a:spcPts val="0"/>
              </a:spcAft>
              <a:buClr>
                <a:schemeClr val="dk1"/>
              </a:buClr>
              <a:buSzPts val="1400"/>
              <a:buFont typeface="Roboto"/>
              <a:buChar char="●"/>
            </a:pPr>
            <a:r>
              <a:rPr lang="de-CH" sz="1400" b="0" i="0" u="none" strike="noStrike" cap="none">
                <a:solidFill>
                  <a:schemeClr val="dk1"/>
                </a:solidFill>
                <a:latin typeface="Roboto"/>
                <a:ea typeface="Roboto"/>
                <a:cs typeface="Roboto"/>
                <a:sym typeface="Roboto"/>
              </a:rPr>
              <a:t>Fingir ser alguien de confianza (un compañero, un banco o una empresa)</a:t>
            </a:r>
            <a:endParaRPr sz="14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chemeClr val="dk1"/>
              </a:buClr>
              <a:buSzPts val="1100"/>
              <a:buFont typeface="Arial"/>
              <a:buNone/>
            </a:pPr>
            <a:endParaRPr sz="1400" b="1"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de-CH" sz="1400" b="1" i="0" u="none" strike="noStrike" cap="none">
                <a:solidFill>
                  <a:schemeClr val="dk1"/>
                </a:solidFill>
                <a:latin typeface="Roboto"/>
                <a:ea typeface="Roboto"/>
                <a:cs typeface="Roboto"/>
                <a:sym typeface="Roboto"/>
              </a:rPr>
              <a:t>👉 En otras palabras: la ingeniería social es el truco; el phishing es la trampa.</a:t>
            </a:r>
            <a:endParaRPr sz="1400" b="1" i="0" u="none" strike="noStrike" cap="none">
              <a:solidFill>
                <a:schemeClr val="dk1"/>
              </a:solidFill>
              <a:latin typeface="Roboto"/>
              <a:ea typeface="Roboto"/>
              <a:cs typeface="Roboto"/>
              <a:sym typeface="Roboto"/>
            </a:endParaRPr>
          </a:p>
        </p:txBody>
      </p:sp>
      <p:grpSp>
        <p:nvGrpSpPr>
          <p:cNvPr id="139" name="Google Shape;139;p44"/>
          <p:cNvGrpSpPr/>
          <p:nvPr/>
        </p:nvGrpSpPr>
        <p:grpSpPr>
          <a:xfrm>
            <a:off x="0" y="6396238"/>
            <a:ext cx="12192000" cy="456773"/>
            <a:chOff x="0" y="6400799"/>
            <a:chExt cx="12192000" cy="456773"/>
          </a:xfrm>
        </p:grpSpPr>
        <p:sp>
          <p:nvSpPr>
            <p:cNvPr id="140" name="Google Shape;140;p44"/>
            <p:cNvSpPr/>
            <p:nvPr/>
          </p:nvSpPr>
          <p:spPr>
            <a:xfrm rot="10800000" flipH="1">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2000" b="0" i="0" u="none" strike="noStrike" cap="none">
                <a:solidFill>
                  <a:schemeClr val="lt1"/>
                </a:solidFill>
                <a:latin typeface="Avenir"/>
                <a:ea typeface="Avenir"/>
                <a:cs typeface="Avenir"/>
                <a:sym typeface="Avenir"/>
              </a:endParaRPr>
            </a:p>
          </p:txBody>
        </p:sp>
        <p:sp>
          <p:nvSpPr>
            <p:cNvPr id="141" name="Google Shape;141;p44"/>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2000" b="0" i="0" u="none" strike="noStrike" cap="none">
                <a:solidFill>
                  <a:schemeClr val="lt1"/>
                </a:solidFill>
                <a:latin typeface="Avenir"/>
                <a:ea typeface="Avenir"/>
                <a:cs typeface="Avenir"/>
                <a:sym typeface="Avenir"/>
              </a:endParaRPr>
            </a:p>
          </p:txBody>
        </p:sp>
      </p:grpSp>
      <p:pic>
        <p:nvPicPr>
          <p:cNvPr id="142" name="Google Shape;142;p44" descr="phishing mail icon vector. Isolated contour symbol illustration (von Getty Images)"/>
          <p:cNvPicPr preferRelativeResize="0"/>
          <p:nvPr/>
        </p:nvPicPr>
        <p:blipFill rotWithShape="1">
          <a:blip r:embed="rId3">
            <a:alphaModFix/>
          </a:blip>
          <a:srcRect/>
          <a:stretch/>
        </p:blipFill>
        <p:spPr>
          <a:xfrm>
            <a:off x="286996" y="883217"/>
            <a:ext cx="1207890" cy="1207890"/>
          </a:xfrm>
          <a:prstGeom prst="rect">
            <a:avLst/>
          </a:prstGeom>
          <a:noFill/>
          <a:ln>
            <a:noFill/>
          </a:ln>
        </p:spPr>
      </p:pic>
      <p:pic>
        <p:nvPicPr>
          <p:cNvPr id="143" name="Google Shape;143;p44" descr="target target arrow line icon vector illustration (von Getty Images)"/>
          <p:cNvPicPr preferRelativeResize="0"/>
          <p:nvPr/>
        </p:nvPicPr>
        <p:blipFill rotWithShape="1">
          <a:blip r:embed="rId4">
            <a:alphaModFix/>
          </a:blip>
          <a:srcRect/>
          <a:stretch/>
        </p:blipFill>
        <p:spPr>
          <a:xfrm>
            <a:off x="10336846" y="883215"/>
            <a:ext cx="1207900" cy="1207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45" descr="Ein Bild, das Text enthält.&#10;&#10;Automatisch generierte Beschreibung"/>
          <p:cNvPicPr preferRelativeResize="0"/>
          <p:nvPr/>
        </p:nvPicPr>
        <p:blipFill rotWithShape="1">
          <a:blip r:embed="rId3">
            <a:alphaModFix/>
          </a:blip>
          <a:srcRect/>
          <a:stretch/>
        </p:blipFill>
        <p:spPr>
          <a:xfrm>
            <a:off x="1524750" y="1408850"/>
            <a:ext cx="9746750" cy="1595075"/>
          </a:xfrm>
          <a:prstGeom prst="rect">
            <a:avLst/>
          </a:prstGeom>
          <a:noFill/>
          <a:ln>
            <a:noFill/>
          </a:ln>
        </p:spPr>
      </p:pic>
      <p:sp>
        <p:nvSpPr>
          <p:cNvPr id="149" name="Google Shape;149;p45"/>
          <p:cNvSpPr txBox="1">
            <a:spLocks noGrp="1"/>
          </p:cNvSpPr>
          <p:nvPr>
            <p:ph type="title"/>
          </p:nvPr>
        </p:nvSpPr>
        <p:spPr>
          <a:xfrm>
            <a:off x="1000716" y="233375"/>
            <a:ext cx="3251617" cy="92254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2800"/>
              <a:buFont typeface="Roboto"/>
              <a:buNone/>
            </a:pPr>
            <a:r>
              <a:rPr lang="de-CH" sz="2800">
                <a:latin typeface="Roboto"/>
                <a:ea typeface="Roboto"/>
                <a:cs typeface="Roboto"/>
                <a:sym typeface="Roboto"/>
              </a:rPr>
              <a:t>Ejemplos</a:t>
            </a:r>
            <a:endParaRPr/>
          </a:p>
        </p:txBody>
      </p:sp>
      <p:sp>
        <p:nvSpPr>
          <p:cNvPr id="150" name="Google Shape;150;p45"/>
          <p:cNvSpPr/>
          <p:nvPr/>
        </p:nvSpPr>
        <p:spPr>
          <a:xfrm>
            <a:off x="1667066" y="1421844"/>
            <a:ext cx="2681400" cy="460200"/>
          </a:xfrm>
          <a:prstGeom prst="ellipse">
            <a:avLst/>
          </a:prstGeom>
          <a:noFill/>
          <a:ln w="19050" cap="flat" cmpd="sng">
            <a:solidFill>
              <a:srgbClr val="0A3041"/>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Roboto"/>
              <a:ea typeface="Roboto"/>
              <a:cs typeface="Roboto"/>
              <a:sym typeface="Roboto"/>
            </a:endParaRPr>
          </a:p>
        </p:txBody>
      </p:sp>
      <p:sp>
        <p:nvSpPr>
          <p:cNvPr id="151" name="Google Shape;151;p45"/>
          <p:cNvSpPr/>
          <p:nvPr/>
        </p:nvSpPr>
        <p:spPr>
          <a:xfrm>
            <a:off x="2306799" y="2701299"/>
            <a:ext cx="1776900" cy="456900"/>
          </a:xfrm>
          <a:prstGeom prst="ellipse">
            <a:avLst/>
          </a:prstGeom>
          <a:noFill/>
          <a:ln w="19050" cap="flat" cmpd="sng">
            <a:solidFill>
              <a:srgbClr val="0A3041"/>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Roboto"/>
              <a:ea typeface="Roboto"/>
              <a:cs typeface="Roboto"/>
              <a:sym typeface="Roboto"/>
            </a:endParaRPr>
          </a:p>
        </p:txBody>
      </p:sp>
      <p:sp>
        <p:nvSpPr>
          <p:cNvPr id="152" name="Google Shape;152;p45"/>
          <p:cNvSpPr txBox="1"/>
          <p:nvPr/>
        </p:nvSpPr>
        <p:spPr>
          <a:xfrm>
            <a:off x="1139775" y="4672579"/>
            <a:ext cx="5251500" cy="66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67"/>
              <a:buFont typeface="Arial"/>
              <a:buNone/>
            </a:pPr>
            <a:r>
              <a:rPr lang="de-CH" sz="1867" b="0" i="0" u="none" strike="noStrike" cap="none">
                <a:solidFill>
                  <a:schemeClr val="accent3"/>
                </a:solidFill>
                <a:latin typeface="Roboto"/>
                <a:ea typeface="Roboto"/>
                <a:cs typeface="Roboto"/>
                <a:sym typeface="Roboto"/>
              </a:rPr>
              <a:t>Comentad: ¿cómo sabemos que esto podría ser un intento de phishing? </a:t>
            </a:r>
            <a:endParaRPr sz="1867" b="0" i="0" u="none" strike="noStrike" cap="none">
              <a:solidFill>
                <a:schemeClr val="accent3"/>
              </a:solidFill>
              <a:latin typeface="Roboto"/>
              <a:ea typeface="Roboto"/>
              <a:cs typeface="Roboto"/>
              <a:sym typeface="Roboto"/>
            </a:endParaRPr>
          </a:p>
        </p:txBody>
      </p:sp>
      <p:pic>
        <p:nvPicPr>
          <p:cNvPr id="153" name="Google Shape;153;p45"/>
          <p:cNvPicPr preferRelativeResize="0"/>
          <p:nvPr/>
        </p:nvPicPr>
        <p:blipFill rotWithShape="1">
          <a:blip r:embed="rId4">
            <a:alphaModFix/>
          </a:blip>
          <a:srcRect/>
          <a:stretch/>
        </p:blipFill>
        <p:spPr>
          <a:xfrm>
            <a:off x="7448730" y="3619994"/>
            <a:ext cx="4011064" cy="2409325"/>
          </a:xfrm>
          <a:prstGeom prst="rect">
            <a:avLst/>
          </a:prstGeom>
          <a:noFill/>
          <a:ln>
            <a:noFill/>
          </a:ln>
        </p:spPr>
      </p:pic>
      <p:sp>
        <p:nvSpPr>
          <p:cNvPr id="154" name="Google Shape;154;p45"/>
          <p:cNvSpPr/>
          <p:nvPr/>
        </p:nvSpPr>
        <p:spPr>
          <a:xfrm>
            <a:off x="8565828" y="4873586"/>
            <a:ext cx="1776900" cy="476400"/>
          </a:xfrm>
          <a:prstGeom prst="ellipse">
            <a:avLst/>
          </a:prstGeom>
          <a:noFill/>
          <a:ln w="19050" cap="flat" cmpd="sng">
            <a:solidFill>
              <a:srgbClr val="0A3041"/>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Roboto"/>
              <a:ea typeface="Roboto"/>
              <a:cs typeface="Roboto"/>
              <a:sym typeface="Roboto"/>
            </a:endParaRPr>
          </a:p>
        </p:txBody>
      </p:sp>
      <p:grpSp>
        <p:nvGrpSpPr>
          <p:cNvPr id="155" name="Google Shape;155;p45"/>
          <p:cNvGrpSpPr/>
          <p:nvPr/>
        </p:nvGrpSpPr>
        <p:grpSpPr>
          <a:xfrm>
            <a:off x="0" y="6411087"/>
            <a:ext cx="12192000" cy="456773"/>
            <a:chOff x="0" y="6400799"/>
            <a:chExt cx="12192000" cy="456773"/>
          </a:xfrm>
        </p:grpSpPr>
        <p:sp>
          <p:nvSpPr>
            <p:cNvPr id="156" name="Google Shape;156;p45"/>
            <p:cNvSpPr/>
            <p:nvPr/>
          </p:nvSpPr>
          <p:spPr>
            <a:xfrm rot="10800000" flipH="1">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57" name="Google Shape;157;p45"/>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2"/>
          <p:cNvSpPr/>
          <p:nvPr/>
        </p:nvSpPr>
        <p:spPr>
          <a:xfrm rot="10800000" flipH="1">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4" name="Google Shape;164;p42"/>
          <p:cNvSpPr/>
          <p:nvPr/>
        </p:nvSpPr>
        <p:spPr>
          <a:xfrm flipH="1">
            <a:off x="4038600" y="6400799"/>
            <a:ext cx="8153398" cy="456772"/>
          </a:xfrm>
          <a:prstGeom prst="rect">
            <a:avLst/>
          </a:prstGeom>
          <a:gradFill>
            <a:gsLst>
              <a:gs pos="0">
                <a:srgbClr val="BADB7C">
                  <a:alpha val="54901"/>
                </a:srgbClr>
              </a:gs>
              <a:gs pos="9000">
                <a:srgbClr val="BADB7C">
                  <a:alpha val="54901"/>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nvGrpSpPr>
          <p:cNvPr id="165" name="Google Shape;165;p42"/>
          <p:cNvGrpSpPr/>
          <p:nvPr/>
        </p:nvGrpSpPr>
        <p:grpSpPr>
          <a:xfrm>
            <a:off x="3491090" y="2753378"/>
            <a:ext cx="3491041" cy="1826982"/>
            <a:chOff x="5473065" y="1897576"/>
            <a:chExt cx="1436347" cy="633072"/>
          </a:xfrm>
        </p:grpSpPr>
        <p:sp>
          <p:nvSpPr>
            <p:cNvPr id="166" name="Google Shape;166;p42"/>
            <p:cNvSpPr/>
            <p:nvPr/>
          </p:nvSpPr>
          <p:spPr>
            <a:xfrm>
              <a:off x="5473065" y="1899903"/>
              <a:ext cx="1436347" cy="630745"/>
            </a:xfrm>
            <a:prstGeom prst="wedgeRectCallout">
              <a:avLst>
                <a:gd name="adj1" fmla="val 20250"/>
                <a:gd name="adj2" fmla="val -60700"/>
              </a:avLst>
            </a:prstGeom>
            <a:solidFill>
              <a:srgbClr val="FEFEF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sp>
          <p:nvSpPr>
            <p:cNvPr id="167" name="Google Shape;167;p42"/>
            <p:cNvSpPr txBox="1"/>
            <p:nvPr/>
          </p:nvSpPr>
          <p:spPr>
            <a:xfrm>
              <a:off x="5495652" y="1897576"/>
              <a:ext cx="1391173" cy="630745"/>
            </a:xfrm>
            <a:prstGeom prst="rect">
              <a:avLst/>
            </a:prstGeom>
            <a:noFill/>
            <a:ln>
              <a:noFill/>
            </a:ln>
          </p:spPr>
          <p:txBody>
            <a:bodyPr spcFirstLastPara="1" wrap="square" lIns="19050" tIns="19050" rIns="19050" bIns="19050"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Roboto"/>
                <a:ea typeface="Roboto"/>
                <a:cs typeface="Roboto"/>
                <a:sym typeface="Roboto"/>
              </a:endParaRPr>
            </a:p>
          </p:txBody>
        </p:sp>
      </p:grpSp>
      <p:sp>
        <p:nvSpPr>
          <p:cNvPr id="168" name="Google Shape;168;p42"/>
          <p:cNvSpPr txBox="1"/>
          <p:nvPr/>
        </p:nvSpPr>
        <p:spPr>
          <a:xfrm>
            <a:off x="2138966" y="1283975"/>
            <a:ext cx="6195300" cy="424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CH" sz="1800" b="0" i="0" u="none" strike="noStrike" cap="none">
                <a:solidFill>
                  <a:schemeClr val="dk1"/>
                </a:solidFill>
                <a:latin typeface="Roboto"/>
                <a:ea typeface="Roboto"/>
                <a:cs typeface="Roboto"/>
                <a:sym typeface="Roboto"/>
              </a:rPr>
              <a:t>Piensa en lo que has aprendido sobre la protección de datos. Elige una medida de protección de datos y crea un cuestionario para tu compañero/a de grupo en clase. </a:t>
            </a:r>
            <a:br>
              <a:rPr lang="de-CH" sz="1800" b="0" i="0" u="none" strike="noStrike" cap="none">
                <a:solidFill>
                  <a:schemeClr val="dk1"/>
                </a:solidFill>
                <a:latin typeface="Roboto"/>
                <a:ea typeface="Roboto"/>
                <a:cs typeface="Roboto"/>
                <a:sym typeface="Roboto"/>
              </a:rPr>
            </a:br>
            <a:endParaRPr sz="18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800"/>
              <a:buFont typeface="Arial"/>
              <a:buNone/>
            </a:pPr>
            <a:r>
              <a:rPr lang="de-CH" sz="1800" b="1" i="0" u="none" strike="noStrike" cap="none">
                <a:solidFill>
                  <a:schemeClr val="dk1"/>
                </a:solidFill>
                <a:latin typeface="Roboto"/>
                <a:ea typeface="Roboto"/>
                <a:cs typeface="Roboto"/>
                <a:sym typeface="Roboto"/>
              </a:rPr>
              <a:t>Instrucción (prompt): pide al chatbot que genere un </a:t>
            </a:r>
            <a:endParaRPr sz="1800" b="1"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boto"/>
              <a:ea typeface="Roboto"/>
              <a:cs typeface="Roboto"/>
              <a:sym typeface="Roboto"/>
            </a:endParaRPr>
          </a:p>
          <a:p>
            <a:pPr marL="457200" marR="0" lvl="0" indent="-342900" algn="l" rtl="0">
              <a:lnSpc>
                <a:spcPct val="100000"/>
              </a:lnSpc>
              <a:spcBef>
                <a:spcPts val="0"/>
              </a:spcBef>
              <a:spcAft>
                <a:spcPts val="0"/>
              </a:spcAft>
              <a:buClr>
                <a:schemeClr val="dk1"/>
              </a:buClr>
              <a:buSzPts val="1800"/>
              <a:buFont typeface="Roboto"/>
              <a:buAutoNum type="arabicPeriod"/>
            </a:pPr>
            <a:r>
              <a:rPr lang="de-CH" sz="1800" b="0" i="0" u="none" strike="noStrike" cap="none">
                <a:solidFill>
                  <a:schemeClr val="dk1"/>
                </a:solidFill>
                <a:latin typeface="Roboto"/>
                <a:ea typeface="Roboto"/>
                <a:cs typeface="Roboto"/>
                <a:sym typeface="Roboto"/>
              </a:rPr>
              <a:t>Cuestionario de opción múltiple sobre la medida de protección de datos que has elegido</a:t>
            </a:r>
            <a:endParaRPr sz="1800" b="0" i="0" u="none" strike="noStrike" cap="none">
              <a:solidFill>
                <a:schemeClr val="dk1"/>
              </a:solidFill>
              <a:latin typeface="Roboto"/>
              <a:ea typeface="Roboto"/>
              <a:cs typeface="Roboto"/>
              <a:sym typeface="Roboto"/>
            </a:endParaRPr>
          </a:p>
          <a:p>
            <a:pPr marL="457200" marR="0" lvl="0" indent="-342900" algn="l" rtl="0">
              <a:lnSpc>
                <a:spcPct val="100000"/>
              </a:lnSpc>
              <a:spcBef>
                <a:spcPts val="0"/>
              </a:spcBef>
              <a:spcAft>
                <a:spcPts val="0"/>
              </a:spcAft>
              <a:buClr>
                <a:schemeClr val="dk1"/>
              </a:buClr>
              <a:buSzPts val="1800"/>
              <a:buFont typeface="Roboto"/>
              <a:buAutoNum type="arabicPeriod"/>
            </a:pPr>
            <a:r>
              <a:rPr lang="de-CH" sz="1800" b="0" i="0" u="none" strike="noStrike" cap="none">
                <a:solidFill>
                  <a:schemeClr val="dk1"/>
                </a:solidFill>
                <a:latin typeface="Roboto"/>
                <a:ea typeface="Roboto"/>
                <a:cs typeface="Roboto"/>
                <a:sym typeface="Roboto"/>
              </a:rPr>
              <a:t>para aprender más sobre la medida y practicarla </a:t>
            </a:r>
            <a:endParaRPr sz="1800" b="0" i="0" u="none" strike="noStrike" cap="none">
              <a:solidFill>
                <a:schemeClr val="dk1"/>
              </a:solidFill>
              <a:latin typeface="Roboto"/>
              <a:ea typeface="Roboto"/>
              <a:cs typeface="Roboto"/>
              <a:sym typeface="Roboto"/>
            </a:endParaRPr>
          </a:p>
          <a:p>
            <a:pPr marL="457200" marR="0" lvl="0" indent="-342900" algn="l" rtl="0">
              <a:lnSpc>
                <a:spcPct val="100000"/>
              </a:lnSpc>
              <a:spcBef>
                <a:spcPts val="0"/>
              </a:spcBef>
              <a:spcAft>
                <a:spcPts val="0"/>
              </a:spcAft>
              <a:buClr>
                <a:schemeClr val="dk1"/>
              </a:buClr>
              <a:buSzPts val="1800"/>
              <a:buFont typeface="Roboto"/>
              <a:buAutoNum type="arabicPeriod"/>
            </a:pPr>
            <a:r>
              <a:rPr lang="de-CH" sz="1800" b="0" i="0" u="none" strike="noStrike" cap="none">
                <a:solidFill>
                  <a:schemeClr val="dk1"/>
                </a:solidFill>
                <a:latin typeface="Roboto"/>
                <a:ea typeface="Roboto"/>
                <a:cs typeface="Roboto"/>
                <a:sym typeface="Roboto"/>
              </a:rPr>
              <a:t>con cinco preguntas</a:t>
            </a:r>
            <a:endParaRPr sz="1800" b="0" i="0" u="none" strike="noStrike" cap="none">
              <a:solidFill>
                <a:schemeClr val="dk1"/>
              </a:solidFill>
              <a:latin typeface="Roboto"/>
              <a:ea typeface="Roboto"/>
              <a:cs typeface="Roboto"/>
              <a:sym typeface="Roboto"/>
            </a:endParaRPr>
          </a:p>
          <a:p>
            <a:pPr marL="457200" marR="0" lvl="0" indent="-342900" algn="l" rtl="0">
              <a:lnSpc>
                <a:spcPct val="100000"/>
              </a:lnSpc>
              <a:spcBef>
                <a:spcPts val="0"/>
              </a:spcBef>
              <a:spcAft>
                <a:spcPts val="0"/>
              </a:spcAft>
              <a:buClr>
                <a:schemeClr val="dk1"/>
              </a:buClr>
              <a:buSzPts val="1800"/>
              <a:buFont typeface="Roboto"/>
              <a:buAutoNum type="arabicPeriod"/>
            </a:pPr>
            <a:r>
              <a:rPr lang="de-CH" sz="1800" b="0" i="0" u="none" strike="noStrike" cap="none">
                <a:solidFill>
                  <a:schemeClr val="dk1"/>
                </a:solidFill>
                <a:latin typeface="Roboto"/>
                <a:ea typeface="Roboto"/>
                <a:cs typeface="Roboto"/>
                <a:sym typeface="Roboto"/>
              </a:rPr>
              <a:t>con cuatro respuestas distintas cada una</a:t>
            </a:r>
            <a:endParaRPr sz="1800" b="0" i="0" u="none" strike="noStrike" cap="none">
              <a:solidFill>
                <a:schemeClr val="dk1"/>
              </a:solidFill>
              <a:latin typeface="Roboto"/>
              <a:ea typeface="Roboto"/>
              <a:cs typeface="Roboto"/>
              <a:sym typeface="Roboto"/>
            </a:endParaRPr>
          </a:p>
          <a:p>
            <a:pPr marL="457200" marR="0" lvl="0" indent="-342900" algn="l" rtl="0">
              <a:lnSpc>
                <a:spcPct val="100000"/>
              </a:lnSpc>
              <a:spcBef>
                <a:spcPts val="0"/>
              </a:spcBef>
              <a:spcAft>
                <a:spcPts val="0"/>
              </a:spcAft>
              <a:buClr>
                <a:schemeClr val="dk1"/>
              </a:buClr>
              <a:buSzPts val="1800"/>
              <a:buFont typeface="Roboto"/>
              <a:buAutoNum type="arabicPeriod"/>
            </a:pPr>
            <a:r>
              <a:rPr lang="de-CH" sz="1800" b="0" i="0" u="none" strike="noStrike" cap="none">
                <a:solidFill>
                  <a:schemeClr val="dk1"/>
                </a:solidFill>
                <a:latin typeface="Roboto"/>
                <a:ea typeface="Roboto"/>
                <a:cs typeface="Roboto"/>
                <a:sym typeface="Roboto"/>
              </a:rPr>
              <a:t>que envíe las soluciones/respuestas correctas por separado </a:t>
            </a:r>
            <a:endParaRPr sz="18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800"/>
              <a:buFont typeface="Arial"/>
              <a:buNone/>
            </a:pPr>
            <a:r>
              <a:rPr lang="de-CH" sz="1800" b="0" i="0" u="none" strike="noStrike" cap="none">
                <a:solidFill>
                  <a:schemeClr val="dk1"/>
                </a:solidFill>
                <a:latin typeface="Roboto"/>
                <a:ea typeface="Roboto"/>
                <a:cs typeface="Roboto"/>
                <a:sym typeface="Roboto"/>
              </a:rPr>
              <a:t>Intercambia los cuestionarios con tu compañero/a de grupo. Cuenta cuántas respuestas has acertado y compara. </a:t>
            </a:r>
            <a:endParaRPr sz="1400" b="0" i="0" u="none" strike="noStrike" cap="none">
              <a:solidFill>
                <a:srgbClr val="000000"/>
              </a:solidFill>
              <a:latin typeface="Roboto"/>
              <a:ea typeface="Roboto"/>
              <a:cs typeface="Roboto"/>
              <a:sym typeface="Roboto"/>
            </a:endParaRPr>
          </a:p>
        </p:txBody>
      </p:sp>
      <p:sp>
        <p:nvSpPr>
          <p:cNvPr id="169" name="Google Shape;169;p42"/>
          <p:cNvSpPr txBox="1"/>
          <p:nvPr/>
        </p:nvSpPr>
        <p:spPr>
          <a:xfrm>
            <a:off x="540583" y="481833"/>
            <a:ext cx="32295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de-CH" sz="2000" b="1" i="0" u="none" strike="noStrike" cap="none">
                <a:solidFill>
                  <a:schemeClr val="dk1"/>
                </a:solidFill>
                <a:latin typeface="Roboto"/>
                <a:ea typeface="Roboto"/>
                <a:cs typeface="Roboto"/>
                <a:sym typeface="Roboto"/>
              </a:rPr>
              <a:t>Crea un cuestionario con el Asistente DataPro</a:t>
            </a:r>
            <a:endParaRPr sz="1400" b="0" i="0" u="none" strike="noStrike" cap="none">
              <a:solidFill>
                <a:srgbClr val="000000"/>
              </a:solidFill>
              <a:latin typeface="Roboto"/>
              <a:ea typeface="Roboto"/>
              <a:cs typeface="Roboto"/>
              <a:sym typeface="Roboto"/>
            </a:endParaRPr>
          </a:p>
        </p:txBody>
      </p:sp>
      <p:pic>
        <p:nvPicPr>
          <p:cNvPr id="170" name="Google Shape;170;p42" descr="Ein Bild, das Symbol, Logo enthält.&#10;&#10;KI-generierte Inhalte können fehlerhaft sein."/>
          <p:cNvPicPr preferRelativeResize="0"/>
          <p:nvPr/>
        </p:nvPicPr>
        <p:blipFill rotWithShape="1">
          <a:blip r:embed="rId3">
            <a:alphaModFix/>
          </a:blip>
          <a:srcRect/>
          <a:stretch/>
        </p:blipFill>
        <p:spPr>
          <a:xfrm>
            <a:off x="8849904" y="4224746"/>
            <a:ext cx="577426" cy="577426"/>
          </a:xfrm>
          <a:prstGeom prst="rect">
            <a:avLst/>
          </a:prstGeom>
          <a:noFill/>
          <a:ln>
            <a:noFill/>
          </a:ln>
        </p:spPr>
      </p:pic>
      <p:pic>
        <p:nvPicPr>
          <p:cNvPr id="171" name="Google Shape;171;p42" descr="Ein Bild, das Kreis, Grafiken, Farbigkeit, Screenshot enthält.&#10;&#10;KI-generierte Inhalte können fehlerhaft sein."/>
          <p:cNvPicPr preferRelativeResize="0"/>
          <p:nvPr/>
        </p:nvPicPr>
        <p:blipFill rotWithShape="1">
          <a:blip r:embed="rId4">
            <a:alphaModFix/>
          </a:blip>
          <a:srcRect/>
          <a:stretch/>
        </p:blipFill>
        <p:spPr>
          <a:xfrm>
            <a:off x="8792635" y="1780874"/>
            <a:ext cx="671946" cy="671946"/>
          </a:xfrm>
          <a:prstGeom prst="rect">
            <a:avLst/>
          </a:prstGeom>
          <a:noFill/>
          <a:ln>
            <a:noFill/>
          </a:ln>
        </p:spPr>
      </p:pic>
      <p:pic>
        <p:nvPicPr>
          <p:cNvPr id="172" name="Google Shape;172;p42" descr="Ein Bild, das Clipart, Cartoon, Darstellung, Design enthält.&#10;&#10;KI-generierte Inhalte können fehlerhaft sein."/>
          <p:cNvPicPr preferRelativeResize="0"/>
          <p:nvPr/>
        </p:nvPicPr>
        <p:blipFill rotWithShape="1">
          <a:blip r:embed="rId5">
            <a:alphaModFix/>
          </a:blip>
          <a:srcRect/>
          <a:stretch/>
        </p:blipFill>
        <p:spPr>
          <a:xfrm>
            <a:off x="8840202" y="3473133"/>
            <a:ext cx="576805" cy="577428"/>
          </a:xfrm>
          <a:prstGeom prst="rect">
            <a:avLst/>
          </a:prstGeom>
          <a:noFill/>
          <a:ln>
            <a:noFill/>
          </a:ln>
        </p:spPr>
      </p:pic>
      <p:pic>
        <p:nvPicPr>
          <p:cNvPr id="173" name="Google Shape;173;p42" descr="Ein Bild, das Grafiken, Logo, Symbol, Schrift enthält.&#10;&#10;KI-generierte Inhalte können fehlerhaft sein."/>
          <p:cNvPicPr preferRelativeResize="0"/>
          <p:nvPr/>
        </p:nvPicPr>
        <p:blipFill rotWithShape="1">
          <a:blip r:embed="rId6">
            <a:alphaModFix/>
          </a:blip>
          <a:srcRect/>
          <a:stretch/>
        </p:blipFill>
        <p:spPr>
          <a:xfrm>
            <a:off x="8797743" y="2627004"/>
            <a:ext cx="671944" cy="671944"/>
          </a:xfrm>
          <a:prstGeom prst="rect">
            <a:avLst/>
          </a:prstGeom>
          <a:noFill/>
          <a:ln>
            <a:noFill/>
          </a:ln>
        </p:spPr>
      </p:pic>
      <p:sp>
        <p:nvSpPr>
          <p:cNvPr id="174" name="Google Shape;174;p42"/>
          <p:cNvSpPr txBox="1"/>
          <p:nvPr/>
        </p:nvSpPr>
        <p:spPr>
          <a:xfrm>
            <a:off x="11574118" y="6542435"/>
            <a:ext cx="1978468" cy="1231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
              <a:buFont typeface="Arial"/>
              <a:buNone/>
            </a:pPr>
            <a:r>
              <a:rPr lang="de-CH" sz="200" b="0" i="0" u="none" strike="noStrike" cap="none">
                <a:solidFill>
                  <a:srgbClr val="0A3041"/>
                </a:solidFill>
                <a:latin typeface="Arial"/>
                <a:ea typeface="Arial"/>
                <a:cs typeface="Arial"/>
                <a:sym typeface="Arial"/>
              </a:rPr>
              <a:t>www.vecteezy.com</a:t>
            </a:r>
            <a:endParaRPr sz="200" b="0" i="0" u="none" strike="noStrike" cap="none">
              <a:solidFill>
                <a:srgbClr val="0A3041"/>
              </a:solidFill>
              <a:latin typeface="Arial"/>
              <a:ea typeface="Arial"/>
              <a:cs typeface="Arial"/>
              <a:sym typeface="Arial"/>
            </a:endParaRPr>
          </a:p>
        </p:txBody>
      </p:sp>
      <p:pic>
        <p:nvPicPr>
          <p:cNvPr id="175" name="Google Shape;175;p42" descr="Ein Bild, das Grafiken, Grün, Logo, Symbol enthält.&#10;&#10;KI-generierte Inhalte können fehlerhaft sein."/>
          <p:cNvPicPr preferRelativeResize="0"/>
          <p:nvPr/>
        </p:nvPicPr>
        <p:blipFill rotWithShape="1">
          <a:blip r:embed="rId7">
            <a:alphaModFix/>
          </a:blip>
          <a:srcRect l="54946" t="16385" r="12323" b="15241"/>
          <a:stretch/>
        </p:blipFill>
        <p:spPr>
          <a:xfrm>
            <a:off x="8816929" y="4879667"/>
            <a:ext cx="672000" cy="676800"/>
          </a:xfrm>
          <a:prstGeom prst="ellipse">
            <a:avLst/>
          </a:prstGeom>
          <a:noFill/>
          <a:ln>
            <a:noFill/>
          </a:ln>
        </p:spPr>
      </p:pic>
      <p:grpSp>
        <p:nvGrpSpPr>
          <p:cNvPr id="176" name="Google Shape;176;p42"/>
          <p:cNvGrpSpPr/>
          <p:nvPr/>
        </p:nvGrpSpPr>
        <p:grpSpPr>
          <a:xfrm>
            <a:off x="0" y="6401227"/>
            <a:ext cx="12192000" cy="456773"/>
            <a:chOff x="0" y="6400799"/>
            <a:chExt cx="12192000" cy="456773"/>
          </a:xfrm>
        </p:grpSpPr>
        <p:sp>
          <p:nvSpPr>
            <p:cNvPr id="177" name="Google Shape;177;p42"/>
            <p:cNvSpPr/>
            <p:nvPr/>
          </p:nvSpPr>
          <p:spPr>
            <a:xfrm rot="10800000" flipH="1">
              <a:off x="0" y="6400799"/>
              <a:ext cx="12192000" cy="456773"/>
            </a:xfrm>
            <a:prstGeom prst="rect">
              <a:avLst/>
            </a:prstGeom>
            <a:gradFill>
              <a:gsLst>
                <a:gs pos="0">
                  <a:srgbClr val="029676">
                    <a:alpha val="27843"/>
                  </a:srgbClr>
                </a:gs>
                <a:gs pos="14000">
                  <a:srgbClr val="029676">
                    <a:alpha val="27843"/>
                  </a:srgbClr>
                </a:gs>
                <a:gs pos="100000">
                  <a:srgbClr val="4AB5C4">
                    <a:alpha val="84705"/>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8" name="Google Shape;178;p42"/>
            <p:cNvSpPr/>
            <p:nvPr/>
          </p:nvSpPr>
          <p:spPr>
            <a:xfrm flipH="1">
              <a:off x="4038600" y="6400799"/>
              <a:ext cx="8153398" cy="456772"/>
            </a:xfrm>
            <a:prstGeom prst="rect">
              <a:avLst/>
            </a:prstGeom>
            <a:gradFill>
              <a:gsLst>
                <a:gs pos="0">
                  <a:srgbClr val="9AB5A6">
                    <a:alpha val="34901"/>
                  </a:srgbClr>
                </a:gs>
                <a:gs pos="9000">
                  <a:srgbClr val="9AB5A6">
                    <a:alpha val="34901"/>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sp>
        <p:nvSpPr>
          <p:cNvPr id="179" name="Google Shape;179;p42"/>
          <p:cNvSpPr txBox="1"/>
          <p:nvPr/>
        </p:nvSpPr>
        <p:spPr>
          <a:xfrm>
            <a:off x="9697295" y="800648"/>
            <a:ext cx="22707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CH" sz="1800" b="1" i="0" u="none" strike="noStrike" cap="none">
                <a:solidFill>
                  <a:srgbClr val="FF0000"/>
                </a:solidFill>
                <a:latin typeface="Arial"/>
                <a:ea typeface="Arial"/>
                <a:cs typeface="Arial"/>
                <a:sym typeface="Arial"/>
              </a:rPr>
              <a:t>*¡pregunta al chatbot de DataPro!</a:t>
            </a:r>
            <a:endParaRPr sz="1400" b="0" i="0" u="none" strike="noStrike" cap="none">
              <a:solidFill>
                <a:srgbClr val="000000"/>
              </a:solidFill>
              <a:latin typeface="Arial"/>
              <a:ea typeface="Arial"/>
              <a:cs typeface="Arial"/>
              <a:sym typeface="Arial"/>
            </a:endParaRPr>
          </a:p>
        </p:txBody>
      </p:sp>
      <p:pic>
        <p:nvPicPr>
          <p:cNvPr id="180" name="Google Shape;180;p42"/>
          <p:cNvPicPr preferRelativeResize="0"/>
          <p:nvPr/>
        </p:nvPicPr>
        <p:blipFill rotWithShape="1">
          <a:blip r:embed="rId8">
            <a:alphaModFix/>
          </a:blip>
          <a:srcRect/>
          <a:stretch/>
        </p:blipFill>
        <p:spPr>
          <a:xfrm>
            <a:off x="695875" y="1283975"/>
            <a:ext cx="1371600" cy="1343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e5ece86e43_0_0"/>
          <p:cNvSpPr txBox="1"/>
          <p:nvPr/>
        </p:nvSpPr>
        <p:spPr>
          <a:xfrm>
            <a:off x="943500" y="1475850"/>
            <a:ext cx="10300500" cy="908100"/>
          </a:xfrm>
          <a:prstGeom prst="rect">
            <a:avLst/>
          </a:prstGeom>
          <a:noFill/>
          <a:ln>
            <a:noFill/>
          </a:ln>
        </p:spPr>
        <p:txBody>
          <a:bodyPr spcFirstLastPara="1" wrap="square" lIns="91425" tIns="45700" rIns="91425" bIns="45700" anchor="t" anchorCtr="0">
            <a:spAutoFit/>
          </a:bodyPr>
          <a:lstStyle/>
          <a:p>
            <a:pPr marL="457200" marR="0" lvl="0" indent="0" algn="l" rtl="0">
              <a:lnSpc>
                <a:spcPct val="150000"/>
              </a:lnSpc>
              <a:spcBef>
                <a:spcPts val="0"/>
              </a:spcBef>
              <a:spcAft>
                <a:spcPts val="0"/>
              </a:spcAft>
              <a:buClr>
                <a:srgbClr val="000000"/>
              </a:buClr>
              <a:buSzPts val="2600"/>
              <a:buFont typeface="Arial"/>
              <a:buNone/>
            </a:pPr>
            <a:endParaRPr sz="2600" b="0" i="0" u="none" strike="noStrike" cap="none">
              <a:solidFill>
                <a:srgbClr val="000000"/>
              </a:solidFill>
              <a:latin typeface="Roboto"/>
              <a:ea typeface="Roboto"/>
              <a:cs typeface="Roboto"/>
              <a:sym typeface="Roboto"/>
            </a:endParaRPr>
          </a:p>
          <a:p>
            <a:pPr marL="0" marR="0" lvl="0" indent="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Roboto"/>
              <a:ea typeface="Roboto"/>
              <a:cs typeface="Roboto"/>
              <a:sym typeface="Roboto"/>
            </a:endParaRPr>
          </a:p>
        </p:txBody>
      </p:sp>
      <p:sp>
        <p:nvSpPr>
          <p:cNvPr id="187" name="Google Shape;187;g3e5ece86e43_0_0"/>
          <p:cNvSpPr txBox="1"/>
          <p:nvPr/>
        </p:nvSpPr>
        <p:spPr>
          <a:xfrm>
            <a:off x="868025" y="505975"/>
            <a:ext cx="9946200" cy="351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ts val="3600"/>
              <a:buFont typeface="Arial"/>
              <a:buNone/>
            </a:pPr>
            <a:endParaRPr i="1">
              <a:latin typeface="Roboto"/>
              <a:ea typeface="Roboto"/>
              <a:cs typeface="Roboto"/>
              <a:sym typeface="Roboto"/>
            </a:endParaRPr>
          </a:p>
          <a:p>
            <a:pPr marL="0" marR="0" lvl="0" indent="0" algn="l" rtl="0">
              <a:lnSpc>
                <a:spcPct val="100000"/>
              </a:lnSpc>
              <a:spcBef>
                <a:spcPts val="0"/>
              </a:spcBef>
              <a:spcAft>
                <a:spcPts val="0"/>
              </a:spcAft>
              <a:buClr>
                <a:schemeClr val="dk1"/>
              </a:buClr>
              <a:buSzPts val="3600"/>
              <a:buFont typeface="Arial"/>
              <a:buNone/>
            </a:pPr>
            <a:endParaRPr sz="1400" b="0" i="1" u="none" strike="noStrike" cap="none">
              <a:solidFill>
                <a:srgbClr val="000000"/>
              </a:solidFill>
              <a:latin typeface="Roboto"/>
              <a:ea typeface="Roboto"/>
              <a:cs typeface="Roboto"/>
              <a:sym typeface="Roboto"/>
            </a:endParaRPr>
          </a:p>
        </p:txBody>
      </p:sp>
      <p:sp>
        <p:nvSpPr>
          <p:cNvPr id="188" name="Google Shape;188;g3e5ece86e43_0_0"/>
          <p:cNvSpPr txBox="1"/>
          <p:nvPr/>
        </p:nvSpPr>
        <p:spPr>
          <a:xfrm>
            <a:off x="6718950" y="1475850"/>
            <a:ext cx="5104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400" b="0" i="0" u="none" strike="noStrike" cap="none">
              <a:solidFill>
                <a:srgbClr val="000000"/>
              </a:solidFill>
              <a:latin typeface="Roboto"/>
              <a:ea typeface="Roboto"/>
              <a:cs typeface="Roboto"/>
              <a:sym typeface="Roboto"/>
            </a:endParaRPr>
          </a:p>
        </p:txBody>
      </p:sp>
      <p:grpSp>
        <p:nvGrpSpPr>
          <p:cNvPr id="189" name="Google Shape;189;g3e5ece86e43_0_0"/>
          <p:cNvGrpSpPr/>
          <p:nvPr/>
        </p:nvGrpSpPr>
        <p:grpSpPr>
          <a:xfrm>
            <a:off x="0" y="6401100"/>
            <a:ext cx="12192000" cy="457027"/>
            <a:chOff x="0" y="6400672"/>
            <a:chExt cx="12192000" cy="457027"/>
          </a:xfrm>
        </p:grpSpPr>
        <p:sp>
          <p:nvSpPr>
            <p:cNvPr id="190" name="Google Shape;190;g3e5ece86e43_0_0"/>
            <p:cNvSpPr/>
            <p:nvPr/>
          </p:nvSpPr>
          <p:spPr>
            <a:xfrm rot="10800000" flipH="1">
              <a:off x="0" y="6400672"/>
              <a:ext cx="12192000" cy="456900"/>
            </a:xfrm>
            <a:prstGeom prst="rect">
              <a:avLst/>
            </a:prstGeom>
            <a:gradFill>
              <a:gsLst>
                <a:gs pos="0">
                  <a:srgbClr val="029676">
                    <a:alpha val="27843"/>
                  </a:srgbClr>
                </a:gs>
                <a:gs pos="14000">
                  <a:srgbClr val="029676">
                    <a:alpha val="27843"/>
                  </a:srgbClr>
                </a:gs>
                <a:gs pos="100000">
                  <a:srgbClr val="4AB5C4">
                    <a:alpha val="84705"/>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91" name="Google Shape;191;g3e5ece86e43_0_0"/>
            <p:cNvSpPr/>
            <p:nvPr/>
          </p:nvSpPr>
          <p:spPr>
            <a:xfrm flipH="1">
              <a:off x="4038598" y="6400799"/>
              <a:ext cx="8153400" cy="456900"/>
            </a:xfrm>
            <a:prstGeom prst="rect">
              <a:avLst/>
            </a:prstGeom>
            <a:gradFill>
              <a:gsLst>
                <a:gs pos="0">
                  <a:srgbClr val="9AB5A6">
                    <a:alpha val="34901"/>
                  </a:srgbClr>
                </a:gs>
                <a:gs pos="9000">
                  <a:srgbClr val="9AB5A6">
                    <a:alpha val="34901"/>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venir"/>
                <a:ea typeface="Avenir"/>
                <a:cs typeface="Avenir"/>
                <a:sym typeface="Avenir"/>
              </a:endParaRPr>
            </a:p>
          </p:txBody>
        </p:sp>
      </p:grpSp>
      <p:pic>
        <p:nvPicPr>
          <p:cNvPr id="192" name="Google Shape;192;g3e5ece86e43_0_0"/>
          <p:cNvPicPr preferRelativeResize="0"/>
          <p:nvPr/>
        </p:nvPicPr>
        <p:blipFill>
          <a:blip r:embed="rId3">
            <a:alphaModFix/>
          </a:blip>
          <a:stretch>
            <a:fillRect/>
          </a:stretch>
        </p:blipFill>
        <p:spPr>
          <a:xfrm>
            <a:off x="183525" y="250125"/>
            <a:ext cx="11883799" cy="5371650"/>
          </a:xfrm>
          <a:prstGeom prst="rect">
            <a:avLst/>
          </a:prstGeom>
          <a:noFill/>
          <a:ln>
            <a:noFill/>
          </a:ln>
        </p:spPr>
      </p:pic>
      <p:sp>
        <p:nvSpPr>
          <p:cNvPr id="193" name="Google Shape;193;g3e5ece86e43_0_0"/>
          <p:cNvSpPr txBox="1"/>
          <p:nvPr/>
        </p:nvSpPr>
        <p:spPr>
          <a:xfrm>
            <a:off x="183525" y="5788238"/>
            <a:ext cx="58011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CH" sz="1700" i="1">
                <a:solidFill>
                  <a:schemeClr val="dk1"/>
                </a:solidFill>
                <a:latin typeface="Roboto"/>
                <a:ea typeface="Roboto"/>
                <a:cs typeface="Roboto"/>
                <a:sym typeface="Roboto"/>
              </a:rPr>
              <a:t>https://dataprogames.ph-freiburg.de/nothing-to-hide/</a:t>
            </a:r>
            <a:endParaRPr/>
          </a:p>
        </p:txBody>
      </p:sp>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760</Words>
  <Application>Microsoft Macintosh PowerPoint</Application>
  <PresentationFormat>Widescreen</PresentationFormat>
  <Paragraphs>90</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Avenir</vt:lpstr>
      <vt:lpstr>Noto Sans Symbols</vt:lpstr>
      <vt:lpstr>Arial</vt:lpstr>
      <vt:lpstr>Play</vt:lpstr>
      <vt:lpstr>Roboto</vt:lpstr>
      <vt:lpstr>Office</vt:lpstr>
      <vt:lpstr>Preparación para el juego web -  Nothing to Hide    Medidas de protección de datos  </vt:lpstr>
      <vt:lpstr>Contraseñas seguras </vt:lpstr>
      <vt:lpstr>PowerPoint Presentation</vt:lpstr>
      <vt:lpstr>Phishing y la ingeniería social  *Ficha de trabajo disponible</vt:lpstr>
      <vt:lpstr>Ejemplos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Renata Barbiero Säuberli (s)</dc:creator>
  <cp:lastModifiedBy>roxy ortiz bandes</cp:lastModifiedBy>
  <cp:revision>1</cp:revision>
  <dcterms:created xsi:type="dcterms:W3CDTF">2026-03-24T16:09:25Z</dcterms:created>
  <dcterms:modified xsi:type="dcterms:W3CDTF">2026-07-15T07:36:56Z</dcterms:modified>
</cp:coreProperties>
</file>