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embeddedFontLst>
    <p:embeddedFont>
      <p:font typeface="Avenir" panose="02000503020000020003" pitchFamily="2" charset="0"/>
      <p:regular r:id="rId27"/>
      <p:italic r:id="rId28"/>
    </p:embeddedFont>
    <p:embeddedFont>
      <p:font typeface="Play"/>
      <p:regular r:id="rId29"/>
      <p:bold r:id="rId30"/>
    </p:embeddedFont>
    <p:embeddedFont>
      <p:font typeface="Roboto" panose="02000000000000000000" pitchFamily="2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g5L5NX8Xp1h6z4MSRCsmAoTCzbQ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borah K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24F483D-D082-4454-B9D7-FB961E169191}">
  <a:tblStyle styleId="{124F483D-D082-4454-B9D7-FB961E16919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customschemas.google.com/relationships/presentationmetadata" Target="meta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6-06-01T10:07:23.269" idx="1">
    <p:pos x="3387" y="1643"/>
    <p:text>Please replace with screenshots of privacy and cookie notices from websites in your language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B8XJqyvA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CH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90" name="Google Shape;9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 b="1">
                <a:highlight>
                  <a:srgbClr val="BADB7C"/>
                </a:highlight>
              </a:rPr>
              <a:t>NOTA PARA EL PROFESORADO</a:t>
            </a:r>
            <a:endParaRPr>
              <a:highlight>
                <a:srgbClr val="BADB7C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100"/>
              <a:t>🎯 Enfoque del módulo</a:t>
            </a:r>
            <a:endParaRPr sz="1100" b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100"/>
              <a:t>Este módulo trata exclusivamente sobre la privacidad digital.</a:t>
            </a: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100"/>
              <a:t>👉 No abarca:</a:t>
            </a:r>
            <a:endParaRPr sz="1100" b="1"/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La privacidad en el hogar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Los espacios físicos o personales</a:t>
            </a: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100"/>
              <a:t>El profesorado debe subrayar activamente que: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La privacidad digital funciona de forma distinta a la privacidad en la vida cotidiana.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En línea se generan datos de forma automática.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Los contenidos se pueden almacenar y compartir.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“Privado” no significa necesariamente “solo para mis ojos”.</a:t>
            </a: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300" b="1"/>
              <a:t>Enmarcar correctamente el papel de las familias</a:t>
            </a:r>
            <a:endParaRPr sz="1300" b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100"/>
              <a:t>Es importante dejar claro que: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Las familias forman parte del sistema de protección y apoyo.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Las competencias digitales hay que aprenderlas.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La orientación y la supervisión son beneficiosas.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El objetivo es un uso seguro y responsable, no la libertad total.</a:t>
            </a:r>
            <a:endParaRPr sz="110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7" name="Google Shape;107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CH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Comentad las 3 áreas de la privacidad digital: 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los datos son privados para mí = solo yo los conozco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los datos son privados frente al público, pero se comparten con los proveedores de la plataforma = puede que otros no los vean, pero mis datos pueden tratarse, compartirse y venderse a terceros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los datos son públicos = los he compartido en redes sociales para que todo el mundo/todos los usuarios los vean. Podrían distribuirse o utilizarse sin que yo lo sepa o lo consienta</a:t>
            </a:r>
            <a:endParaRPr/>
          </a:p>
        </p:txBody>
      </p:sp>
      <p:sp>
        <p:nvSpPr>
          <p:cNvPr id="117" name="Google Shape;11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Empezad con nuestro Kahoot: Protección de datos: ¿Eres un experto en el RGPD? https://www.datapro.education/tools/ </a:t>
            </a:r>
            <a:endParaRPr/>
          </a:p>
        </p:txBody>
      </p:sp>
      <p:sp>
        <p:nvSpPr>
          <p:cNvPr id="138" name="Google Shape;13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🎮 Juego Nothing to Hide: juega al Cookie-Game</a:t>
            </a:r>
            <a:endParaRPr/>
          </a:p>
        </p:txBody>
      </p:sp>
      <p:sp>
        <p:nvSpPr>
          <p:cNvPr id="150" name="Google Shape;150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de-CH"/>
              <a:t>Explica por qué la personalización genera más interacción con la plataforma y más tiempo de pantalla → dinero. Por ejemplo: los anuncios normales = cuestan mucho dinero de crear, no son específicos, menor probabilidad de que los usuarios hagan clic o compren productos</a:t>
            </a:r>
            <a:endParaRPr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de-CH"/>
              <a:t>Utiliza la Tarea 2 de nuestra ficha “Worksheet DataPro Webgames”, disponible en nuestro sitio web en “for teachers” &gt; ”training material” https://www.datapro.education/training-material/</a:t>
            </a: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de-CH"/>
            </a:br>
            <a:r>
              <a:rPr lang="de-CH"/>
              <a:t>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anuncios personalizados = cuestan dinero de crear, mayor probabilidad de llegar a los clientes adecuados → más eficaces</a:t>
            </a:r>
            <a:br>
              <a:rPr lang="de-CH"/>
            </a:br>
            <a:endParaRPr/>
          </a:p>
        </p:txBody>
      </p:sp>
      <p:sp>
        <p:nvSpPr>
          <p:cNvPr id="169" name="Google Shape;169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de-CH"/>
              <a:t>Explica el contexto de la privacidad más allá de los ‘derechos’ y la protección del RGPD. 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de-CH"/>
              <a:t>Fomenta el pensamiento crítico: ¿qué quiero que los demás sepan de mí? ¿Tengo derecho a compartir datos sobre otras personas? ¿Mi perfil es público o privado?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→ Preparación para el juego Nothing to Hide, relativo a niños y adolescentes de hasta 13 años </a:t>
            </a:r>
            <a:endParaRPr/>
          </a:p>
        </p:txBody>
      </p:sp>
      <p:sp>
        <p:nvSpPr>
          <p:cNvPr id="179" name="Google Shape;17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9" name="Google Shape;18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de-CH"/>
              <a:t>¿Qué significa público en un contexto no digital frente a uno digital? Preguntad en clase y recopilad ejemplos de aplicaciones/plataformas de redes sociales concretas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de-CH"/>
              <a:t>Jugad al Kahoot: To Post, or Not To Post? disponible en https://www.datapro.education/tools/</a:t>
            </a:r>
            <a:endParaRPr/>
          </a:p>
        </p:txBody>
      </p:sp>
      <p:sp>
        <p:nvSpPr>
          <p:cNvPr id="195" name="Google Shape;195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de-CH" sz="1600">
                <a:latin typeface="Roboto"/>
                <a:ea typeface="Roboto"/>
                <a:cs typeface="Roboto"/>
                <a:sym typeface="Roboto"/>
              </a:rPr>
              <a:t>Preguntad en clase: ¿Cómo podría un desconocido combinar pequeños detalles e información de varias cuentas de redes sociales?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de-CH" sz="1600">
                <a:latin typeface="Roboto"/>
                <a:ea typeface="Roboto"/>
                <a:cs typeface="Roboto"/>
                <a:sym typeface="Roboto"/>
              </a:rPr>
              <a:t>Utiliza la Tarea 2. ‘Tu perfil de datos’ de la ficha ‘DataPro webgames’ https://www.datapro.education/tools/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1" name="Google Shape;231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de-CH"/>
              <a:t>Después de realizar la tarea 2 de la ficha, los grupos pueden presentar sus perfiles de datos y comentar los riesgos y los posibles peligros para otras personas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de-CH"/>
              <a:t>! Insiste en que se trata de tomar conciencia, no de tener miedo. </a:t>
            </a:r>
            <a:endParaRPr/>
          </a:p>
        </p:txBody>
      </p:sp>
      <p:sp>
        <p:nvSpPr>
          <p:cNvPr id="232" name="Google Shape;232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de-CH"/>
              <a:t>Explica que interactuar con un contenido (compartir, dar «me gusta», reenviar) ayuda a que se difunda más fácil y rápidamente por las redes sociales (competencia algorítmica) 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de-CH"/>
              <a:t>Jugad al juego de interacty ‘Unmask the News!’ disponible en https://www.datapro.education/tools/</a:t>
            </a:r>
            <a:endParaRPr/>
          </a:p>
        </p:txBody>
      </p:sp>
      <p:sp>
        <p:nvSpPr>
          <p:cNvPr id="245" name="Google Shape;245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e5def6c87d_1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g3e5def6c87d_1_2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914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7" name="Google Shape;257;g3e5def6c87d_1_2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e5def6c87d_1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g3e5def6c87d_1_2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Solución: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X Ignorar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¿Por qué?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desvaloriza a los profesionales y a la ciencia (los médicos no quieren que sepas esto)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comprobación de la fuente: ‘canal de noticias’ desconocido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titular demasiado llamativo (‘descubrimiento impactante’)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hace promesas (‘quema 10 kg en 7 días’)</a:t>
            </a:r>
            <a:endParaRPr/>
          </a:p>
        </p:txBody>
      </p:sp>
      <p:sp>
        <p:nvSpPr>
          <p:cNvPr id="268" name="Google Shape;268;g3e5def6c87d_1_25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e5def6c87d_1_3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3e5def6c87d_1_3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Solución: 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Se puede interactuar</a:t>
            </a: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0" name="Google Shape;280;g3e5def6c87d_1_37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e5def6c87d_1_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g3e5def6c87d_1_2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Solución: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X Ignorar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¿Por qué?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demoniza a grupos generales e inespecíficos (‘las empresas’) 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crea miedo, genera pánico, simula urgencia (‘cáncer’, ‘protege a tu familia’) 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comprobación de la fuente: cuenta de ‘salud’ desconocida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titular demasiado llamativo (‘última hora’)</a:t>
            </a: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2" name="Google Shape;292;g3e5def6c87d_1_2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e5def6c87d_1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3" name="Google Shape;303;g3e5def6c87d_1_2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Solución: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X Ignorar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¿Por qué?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premios poco realistas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se exige un pago para reclamar la recompensa/el premio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no se da más información sobre el procedimiento de selección ni la causa</a:t>
            </a: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4" name="Google Shape;304;g3e5def6c87d_1_28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e5def6c87d_1_2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5" name="Google Shape;315;g3e5def6c87d_1_2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Solución: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X Ignorar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¿Por qué?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simula urgencia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incluye un enlace externo</a:t>
            </a: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6" name="Google Shape;316;g3e5def6c87d_1_29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e5def6c87d_1_3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7" name="Google Shape;327;g3e5def6c87d_1_3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Solución: 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Se puede interactuar</a:t>
            </a: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8" name="Google Shape;328;g3e5def6c87d_1_36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19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e5def6c87d_1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9" name="Google Shape;339;g3e5def6c87d_1_3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Solución: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X Ignorar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¿Por qué?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esquema piramidal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promesas poco realistas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promete dinero</a:t>
            </a: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0" name="Google Shape;340;g3e5def6c87d_1_3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e5def6c87d_1_3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1" name="Google Shape;351;g3e5def6c87d_1_3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Solución: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X Ignorar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¿Por qué?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simula urgencia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pretende conocer/tener acceso a ‘conocimiento secreto’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demoniza y generaliza a un grupo, ‘ellos’</a:t>
            </a: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2" name="Google Shape;352;g3e5def6c87d_1_3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21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e5def6c87d_1_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3" name="Google Shape;363;g3e5def6c87d_1_3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Solución: 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Se puede interactuar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Ten en cuenta: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¿Conozco a estas personas? ¿Por qué quiero interactuar?</a:t>
            </a: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4" name="Google Shape;364;g3e5def6c87d_1_38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e5ec7a39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5" name="Google Shape;375;g3e5ec7a3997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914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6" name="Google Shape;376;g3e5ec7a3997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23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e5ec7a399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6" name="Google Shape;386;g3e5ec7a3997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de-CH" sz="1400"/>
              <a:t>Profesorado: ¡lean primero la Game Guide! </a:t>
            </a:r>
            <a:endParaRPr sz="1400"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de-CH" sz="1400">
                <a:latin typeface="Roboto"/>
                <a:ea typeface="Roboto"/>
                <a:cs typeface="Roboto"/>
                <a:sym typeface="Roboto"/>
              </a:rPr>
              <a:t>Jueguen a Nothing to Hide: 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 sz="1400" i="1">
                <a:latin typeface="Roboto"/>
                <a:ea typeface="Roboto"/>
                <a:cs typeface="Roboto"/>
                <a:sym typeface="Roboto"/>
              </a:rPr>
              <a:t>https://dataprogames.ph-freiburg.de/nothing-to-hide/</a:t>
            </a:r>
            <a:br>
              <a:rPr lang="de-CH" sz="1400"/>
            </a:br>
            <a:endParaRPr sz="1400"/>
          </a:p>
        </p:txBody>
      </p:sp>
      <p:sp>
        <p:nvSpPr>
          <p:cNvPr id="387" name="Google Shape;387;g3e5ec7a3997_0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24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Inhal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r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 2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9"/>
          <p:cNvSpPr txBox="1">
            <a:spLocks noGrp="1"/>
          </p:cNvSpPr>
          <p:nvPr>
            <p:ph type="title"/>
          </p:nvPr>
        </p:nvSpPr>
        <p:spPr>
          <a:xfrm>
            <a:off x="3130560" y="903360"/>
            <a:ext cx="5930400" cy="14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9"/>
          <p:cNvSpPr txBox="1">
            <a:spLocks noGrp="1"/>
          </p:cNvSpPr>
          <p:nvPr>
            <p:ph type="subTitle" idx="1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" type="title">
  <p:cSld name="TITL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1" name="Google Shape;31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r Titel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bschnitts-&#10;überschrift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wei Inhalte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6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leich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6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6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6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alt mit Überschrift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6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 mit Überschrift" type="picTx">
  <p:cSld name="PICTURE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6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vertikaler Text" type="vertTx">
  <p:cSld name="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6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kaler Titel und Text" type="vertTitleAndTx">
  <p:cSld name="VERTICAL_TITLE_AND_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6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/>
          <p:nvPr/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3" name="Google Shape;93;p2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0" y="-429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5" name="Google Shape;95;p2"/>
          <p:cNvGrpSpPr/>
          <p:nvPr/>
        </p:nvGrpSpPr>
        <p:grpSpPr>
          <a:xfrm>
            <a:off x="-830247" y="-1"/>
            <a:ext cx="4974086" cy="6858001"/>
            <a:chOff x="-830247" y="-1"/>
            <a:chExt cx="4974086" cy="6858001"/>
          </a:xfrm>
        </p:grpSpPr>
        <p:sp>
          <p:nvSpPr>
            <p:cNvPr id="96" name="Google Shape;96;p2"/>
            <p:cNvSpPr/>
            <p:nvPr/>
          </p:nvSpPr>
          <p:spPr>
            <a:xfrm rot="5400000" flipH="1">
              <a:off x="-1409318" y="1410082"/>
              <a:ext cx="6858000" cy="4037835"/>
            </a:xfrm>
            <a:prstGeom prst="rect">
              <a:avLst/>
            </a:prstGeom>
            <a:gradFill>
              <a:gsLst>
                <a:gs pos="0">
                  <a:schemeClr val="accent6"/>
                </a:gs>
                <a:gs pos="8000">
                  <a:schemeClr val="accent6"/>
                </a:gs>
                <a:gs pos="100000">
                  <a:srgbClr val="4AB5C4">
                    <a:alpha val="88627"/>
                  </a:srgbClr>
                </a:gs>
              </a:gsLst>
              <a:lin ang="3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 rot="5400000" flipH="1">
              <a:off x="-1153806" y="1153804"/>
              <a:ext cx="6346209" cy="4038601"/>
            </a:xfrm>
            <a:prstGeom prst="rect">
              <a:avLst/>
            </a:prstGeom>
            <a:gradFill>
              <a:gsLst>
                <a:gs pos="0">
                  <a:srgbClr val="91D2DB">
                    <a:alpha val="0"/>
                  </a:srgbClr>
                </a:gs>
                <a:gs pos="99000">
                  <a:srgbClr val="8AB833">
                    <a:alpha val="91764"/>
                  </a:srgbClr>
                </a:gs>
                <a:gs pos="100000">
                  <a:srgbClr val="8AB833">
                    <a:alpha val="91764"/>
                  </a:srgbClr>
                </a:gs>
              </a:gsLst>
              <a:lin ang="18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 rot="5400000" flipH="1">
              <a:off x="759574" y="3578975"/>
              <a:ext cx="2502407" cy="4055644"/>
            </a:xfrm>
            <a:prstGeom prst="rect">
              <a:avLst/>
            </a:prstGeom>
            <a:gradFill>
              <a:gsLst>
                <a:gs pos="0">
                  <a:srgbClr val="4AB5C4">
                    <a:alpha val="27843"/>
                  </a:srgbClr>
                </a:gs>
                <a:gs pos="2000">
                  <a:srgbClr val="4AB5C4">
                    <a:alpha val="27843"/>
                  </a:srgbClr>
                </a:gs>
                <a:gs pos="100000">
                  <a:srgbClr val="029676">
                    <a:alpha val="0"/>
                  </a:srgbClr>
                </a:gs>
              </a:gsLst>
              <a:lin ang="78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 rot="6097846">
              <a:off x="-747355" y="1201312"/>
              <a:ext cx="4808302" cy="4088666"/>
            </a:xfrm>
            <a:custGeom>
              <a:avLst/>
              <a:gdLst/>
              <a:ahLst/>
              <a:cxnLst/>
              <a:rect l="l" t="t" r="r" b="b"/>
              <a:pathLst>
                <a:path w="4808302" h="4088666" extrusionOk="0">
                  <a:moveTo>
                    <a:pt x="48844" y="2888671"/>
                  </a:moveTo>
                  <a:cubicBezTo>
                    <a:pt x="16818" y="2732167"/>
                    <a:pt x="0" y="2570123"/>
                    <a:pt x="0" y="2404151"/>
                  </a:cubicBezTo>
                  <a:cubicBezTo>
                    <a:pt x="0" y="1076375"/>
                    <a:pt x="1076375" y="0"/>
                    <a:pt x="2404151" y="0"/>
                  </a:cubicBezTo>
                  <a:cubicBezTo>
                    <a:pt x="3731927" y="0"/>
                    <a:pt x="4808302" y="1076375"/>
                    <a:pt x="4808302" y="2404151"/>
                  </a:cubicBezTo>
                  <a:cubicBezTo>
                    <a:pt x="4808302" y="2653109"/>
                    <a:pt x="4770461" y="2893229"/>
                    <a:pt x="4700216" y="3119072"/>
                  </a:cubicBezTo>
                  <a:lnTo>
                    <a:pt x="4643143" y="3275009"/>
                  </a:lnTo>
                  <a:lnTo>
                    <a:pt x="690093" y="4088666"/>
                  </a:lnTo>
                  <a:lnTo>
                    <a:pt x="548991" y="3933414"/>
                  </a:lnTo>
                  <a:cubicBezTo>
                    <a:pt x="304015" y="3636572"/>
                    <a:pt x="128908" y="3279932"/>
                    <a:pt x="48844" y="2888671"/>
                  </a:cubicBezTo>
                  <a:close/>
                </a:path>
              </a:pathLst>
            </a:custGeom>
            <a:gradFill>
              <a:gsLst>
                <a:gs pos="0">
                  <a:srgbClr val="B7FFEE">
                    <a:alpha val="1960"/>
                  </a:srgbClr>
                </a:gs>
                <a:gs pos="13000">
                  <a:srgbClr val="B7FFEE">
                    <a:alpha val="1960"/>
                  </a:srgbClr>
                </a:gs>
                <a:gs pos="100000">
                  <a:srgbClr val="0989B1">
                    <a:alpha val="28627"/>
                  </a:srgbClr>
                </a:gs>
              </a:gsLst>
              <a:lin ang="168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00" name="Google Shape;100;p2"/>
          <p:cNvSpPr txBox="1">
            <a:spLocks noGrp="1"/>
          </p:cNvSpPr>
          <p:nvPr>
            <p:ph type="title"/>
          </p:nvPr>
        </p:nvSpPr>
        <p:spPr>
          <a:xfrm>
            <a:off x="129925" y="519750"/>
            <a:ext cx="3761700" cy="46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Preparación para el juego web - </a:t>
            </a:r>
            <a:b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Nothing to Hide</a:t>
            </a: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r>
              <a:rPr lang="de-CH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privacidad como derecho humano </a:t>
            </a:r>
            <a:br>
              <a:rPr lang="de-CH" sz="1600"/>
            </a:br>
            <a:endParaRPr sz="3200">
              <a:solidFill>
                <a:schemeClr val="lt1"/>
              </a:solidFill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10700505" y="5384801"/>
            <a:ext cx="1284073" cy="1274424"/>
          </a:xfrm>
          <a:custGeom>
            <a:avLst/>
            <a:gdLst/>
            <a:ahLst/>
            <a:cxnLst/>
            <a:rect l="l" t="t" r="r" b="b"/>
            <a:pathLst>
              <a:path w="2613271" h="2653067" extrusionOk="0">
                <a:moveTo>
                  <a:pt x="0" y="0"/>
                </a:moveTo>
                <a:lnTo>
                  <a:pt x="2613271" y="0"/>
                </a:lnTo>
                <a:lnTo>
                  <a:pt x="2613271" y="2653067"/>
                </a:lnTo>
                <a:lnTo>
                  <a:pt x="0" y="2653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02" name="Google Shape;102;p2" descr="Ein Bild, das Grafiken, Schrift, Grafikdesign, Text enthält.&#10;&#10;Automatisch generierte Beschreibung"/>
          <p:cNvPicPr preferRelativeResize="0"/>
          <p:nvPr/>
        </p:nvPicPr>
        <p:blipFill rotWithShape="1">
          <a:blip r:embed="rId4">
            <a:alphaModFix/>
          </a:blip>
          <a:srcRect t="1477" r="-2" b="1616"/>
          <a:stretch/>
        </p:blipFill>
        <p:spPr>
          <a:xfrm>
            <a:off x="9771321" y="873031"/>
            <a:ext cx="2566983" cy="248753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4266326" y="3949607"/>
            <a:ext cx="5505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Comprender la diferencia entre la privacidad en la vida cotidiana y la privacidad en línea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17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10" name="Google Shape;110;p17"/>
            <p:cNvSpPr/>
            <p:nvPr/>
          </p:nvSpPr>
          <p:spPr>
            <a:xfrm rot="10800000" flipH="1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11" name="Google Shape;111;p17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12" name="Google Shape;112;p17"/>
          <p:cNvSpPr txBox="1"/>
          <p:nvPr/>
        </p:nvSpPr>
        <p:spPr>
          <a:xfrm>
            <a:off x="1183105" y="2363291"/>
            <a:ext cx="4455600" cy="32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el alcance de la privacidad en línea 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datos recopilados a través de plataformas y aplicaciones 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la diferencia entre la privacidad digital/en línea y la privacidad en contextos cotidianos 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👉 La privacidad digital tiene un alcance diferente 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784075" y="714857"/>
            <a:ext cx="6096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¿Qué vamos a aprender?</a:t>
            </a:r>
            <a:endParaRPr sz="36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4" name="Google Shape;114;p17" descr="Überwachungskamera Silhouet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38800" y="29718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/>
        </p:nvSpPr>
        <p:spPr>
          <a:xfrm>
            <a:off x="597375" y="1752150"/>
            <a:ext cx="5655900" cy="28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privacidad digital significa: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lang="de-CH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Comprender qué datos se están generando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lang="de-CH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Saber quién puede ver esos datos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lang="de-CH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Tomar decisiones conscientes sobre qué información compartes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0" indent="457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CH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de-CH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de-CH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 trata de tener el control sobre tus propios datos.</a:t>
            </a: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0" name="Google Shape;120;p18"/>
          <p:cNvSpPr txBox="1"/>
          <p:nvPr/>
        </p:nvSpPr>
        <p:spPr>
          <a:xfrm>
            <a:off x="597375" y="646555"/>
            <a:ext cx="9780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¿QUÉ SIGNIFICA LA PRIVACIDAD DIGITAL?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1" name="Google Shape;121;p18" descr="Lenkrad Silhouet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7379" y="3468495"/>
            <a:ext cx="914400" cy="914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2" name="Google Shape;122;p18"/>
          <p:cNvGrpSpPr/>
          <p:nvPr/>
        </p:nvGrpSpPr>
        <p:grpSpPr>
          <a:xfrm>
            <a:off x="0" y="6400797"/>
            <a:ext cx="12192000" cy="456773"/>
            <a:chOff x="0" y="6400799"/>
            <a:chExt cx="12192000" cy="456773"/>
          </a:xfrm>
        </p:grpSpPr>
        <p:sp>
          <p:nvSpPr>
            <p:cNvPr id="123" name="Google Shape;123;p18"/>
            <p:cNvSpPr/>
            <p:nvPr/>
          </p:nvSpPr>
          <p:spPr>
            <a:xfrm rot="10800000" flipH="1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24" name="Google Shape;124;p18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25" name="Google Shape;125;p18"/>
          <p:cNvSpPr/>
          <p:nvPr/>
        </p:nvSpPr>
        <p:spPr>
          <a:xfrm>
            <a:off x="6746296" y="1293045"/>
            <a:ext cx="4668300" cy="4668300"/>
          </a:xfrm>
          <a:prstGeom prst="ellipse">
            <a:avLst/>
          </a:prstGeom>
          <a:solidFill>
            <a:srgbClr val="FEFEF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6" name="Google Shape;126;p18"/>
          <p:cNvGrpSpPr/>
          <p:nvPr/>
        </p:nvGrpSpPr>
        <p:grpSpPr>
          <a:xfrm>
            <a:off x="7780680" y="892381"/>
            <a:ext cx="2887928" cy="2887928"/>
            <a:chOff x="3611776" y="414352"/>
            <a:chExt cx="2166000" cy="2166000"/>
          </a:xfrm>
        </p:grpSpPr>
        <p:sp>
          <p:nvSpPr>
            <p:cNvPr id="127" name="Google Shape;127;p18"/>
            <p:cNvSpPr/>
            <p:nvPr/>
          </p:nvSpPr>
          <p:spPr>
            <a:xfrm>
              <a:off x="3611776" y="414352"/>
              <a:ext cx="2166000" cy="2166000"/>
            </a:xfrm>
            <a:prstGeom prst="ellipse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18"/>
            <p:cNvSpPr txBox="1"/>
            <p:nvPr/>
          </p:nvSpPr>
          <p:spPr>
            <a:xfrm>
              <a:off x="3967546" y="1027503"/>
              <a:ext cx="1496100" cy="702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457200" marR="0" lvl="0" indent="-32385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Roboto"/>
                <a:buAutoNum type="arabicPeriod"/>
              </a:pPr>
              <a:r>
                <a:rPr lang="de-CH" sz="15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Solo yo</a:t>
              </a:r>
              <a:endParaRPr sz="15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9" name="Google Shape;129;p18"/>
          <p:cNvGrpSpPr/>
          <p:nvPr/>
        </p:nvGrpSpPr>
        <p:grpSpPr>
          <a:xfrm>
            <a:off x="8954734" y="2961943"/>
            <a:ext cx="2887928" cy="2887928"/>
            <a:chOff x="4562258" y="2032864"/>
            <a:chExt cx="2166000" cy="2166000"/>
          </a:xfrm>
        </p:grpSpPr>
        <p:sp>
          <p:nvSpPr>
            <p:cNvPr id="130" name="Google Shape;130;p18"/>
            <p:cNvSpPr/>
            <p:nvPr/>
          </p:nvSpPr>
          <p:spPr>
            <a:xfrm>
              <a:off x="4562258" y="2032864"/>
              <a:ext cx="2166000" cy="2166000"/>
            </a:xfrm>
            <a:prstGeom prst="ellipse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8"/>
            <p:cNvSpPr txBox="1"/>
            <p:nvPr/>
          </p:nvSpPr>
          <p:spPr>
            <a:xfrm>
              <a:off x="5079846" y="2834728"/>
              <a:ext cx="1496100" cy="702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de-CH" sz="15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2.  Yo y el proveedor de la plataforma/aplicación</a:t>
              </a:r>
              <a:endParaRPr sz="15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2" name="Google Shape;132;p18"/>
          <p:cNvGrpSpPr/>
          <p:nvPr/>
        </p:nvGrpSpPr>
        <p:grpSpPr>
          <a:xfrm>
            <a:off x="6403982" y="2961956"/>
            <a:ext cx="2887928" cy="2887928"/>
            <a:chOff x="2520331" y="2100816"/>
            <a:chExt cx="2166000" cy="2166000"/>
          </a:xfrm>
        </p:grpSpPr>
        <p:sp>
          <p:nvSpPr>
            <p:cNvPr id="133" name="Google Shape;133;p18"/>
            <p:cNvSpPr/>
            <p:nvPr/>
          </p:nvSpPr>
          <p:spPr>
            <a:xfrm>
              <a:off x="2520331" y="2100816"/>
              <a:ext cx="2166000" cy="2166000"/>
            </a:xfrm>
            <a:prstGeom prst="ellipse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8"/>
            <p:cNvSpPr txBox="1"/>
            <p:nvPr/>
          </p:nvSpPr>
          <p:spPr>
            <a:xfrm>
              <a:off x="2855281" y="2834728"/>
              <a:ext cx="1496100" cy="702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de-CH" sz="15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3. Yo, otros usuarios y el proveedor de la plataforma/aplicación</a:t>
              </a:r>
              <a:endParaRPr sz="15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35" name="Google Shape;135;p18"/>
          <p:cNvSpPr/>
          <p:nvPr/>
        </p:nvSpPr>
        <p:spPr>
          <a:xfrm>
            <a:off x="8407452" y="2748488"/>
            <a:ext cx="1634400" cy="1634400"/>
          </a:xfrm>
          <a:prstGeom prst="ellipse">
            <a:avLst/>
          </a:prstGeom>
          <a:solidFill>
            <a:srgbClr val="80B97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de-CH" sz="1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¿Quién puede ver mis datos? </a:t>
            </a:r>
            <a:endParaRPr sz="15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/>
          <p:nvPr/>
        </p:nvSpPr>
        <p:spPr>
          <a:xfrm>
            <a:off x="868050" y="1695275"/>
            <a:ext cx="10243500" cy="11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¿Qué derechos tienes cuando usas las redes sociales y las plataformas digitales?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lang="de-CH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Comentad: ¿Conocéis vuestros derechos según el Reglamento General de Protección de Datos (RGPD)? (Kahoot)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lang="de-CH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parejas: recopilad 5 derechos que tenéis en relación con vuestros datos en línea</a:t>
            </a:r>
            <a:endParaRPr sz="18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" name="Google Shape;141;p21"/>
          <p:cNvSpPr txBox="1"/>
          <p:nvPr/>
        </p:nvSpPr>
        <p:spPr>
          <a:xfrm>
            <a:off x="788068" y="862081"/>
            <a:ext cx="9710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El RGPD: Tus datos en línea, tus derechos  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2" name="Google Shape;142;p21" descr="Gewichte ungleich Silhouet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34578" y="594175"/>
            <a:ext cx="914400" cy="914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3" name="Google Shape;143;p21"/>
          <p:cNvGrpSpPr/>
          <p:nvPr/>
        </p:nvGrpSpPr>
        <p:grpSpPr>
          <a:xfrm>
            <a:off x="0" y="6400797"/>
            <a:ext cx="12192000" cy="456773"/>
            <a:chOff x="0" y="6400799"/>
            <a:chExt cx="12192000" cy="456773"/>
          </a:xfrm>
        </p:grpSpPr>
        <p:sp>
          <p:nvSpPr>
            <p:cNvPr id="144" name="Google Shape;144;p21"/>
            <p:cNvSpPr/>
            <p:nvPr/>
          </p:nvSpPr>
          <p:spPr>
            <a:xfrm rot="10800000" flipH="1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5" name="Google Shape;145;p21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aphicFrame>
        <p:nvGraphicFramePr>
          <p:cNvPr id="146" name="Google Shape;146;p21"/>
          <p:cNvGraphicFramePr/>
          <p:nvPr/>
        </p:nvGraphicFramePr>
        <p:xfrm>
          <a:off x="1036225" y="2939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{124F483D-D082-4454-B9D7-FB961E169191}</a:tableStyleId>
              </a:tblPr>
              <a:tblGrid>
                <a:gridCol w="4898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75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de-CH" sz="1500" b="1" u="none" strike="noStrike" cap="none"/>
                        <a:t>Tienes derecho a…</a:t>
                      </a:r>
                      <a:endParaRPr sz="1500" b="1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de-CH" sz="1400" b="1" u="none" strike="noStrike" cap="none"/>
                        <a:t>SABER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 u="none" strike="noStrike" cap="none">
                          <a:solidFill>
                            <a:schemeClr val="dk1"/>
                          </a:solidFill>
                        </a:rPr>
                        <a:t>Qué información recopila una plataforma sobre ti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  <a:p>
                      <a:pPr marL="457200" marR="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 u="none" strike="noStrike" cap="none">
                          <a:solidFill>
                            <a:schemeClr val="dk1"/>
                          </a:solidFill>
                        </a:rPr>
                        <a:t>Por qué se recopila y cómo se utiliza</a:t>
                      </a:r>
                      <a:endParaRPr sz="15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de-CH" sz="1400" b="1" u="none" strike="noStrike" cap="none"/>
                        <a:t>ACCEDER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 u="none" strike="noStrike" cap="none">
                          <a:solidFill>
                            <a:schemeClr val="dk1"/>
                          </a:solidFill>
                        </a:rPr>
                        <a:t>Pedir ver los datos que una empresa tiene sobre ti</a:t>
                      </a:r>
                      <a:endParaRPr sz="15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de-CH" sz="1400" b="1" u="none" strike="noStrike" cap="none"/>
                        <a:t>RECTIFICAR 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 u="none" strike="noStrike" cap="none">
                          <a:solidFill>
                            <a:schemeClr val="dk1"/>
                          </a:solidFill>
                        </a:rPr>
                        <a:t>Solicitar que se corrija la información incorrecta</a:t>
                      </a:r>
                      <a:endParaRPr sz="15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de-CH" sz="1400" b="1" u="none" strike="noStrike" cap="none"/>
                        <a:t>SUPRIMIR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 u="none" strike="noStrike" cap="none">
                          <a:solidFill>
                            <a:schemeClr val="dk1"/>
                          </a:solidFill>
                        </a:rPr>
                        <a:t>Pedir que se eliminen tus datos ("derecho al olvido")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5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de-CH" sz="1400" b="1" u="none" strike="noStrike" cap="none"/>
                        <a:t>CONTROLAR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 u="none" strike="noStrike" cap="none">
                          <a:solidFill>
                            <a:schemeClr val="dk1"/>
                          </a:solidFill>
                        </a:rPr>
                        <a:t>Decidir si las empresas pueden usar tus datos para determinados fines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  <a:p>
                      <a:pPr marL="457200" marR="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 u="none" strike="noStrike" cap="none">
                          <a:solidFill>
                            <a:schemeClr val="dk1"/>
                          </a:solidFill>
                        </a:rPr>
                        <a:t>Cambiar la configuración de privacidad y los permisos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de-CH" sz="1400" b="1" u="none" strike="noStrike" cap="none"/>
                        <a:t>OBTENER UNA COPIA</a:t>
                      </a:r>
                      <a:endParaRPr sz="14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 u="none" strike="noStrike" cap="none">
                          <a:solidFill>
                            <a:schemeClr val="dk1"/>
                          </a:solidFill>
                        </a:rPr>
                        <a:t>Solicitar una copia de tus datos personales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3"/>
          <p:cNvSpPr txBox="1"/>
          <p:nvPr/>
        </p:nvSpPr>
        <p:spPr>
          <a:xfrm>
            <a:off x="372978" y="620945"/>
            <a:ext cx="82995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None/>
            </a:pPr>
            <a:r>
              <a:rPr lang="de-CH" sz="3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¿Cómo saben las aplicaciones lo que haces? El rastreo (tracking)</a:t>
            </a:r>
            <a:endParaRPr sz="1400" b="1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3" name="Google Shape;153;p13"/>
          <p:cNvSpPr txBox="1"/>
          <p:nvPr/>
        </p:nvSpPr>
        <p:spPr>
          <a:xfrm>
            <a:off x="647375" y="1990500"/>
            <a:ext cx="4140900" cy="39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¿Qué ocurre en segundo plano?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Las aplicaciones y los sitios web utilizan: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Cookies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Rastreadores (trackers)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Herramientas de analítica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Rastreo dentro de la aplicación (in-app)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Pueden detectar: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6350" marR="0" lvl="0" indent="-95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•"/>
            </a:pPr>
            <a:r>
              <a:rPr lang="de-CH" sz="15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qué páginas web visitas en línea</a:t>
            </a:r>
            <a:endParaRPr sz="15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6350" marR="0" lvl="0" indent="-95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•"/>
            </a:pPr>
            <a:r>
              <a:rPr lang="de-CH" sz="15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cuánto tiempo permaneces en una página web</a:t>
            </a:r>
            <a:endParaRPr sz="15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5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 qué interactúas al hacer clic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4" name="Google Shape;15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36547" y="2782390"/>
            <a:ext cx="281213" cy="283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3" descr="Schuhabdrücke Silhouet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62524" y="2998784"/>
            <a:ext cx="400051" cy="400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3" descr="Recherche Silhouet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27985" y="3490863"/>
            <a:ext cx="353785" cy="35378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7" name="Google Shape;157;p13"/>
          <p:cNvGrpSpPr/>
          <p:nvPr/>
        </p:nvGrpSpPr>
        <p:grpSpPr>
          <a:xfrm>
            <a:off x="5377220" y="2609199"/>
            <a:ext cx="3022117" cy="2347172"/>
            <a:chOff x="2800349" y="808383"/>
            <a:chExt cx="6674955" cy="5184203"/>
          </a:xfrm>
        </p:grpSpPr>
        <p:pic>
          <p:nvPicPr>
            <p:cNvPr id="158" name="Google Shape;158;p13"/>
            <p:cNvPicPr preferRelativeResize="0"/>
            <p:nvPr/>
          </p:nvPicPr>
          <p:blipFill rotWithShape="1">
            <a:blip r:embed="rId6">
              <a:alphaModFix/>
            </a:blip>
            <a:srcRect l="19965" t="11788" r="19203" b="12619"/>
            <a:stretch/>
          </p:blipFill>
          <p:spPr>
            <a:xfrm>
              <a:off x="2800349" y="808383"/>
              <a:ext cx="6674955" cy="5184203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 cmpd="sng">
              <a:solidFill>
                <a:srgbClr val="292929"/>
              </a:solidFill>
              <a:prstDash val="solid"/>
              <a:miter lim="80"/>
              <a:headEnd type="none" w="sm" len="sm"/>
              <a:tailEnd type="none" w="sm" len="sm"/>
            </a:ln>
            <a:effectLst>
              <a:reflection stA="28000" endPos="28000" dist="5000" dir="5400000" sy="-100000" algn="bl" rotWithShape="0"/>
            </a:effectLst>
          </p:spPr>
        </p:pic>
        <p:sp>
          <p:nvSpPr>
            <p:cNvPr id="159" name="Google Shape;159;p13"/>
            <p:cNvSpPr/>
            <p:nvPr/>
          </p:nvSpPr>
          <p:spPr>
            <a:xfrm>
              <a:off x="6026400" y="2980800"/>
              <a:ext cx="2174400" cy="180000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miter lim="8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3"/>
            <p:cNvSpPr/>
            <p:nvPr/>
          </p:nvSpPr>
          <p:spPr>
            <a:xfrm>
              <a:off x="3543600" y="3543600"/>
              <a:ext cx="4902000" cy="344400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miter lim="8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1" name="Google Shape;161;p13" descr="Ein Bild, das Elektronik, Text, Handy, mobiles Gerät enthält.&#10;&#10;KI-generierte Inhalte können fehlerhaft sein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55471" y="2609199"/>
            <a:ext cx="1475366" cy="23471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292929"/>
            </a:solidFill>
            <a:prstDash val="solid"/>
            <a:miter lim="80"/>
            <a:headEnd type="none" w="sm" len="sm"/>
            <a:tailEnd type="none" w="sm" len="sm"/>
          </a:ln>
          <a:effectLst>
            <a:reflection stA="28000" endPos="28000" dist="5000" dir="5400000" sy="-100000" algn="bl" rotWithShape="0"/>
          </a:effectLst>
        </p:spPr>
      </p:pic>
      <p:sp>
        <p:nvSpPr>
          <p:cNvPr id="162" name="Google Shape;162;p13"/>
          <p:cNvSpPr txBox="1"/>
          <p:nvPr/>
        </p:nvSpPr>
        <p:spPr>
          <a:xfrm>
            <a:off x="5257533" y="1990503"/>
            <a:ext cx="1685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Por ejemplo: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63" name="Google Shape;163;p13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64" name="Google Shape;164;p13"/>
            <p:cNvSpPr/>
            <p:nvPr/>
          </p:nvSpPr>
          <p:spPr>
            <a:xfrm rot="10800000" flipH="1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65" name="Google Shape;165;p13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"/>
          <p:cNvSpPr txBox="1"/>
          <p:nvPr/>
        </p:nvSpPr>
        <p:spPr>
          <a:xfrm>
            <a:off x="412952" y="698077"/>
            <a:ext cx="9108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Anuncios en línea solo para ti</a:t>
            </a:r>
            <a:endParaRPr sz="36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2" name="Google Shape;172;p14"/>
          <p:cNvSpPr txBox="1"/>
          <p:nvPr/>
        </p:nvSpPr>
        <p:spPr>
          <a:xfrm>
            <a:off x="623225" y="1842850"/>
            <a:ext cx="8214600" cy="44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🔍 Comentad en clase: ¿por qué son tan importantes los anuncios?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Sin datos personales</a:t>
            </a:r>
            <a:endParaRPr sz="16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Anuncios para todo el mundo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un pequeño grupo de personas se interesa + interactúa + compra 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 datos personales </a:t>
            </a:r>
            <a:endParaRPr sz="16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Anuncios solo para ti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mayor probabilidad de que interactúes con contenido que te gusta</a:t>
            </a:r>
            <a:br>
              <a:rPr lang="de-CH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de-CH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mayor tasa de clics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mayor beneficio</a:t>
            </a:r>
            <a:br>
              <a:rPr lang="de-CH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👉 Las empresas pagan más por los anuncios personalizados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3" name="Google Shape;173;p14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74" name="Google Shape;174;p14"/>
            <p:cNvSpPr/>
            <p:nvPr/>
          </p:nvSpPr>
          <p:spPr>
            <a:xfrm rot="10800000" flipH="1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5" name="Google Shape;175;p14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76" name="Google Shape;176;p14"/>
          <p:cNvSpPr txBox="1"/>
          <p:nvPr/>
        </p:nvSpPr>
        <p:spPr>
          <a:xfrm>
            <a:off x="6918950" y="1008200"/>
            <a:ext cx="3467700" cy="6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de-CH" sz="17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*ficha de trabajo disponible (Ficha de trabajo DataPro Webgames - Tarea 2) </a:t>
            </a:r>
            <a:endParaRPr sz="17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2"/>
          <p:cNvSpPr txBox="1"/>
          <p:nvPr/>
        </p:nvSpPr>
        <p:spPr>
          <a:xfrm>
            <a:off x="715878" y="2103692"/>
            <a:ext cx="4794600" cy="27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Comentad en clase</a:t>
            </a: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¿Usas las redes sociales?</a:t>
            </a: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¿Qué aplicaciones usas?</a:t>
            </a: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¿Lo saben tus padres? </a:t>
            </a: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👉 Los riesgos en línea a menudo no son directamente visibles. 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" name="Google Shape;182;p22"/>
          <p:cNvSpPr txBox="1"/>
          <p:nvPr/>
        </p:nvSpPr>
        <p:spPr>
          <a:xfrm>
            <a:off x="715878" y="838018"/>
            <a:ext cx="6099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EL CONTEXTO IMPORTA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3" name="Google Shape;183;p22" descr="Familie mit zwei Kindern Silhouet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94610" y="1189306"/>
            <a:ext cx="914400" cy="914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4" name="Google Shape;184;p22"/>
          <p:cNvGrpSpPr/>
          <p:nvPr/>
        </p:nvGrpSpPr>
        <p:grpSpPr>
          <a:xfrm>
            <a:off x="0" y="6400797"/>
            <a:ext cx="12192000" cy="456773"/>
            <a:chOff x="0" y="6400799"/>
            <a:chExt cx="12192000" cy="456773"/>
          </a:xfrm>
        </p:grpSpPr>
        <p:sp>
          <p:nvSpPr>
            <p:cNvPr id="185" name="Google Shape;185;p22"/>
            <p:cNvSpPr/>
            <p:nvPr/>
          </p:nvSpPr>
          <p:spPr>
            <a:xfrm rot="10800000" flipH="1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86" name="Google Shape;186;p22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4"/>
          <p:cNvSpPr txBox="1"/>
          <p:nvPr/>
        </p:nvSpPr>
        <p:spPr>
          <a:xfrm>
            <a:off x="1320650" y="3044275"/>
            <a:ext cx="99897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de-CH" sz="44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COMPARTIR Y CONCIENCIA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5"/>
          <p:cNvSpPr/>
          <p:nvPr/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8" name="Google Shape;198;p25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9" name="Google Shape;199;p25"/>
          <p:cNvSpPr txBox="1">
            <a:spLocks noGrp="1"/>
          </p:cNvSpPr>
          <p:nvPr>
            <p:ph type="title"/>
          </p:nvPr>
        </p:nvSpPr>
        <p:spPr>
          <a:xfrm>
            <a:off x="628309" y="341671"/>
            <a:ext cx="10376389" cy="983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de-CH">
                <a:latin typeface="Roboto"/>
                <a:ea typeface="Roboto"/>
                <a:cs typeface="Roboto"/>
                <a:sym typeface="Roboto"/>
              </a:rPr>
              <a:t>¿Qué significa ‘compartir con todo el mundo’?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00" name="Google Shape;200;p25"/>
          <p:cNvGrpSpPr/>
          <p:nvPr/>
        </p:nvGrpSpPr>
        <p:grpSpPr>
          <a:xfrm>
            <a:off x="0" y="6400797"/>
            <a:ext cx="12192000" cy="456773"/>
            <a:chOff x="0" y="6400799"/>
            <a:chExt cx="12192000" cy="456773"/>
          </a:xfrm>
        </p:grpSpPr>
        <p:sp>
          <p:nvSpPr>
            <p:cNvPr id="201" name="Google Shape;201;p25"/>
            <p:cNvSpPr/>
            <p:nvPr/>
          </p:nvSpPr>
          <p:spPr>
            <a:xfrm rot="10800000" flipH="1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02" name="Google Shape;202;p25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03" name="Google Shape;203;p25"/>
          <p:cNvSpPr txBox="1"/>
          <p:nvPr/>
        </p:nvSpPr>
        <p:spPr>
          <a:xfrm>
            <a:off x="628300" y="1917225"/>
            <a:ext cx="9763200" cy="43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Si publicas con un perfil público o para todos los usuarios (no solo para tus amigos), tus datos no solo podrían ser vistos por desconocidos, sino también</a:t>
            </a: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de-CH" sz="18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copiados</a:t>
            </a:r>
            <a:endParaRPr sz="1800" b="0" i="1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de-CH" sz="18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descargados</a:t>
            </a:r>
            <a:endParaRPr sz="1800" b="0" i="1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de-CH" sz="18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editados</a:t>
            </a:r>
            <a:endParaRPr sz="1800" b="0" i="1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de-CH" sz="18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compartidos</a:t>
            </a:r>
            <a:endParaRPr sz="1800" b="0" i="1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de-CH" sz="18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vueltos a subir</a:t>
            </a:r>
            <a:endParaRPr sz="1800" b="0" i="1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por otros usuarios y a otras plataformas. </a:t>
            </a:r>
            <a:b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4" name="Google Shape;204;p25" descr="Soziales Netzwerk Silhouet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54529" y="2354475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5" descr="Soziales Netzwerk mit einfarbiger Füllu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68929" y="3028717"/>
            <a:ext cx="914400" cy="91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6" name="Google Shape;206;p25"/>
          <p:cNvCxnSpPr/>
          <p:nvPr/>
        </p:nvCxnSpPr>
        <p:spPr>
          <a:xfrm>
            <a:off x="5222599" y="3164760"/>
            <a:ext cx="208200" cy="20820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"/>
            <a:headEnd type="none" w="sm" len="sm"/>
            <a:tailEnd type="none" w="sm" len="sm"/>
          </a:ln>
        </p:spPr>
      </p:cxnSp>
      <p:cxnSp>
        <p:nvCxnSpPr>
          <p:cNvPr id="207" name="Google Shape;207;p25"/>
          <p:cNvCxnSpPr/>
          <p:nvPr/>
        </p:nvCxnSpPr>
        <p:spPr>
          <a:xfrm flipH="1">
            <a:off x="6208844" y="3132830"/>
            <a:ext cx="272700" cy="24030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"/>
            <a:headEnd type="none" w="sm" len="sm"/>
            <a:tailEnd type="none" w="sm" len="sm"/>
          </a:ln>
        </p:spPr>
      </p:cxnSp>
      <p:pic>
        <p:nvPicPr>
          <p:cNvPr id="208" name="Google Shape;208;p25" descr="Soziales Netzwerk Silhouet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2938" y="233851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5" descr="Soziales Netzwerk mit einfarbiger Füllu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06844" y="2674151"/>
            <a:ext cx="914400" cy="91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0" name="Google Shape;210;p25"/>
          <p:cNvCxnSpPr/>
          <p:nvPr/>
        </p:nvCxnSpPr>
        <p:spPr>
          <a:xfrm>
            <a:off x="7173822" y="2730735"/>
            <a:ext cx="208200" cy="20820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"/>
            <a:headEnd type="none" w="sm" len="sm"/>
            <a:tailEnd type="none" w="sm" len="sm"/>
          </a:ln>
        </p:spPr>
      </p:cxnSp>
      <p:sp>
        <p:nvSpPr>
          <p:cNvPr id="211" name="Google Shape;211;p25"/>
          <p:cNvSpPr/>
          <p:nvPr/>
        </p:nvSpPr>
        <p:spPr>
          <a:xfrm>
            <a:off x="6481550" y="3588550"/>
            <a:ext cx="5779500" cy="29052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7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Por lo tanto, lo público en internet es </a:t>
            </a:r>
            <a:endParaRPr sz="17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85750" marR="0" lvl="0" indent="-279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•"/>
            </a:pPr>
            <a:r>
              <a:rPr lang="de-CH" sz="17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visible para todos</a:t>
            </a:r>
            <a:endParaRPr sz="17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85750" marR="0" lvl="0" indent="-279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•"/>
            </a:pPr>
            <a:r>
              <a:rPr lang="de-CH" sz="17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fácil de grabar, descargar, editar y reenviar </a:t>
            </a:r>
            <a:endParaRPr sz="17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85750" marR="0" lvl="0" indent="-279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•"/>
            </a:pPr>
            <a:r>
              <a:rPr lang="de-CH" sz="17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casi imposible de borrar por completo</a:t>
            </a:r>
            <a:endParaRPr sz="17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" name="Google Shape;212;p25"/>
          <p:cNvSpPr txBox="1"/>
          <p:nvPr/>
        </p:nvSpPr>
        <p:spPr>
          <a:xfrm>
            <a:off x="628300" y="5297725"/>
            <a:ext cx="29889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*Kahoot ‘¿Publicar o no publicar?’</a:t>
            </a:r>
            <a:endParaRPr sz="1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6"/>
          <p:cNvSpPr/>
          <p:nvPr/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9" name="Google Shape;219;p26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220" name="Google Shape;220;p26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221" name="Google Shape;221;p26"/>
            <p:cNvSpPr/>
            <p:nvPr/>
          </p:nvSpPr>
          <p:spPr>
            <a:xfrm rot="10800000" flipH="1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22" name="Google Shape;222;p26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23" name="Google Shape;223;p26"/>
          <p:cNvSpPr txBox="1"/>
          <p:nvPr/>
        </p:nvSpPr>
        <p:spPr>
          <a:xfrm>
            <a:off x="989852" y="1782950"/>
            <a:ext cx="9117000" cy="45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Público puede significar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 perfil público</a:t>
            </a: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una foto/vídeo publicado públicamente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 comentario bajo un vídeo público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una ubicación compartida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información personal en tu biografía/sección ‘sobre ti’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💡 ¿Cómo podría un desconocido combinar pequeños detalles e información de varias cuentas de redes sociales? *ficha de trabajo</a:t>
            </a:r>
            <a:endParaRPr sz="1100" b="0" i="0" u="none" strike="noStrike" cap="non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4" name="Google Shape;224;p26"/>
          <p:cNvSpPr txBox="1"/>
          <p:nvPr/>
        </p:nvSpPr>
        <p:spPr>
          <a:xfrm>
            <a:off x="989852" y="546100"/>
            <a:ext cx="8638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rPr lang="de-CH" sz="36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¿Qué es ‘público’ en internet?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5" name="Google Shape;225;p26" descr="Selfie Silhouet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62415" y="2293943"/>
            <a:ext cx="758981" cy="758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6" descr="Markierung Silhouet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40845" y="2779493"/>
            <a:ext cx="573587" cy="573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6" descr="Untertitel Silhouet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05900" y="3183150"/>
            <a:ext cx="731821" cy="731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6" descr="Informationen Silhouet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35232" y="3794910"/>
            <a:ext cx="573587" cy="573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7"/>
          <p:cNvSpPr/>
          <p:nvPr/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5" name="Google Shape;235;p27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236" name="Google Shape;236;p27"/>
          <p:cNvGrpSpPr/>
          <p:nvPr/>
        </p:nvGrpSpPr>
        <p:grpSpPr>
          <a:xfrm>
            <a:off x="27027" y="6400797"/>
            <a:ext cx="12192000" cy="456773"/>
            <a:chOff x="0" y="6400799"/>
            <a:chExt cx="12192000" cy="456773"/>
          </a:xfrm>
        </p:grpSpPr>
        <p:sp>
          <p:nvSpPr>
            <p:cNvPr id="237" name="Google Shape;237;p27"/>
            <p:cNvSpPr/>
            <p:nvPr/>
          </p:nvSpPr>
          <p:spPr>
            <a:xfrm rot="10800000" flipH="1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8" name="Google Shape;238;p27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39" name="Google Shape;239;p27"/>
          <p:cNvSpPr txBox="1">
            <a:spLocks noGrp="1"/>
          </p:cNvSpPr>
          <p:nvPr>
            <p:ph type="title"/>
          </p:nvPr>
        </p:nvSpPr>
        <p:spPr>
          <a:xfrm>
            <a:off x="792899" y="465050"/>
            <a:ext cx="9417600" cy="9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"/>
              <a:buNone/>
            </a:pPr>
            <a:r>
              <a:rPr lang="de-CH" sz="2800">
                <a:latin typeface="Roboto"/>
                <a:ea typeface="Roboto"/>
                <a:cs typeface="Roboto"/>
                <a:sym typeface="Roboto"/>
              </a:rPr>
              <a:t>Comentad: ¿qué podría revelar sobre ti tu perfil de datos?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0" name="Google Shape;240;p27"/>
          <p:cNvSpPr txBox="1"/>
          <p:nvPr/>
        </p:nvSpPr>
        <p:spPr>
          <a:xfrm>
            <a:off x="792902" y="1549227"/>
            <a:ext cx="9765300" cy="39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de-CH" sz="18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Consecuencias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para los desconocidos</a:t>
            </a: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para tus contenidos (fotos, vídeos,...)</a:t>
            </a: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para tu futuro</a:t>
            </a: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para tu comportamiento de consumo (anuncios) </a:t>
            </a: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para otras personas: familia, amigos</a:t>
            </a: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para las personas visibles o etiquetadas en tus contenidos </a:t>
            </a: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1" name="Google Shape;241;p27" descr="Auge Silhouet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75528" y="1549223"/>
            <a:ext cx="1734975" cy="173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2"/>
          <p:cNvSpPr txBox="1"/>
          <p:nvPr/>
        </p:nvSpPr>
        <p:spPr>
          <a:xfrm>
            <a:off x="943499" y="1475850"/>
            <a:ext cx="8814000" cy="57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de-CH" sz="18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Lista de comprobación antes de dar «me gusta», comentar o compartir contenido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 ¿Quién ha compartido la información/el contenido?</a:t>
            </a:r>
            <a:endParaRPr sz="18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 ¿Conozco a esta persona/institución?</a:t>
            </a:r>
            <a:endParaRPr sz="18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 ¿Por qué se ha publicado?</a:t>
            </a:r>
            <a:endParaRPr sz="18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 ¿Me fío de esta información?</a:t>
            </a:r>
            <a:endParaRPr sz="18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 ¿Dónde puedo confirmar que la información es correcta?</a:t>
            </a:r>
            <a:endParaRPr sz="18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→ Antes de interactuar con un contenido: </a:t>
            </a: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Detente </a:t>
            </a: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Respira</a:t>
            </a: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Cuenta hasta 5</a:t>
            </a: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Pregúntate: ¿por qué quiero compartir esto/interactuar con esto? 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8" name="Google Shape;248;p32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</a:pPr>
            <a:r>
              <a:rPr lang="de-CH" sz="3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Comentad: ¿en qué información puedo confiar en línea?  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9" name="Google Shape;249;p32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50" name="Google Shape;250;p32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251" name="Google Shape;251;p32"/>
            <p:cNvSpPr/>
            <p:nvPr/>
          </p:nvSpPr>
          <p:spPr>
            <a:xfrm rot="10800000" flipH="1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52" name="Google Shape;252;p32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53" name="Google Shape;253;p32"/>
          <p:cNvSpPr txBox="1"/>
          <p:nvPr/>
        </p:nvSpPr>
        <p:spPr>
          <a:xfrm>
            <a:off x="9770500" y="5333275"/>
            <a:ext cx="19020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CH" sz="16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*interacty: ¡Desenmascara las noticias!</a:t>
            </a:r>
            <a:endParaRPr sz="16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e5def6c87d_1_236"/>
          <p:cNvSpPr txBox="1"/>
          <p:nvPr/>
        </p:nvSpPr>
        <p:spPr>
          <a:xfrm>
            <a:off x="943500" y="1475850"/>
            <a:ext cx="10300500" cy="26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de-CH" sz="26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→ En las siguientes diapositivas veréis publicaciones ficticias de redes sociales. Decidid si la información es fiable, si deberíais interactuar, dar «me gusta», compartir, comentar o ignorar el contenido. </a:t>
            </a:r>
            <a:endParaRPr sz="26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0" name="Google Shape;260;g3e5def6c87d_1_236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Decide: ¿interactuar o ignorar?  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1" name="Google Shape;261;g3e5def6c87d_1_236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62" name="Google Shape;262;g3e5def6c87d_1_236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263" name="Google Shape;263;g3e5def6c87d_1_236"/>
            <p:cNvSpPr/>
            <p:nvPr/>
          </p:nvSpPr>
          <p:spPr>
            <a:xfrm rot="10800000" flipH="1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64" name="Google Shape;264;g3e5def6c87d_1_236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e5def6c87d_1_257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1" name="Google Shape;271;g3e5def6c87d_1_257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Decide: ¿interactuar o ignorar?  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2" name="Google Shape;272;g3e5def6c87d_1_257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73" name="Google Shape;273;g3e5def6c87d_1_257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274" name="Google Shape;274;g3e5def6c87d_1_257"/>
            <p:cNvSpPr/>
            <p:nvPr/>
          </p:nvSpPr>
          <p:spPr>
            <a:xfrm rot="10800000" flipH="1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75" name="Google Shape;275;g3e5def6c87d_1_257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276" name="Google Shape;276;g3e5def6c87d_1_2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023" y="1237413"/>
            <a:ext cx="2707427" cy="507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e5def6c87d_1_375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3" name="Google Shape;283;g3e5def6c87d_1_375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Decide: ¿interactuar o ignorar?  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4" name="Google Shape;284;g3e5def6c87d_1_375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85" name="Google Shape;285;g3e5def6c87d_1_375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286" name="Google Shape;286;g3e5def6c87d_1_375"/>
            <p:cNvSpPr/>
            <p:nvPr/>
          </p:nvSpPr>
          <p:spPr>
            <a:xfrm rot="10800000" flipH="1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87" name="Google Shape;287;g3e5def6c87d_1_375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288" name="Google Shape;288;g3e5def6c87d_1_3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025" y="1573052"/>
            <a:ext cx="2907599" cy="4398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e5def6c87d_1_269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5" name="Google Shape;295;g3e5def6c87d_1_269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Decide: ¿interactuar o ignorar?  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6" name="Google Shape;296;g3e5def6c87d_1_269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97" name="Google Shape;297;g3e5def6c87d_1_269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298" name="Google Shape;298;g3e5def6c87d_1_269"/>
            <p:cNvSpPr/>
            <p:nvPr/>
          </p:nvSpPr>
          <p:spPr>
            <a:xfrm rot="10800000" flipH="1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99" name="Google Shape;299;g3e5def6c87d_1_269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00" name="Google Shape;300;g3e5def6c87d_1_2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3500" y="1152176"/>
            <a:ext cx="2775298" cy="512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e5def6c87d_1_281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7" name="Google Shape;307;g3e5def6c87d_1_281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Decide: ¿interactuar o ignorar?  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8" name="Google Shape;308;g3e5def6c87d_1_281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09" name="Google Shape;309;g3e5def6c87d_1_281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10" name="Google Shape;310;g3e5def6c87d_1_281"/>
            <p:cNvSpPr/>
            <p:nvPr/>
          </p:nvSpPr>
          <p:spPr>
            <a:xfrm rot="10800000" flipH="1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1" name="Google Shape;311;g3e5def6c87d_1_281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12" name="Google Shape;312;g3e5def6c87d_1_2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3507" y="1213326"/>
            <a:ext cx="2588570" cy="512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e5def6c87d_1_292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9" name="Google Shape;319;g3e5def6c87d_1_292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Decide: ¿interactuar o ignorar?  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0" name="Google Shape;320;g3e5def6c87d_1_292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21" name="Google Shape;321;g3e5def6c87d_1_292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22" name="Google Shape;322;g3e5def6c87d_1_292"/>
            <p:cNvSpPr/>
            <p:nvPr/>
          </p:nvSpPr>
          <p:spPr>
            <a:xfrm rot="10800000" flipH="1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23" name="Google Shape;323;g3e5def6c87d_1_292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24" name="Google Shape;324;g3e5def6c87d_1_2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3505" y="1228589"/>
            <a:ext cx="2554417" cy="509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e5def6c87d_1_364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1" name="Google Shape;331;g3e5def6c87d_1_364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Decide: ¿interactuar o ignorar?  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2" name="Google Shape;332;g3e5def6c87d_1_364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33" name="Google Shape;333;g3e5def6c87d_1_364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34" name="Google Shape;334;g3e5def6c87d_1_364"/>
            <p:cNvSpPr/>
            <p:nvPr/>
          </p:nvSpPr>
          <p:spPr>
            <a:xfrm rot="10800000" flipH="1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35" name="Google Shape;335;g3e5def6c87d_1_364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36" name="Google Shape;336;g3e5def6c87d_1_3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025" y="1014979"/>
            <a:ext cx="2860229" cy="482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e5def6c87d_1_303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3" name="Google Shape;343;g3e5def6c87d_1_303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Decide: ¿interactuar o ignorar?  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4" name="Google Shape;344;g3e5def6c87d_1_303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45" name="Google Shape;345;g3e5def6c87d_1_303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46" name="Google Shape;346;g3e5def6c87d_1_303"/>
            <p:cNvSpPr/>
            <p:nvPr/>
          </p:nvSpPr>
          <p:spPr>
            <a:xfrm rot="10800000" flipH="1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47" name="Google Shape;347;g3e5def6c87d_1_303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48" name="Google Shape;348;g3e5def6c87d_1_3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3500" y="1152175"/>
            <a:ext cx="2492922" cy="524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e5def6c87d_1_317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5" name="Google Shape;355;g3e5def6c87d_1_317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Decide: ¿interactuar o ignorar?  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6" name="Google Shape;356;g3e5def6c87d_1_317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57" name="Google Shape;357;g3e5def6c87d_1_317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58" name="Google Shape;358;g3e5def6c87d_1_317"/>
            <p:cNvSpPr/>
            <p:nvPr/>
          </p:nvSpPr>
          <p:spPr>
            <a:xfrm rot="10800000" flipH="1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59" name="Google Shape;359;g3e5def6c87d_1_317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60" name="Google Shape;360;g3e5def6c87d_1_3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025" y="1152175"/>
            <a:ext cx="2369666" cy="524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e5def6c87d_1_386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7" name="Google Shape;367;g3e5def6c87d_1_386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Decide: ¿interactuar o ignorar?  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8" name="Google Shape;368;g3e5def6c87d_1_386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69" name="Google Shape;369;g3e5def6c87d_1_386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70" name="Google Shape;370;g3e5def6c87d_1_386"/>
            <p:cNvSpPr/>
            <p:nvPr/>
          </p:nvSpPr>
          <p:spPr>
            <a:xfrm rot="10800000" flipH="1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71" name="Google Shape;371;g3e5def6c87d_1_386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72" name="Google Shape;372;g3e5def6c87d_1_3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025" y="1152181"/>
            <a:ext cx="3548585" cy="528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e5ec7a3997_0_0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9" name="Google Shape;379;g3e5ec7a3997_0_0"/>
          <p:cNvSpPr txBox="1"/>
          <p:nvPr/>
        </p:nvSpPr>
        <p:spPr>
          <a:xfrm>
            <a:off x="868025" y="505975"/>
            <a:ext cx="9946200" cy="35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Comentad en clase: </a:t>
            </a:r>
            <a:endParaRPr sz="36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¿cuáles eran las señales habituales de que más vale ignorar una publicación?</a:t>
            </a:r>
            <a:endParaRPr sz="1400" b="0" i="1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0" name="Google Shape;380;g3e5ec7a3997_0_0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81" name="Google Shape;381;g3e5ec7a3997_0_0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82" name="Google Shape;382;g3e5ec7a3997_0_0"/>
            <p:cNvSpPr/>
            <p:nvPr/>
          </p:nvSpPr>
          <p:spPr>
            <a:xfrm rot="10800000" flipH="1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83" name="Google Shape;383;g3e5ec7a3997_0_0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e5ec7a3997_0_10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0" name="Google Shape;390;g3e5ec7a3997_0_10"/>
          <p:cNvSpPr txBox="1"/>
          <p:nvPr/>
        </p:nvSpPr>
        <p:spPr>
          <a:xfrm>
            <a:off x="868025" y="505975"/>
            <a:ext cx="9946200" cy="35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1400" b="0" i="1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1400" b="0" i="1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1" name="Google Shape;391;g3e5ec7a3997_0_10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92" name="Google Shape;392;g3e5ec7a3997_0_10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93" name="Google Shape;393;g3e5ec7a3997_0_10"/>
            <p:cNvSpPr/>
            <p:nvPr/>
          </p:nvSpPr>
          <p:spPr>
            <a:xfrm rot="10800000" flipH="1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94" name="Google Shape;394;g3e5ec7a3997_0_10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95" name="Google Shape;395;g3e5ec7a3997_0_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3525" y="250125"/>
            <a:ext cx="11883799" cy="5371650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g3e5ec7a3997_0_10"/>
          <p:cNvSpPr txBox="1"/>
          <p:nvPr/>
        </p:nvSpPr>
        <p:spPr>
          <a:xfrm>
            <a:off x="183525" y="5788238"/>
            <a:ext cx="58011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de-CH" sz="17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https://dataprogames.ph-freiburg.de/nothing-to-hide/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1861</Words>
  <Application>Microsoft Macintosh PowerPoint</Application>
  <PresentationFormat>Widescreen</PresentationFormat>
  <Paragraphs>246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Avenir</vt:lpstr>
      <vt:lpstr>Arial</vt:lpstr>
      <vt:lpstr>Play</vt:lpstr>
      <vt:lpstr>Roboto</vt:lpstr>
      <vt:lpstr>Office</vt:lpstr>
      <vt:lpstr>Preparación para el juego web -  Nothing to Hide    La privacidad como derecho humano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¿Qué significa ‘compartir con todo el mundo’?</vt:lpstr>
      <vt:lpstr>PowerPoint Presentation</vt:lpstr>
      <vt:lpstr>Comentad: ¿qué podría revelar sobre ti tu perfil de datos?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Renata Barbiero Säuberli (s)</dc:creator>
  <cp:lastModifiedBy>roxy ortiz bandes</cp:lastModifiedBy>
  <cp:revision>1</cp:revision>
  <dcterms:created xsi:type="dcterms:W3CDTF">2026-03-24T16:09:25Z</dcterms:created>
  <dcterms:modified xsi:type="dcterms:W3CDTF">2026-07-15T07:36:30Z</dcterms:modified>
</cp:coreProperties>
</file>