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embeddedFontLst>
    <p:embeddedFont>
      <p:font typeface="Avenir" panose="02000503020000020003" pitchFamily="2" charset="0"/>
      <p:regular r:id="rId15"/>
      <p:italic r:id="rId16"/>
    </p:embeddedFont>
    <p:embeddedFont>
      <p:font typeface="Play" pitchFamily="2" charset="0"/>
      <p:regular r:id="rId17"/>
      <p:bold r:id="rId18"/>
    </p:embeddedFont>
    <p:embeddedFont>
      <p:font typeface="Roboto" panose="02000000000000000000" pitchFamily="2" charset="0"/>
      <p:regular r:id="rId19"/>
      <p:bold r:id="rId20"/>
      <p: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5" roundtripDataSignature="AMtx7miILYNZ++PAWicvILVzv/yk2oqLi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eborah K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E834853-4A2F-42B5-8D00-B2ED578FC62C}">
  <a:tblStyle styleId="{6E834853-4A2F-42B5-8D00-B2ED578FC62C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customschemas.google.com/relationships/presentationmetadata" Target="meta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6-06-29T13:47:12.358" idx="1">
    <p:pos x="3361" y="1592"/>
    <p:text>Please replace with cookie banner in your language.</p:text>
    <p:extLst>
      <p:ext uri="{C676402C-5697-4E1C-873F-D02D1690AC5C}">
        <p15:threadingInfo xmlns:p15="http://schemas.microsoft.com/office/powerpoint/2012/main" timeZoneBias="0"/>
      </p:ext>
      <p:ext uri="http://customooxmlschemas.google.com/">
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commentPostId="AAAB9OmZehc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de-CH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90" name="Google Shape;9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 sz="1400" b="1">
                <a:solidFill>
                  <a:srgbClr val="000000"/>
                </a:solidFill>
              </a:rPr>
              <a:t>El profesorado puede recopilar ejemplos en la pizarra: empezad por el conocimiento, extraed la información y luego convertidla en datos en clase.</a:t>
            </a:r>
            <a:endParaRPr sz="1200" b="1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107" name="Google Shape;10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4" name="Google Shape;13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9" name="Google Shape;159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b="1">
                <a:solidFill>
                  <a:srgbClr val="000000"/>
                </a:solidFill>
              </a:rPr>
              <a:t>Comentad las categorías de datos con la clase. ¿Qué tipo de datos comparte el alumnado con a) amigos b) padres c) profesores d) el público?</a:t>
            </a:r>
            <a:endParaRPr b="1">
              <a:solidFill>
                <a:srgbClr val="00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b="1">
              <a:solidFill>
                <a:srgbClr val="00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b="1">
                <a:solidFill>
                  <a:srgbClr val="000000"/>
                </a:solidFill>
              </a:rPr>
              <a:t>Las categorías de datos mostradas se basan en el RGPD https://gdpr-info.eu/</a:t>
            </a:r>
            <a:endParaRPr b="1">
              <a:solidFill>
                <a:srgbClr val="000000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b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160" name="Google Shape;160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Comentadlo en clase e introducid la ficha de trabajo. La ficha correspondiente está disponible en nuestro sitio web. Id a la sección ‘For teachers’ (para docentes) y elegid ‘Training material’ (material de formación)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 b="1"/>
              <a:t>https://www.datapro.education/training-material/</a:t>
            </a:r>
            <a:endParaRPr b="1"/>
          </a:p>
        </p:txBody>
      </p:sp>
      <p:sp>
        <p:nvSpPr>
          <p:cNvPr id="168" name="Google Shape;16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181" name="Google Shape;181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4" name="Google Shape;20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2" name="Google Shape;22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46" name="Google Shape;24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1" name="Google Shape;271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🎮 Juego Nothing to Hide: juega al Cookie-Game</a:t>
            </a:r>
            <a:endParaRPr/>
          </a:p>
        </p:txBody>
      </p:sp>
      <p:sp>
        <p:nvSpPr>
          <p:cNvPr id="272" name="Google Shape;272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6" name="Google Shape;286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de-CH"/>
              <a:t>Explica por qué la personalización genera más interacción con la plataforma y más tiempo de pantalla → dinero. Por ejemplo: los anuncios normales = cuestan mucho dinero de crear, no son específicos, menor probabilidad de que los usuarios hagan clic o compren productos</a:t>
            </a:r>
            <a:endParaRPr/>
          </a:p>
          <a:p>
            <a:pPr marL="45720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AutoNum type="arabicPeriod"/>
            </a:pPr>
            <a:r>
              <a:rPr lang="de-CH"/>
              <a:t>Utiliza la Tarea 2 de nuestra ficha “Worksheet DataPro Webgames”, disponible en nuestro sitio web en “for teachers” &gt; ”training material” https://www.datapro.education/training-material/</a:t>
            </a:r>
            <a:endParaRPr/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de-CH"/>
            </a:br>
            <a:r>
              <a:rPr lang="de-CH"/>
              <a:t>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/>
              <a:t>anuncios personalizados = cuestan dinero de crear, mayor probabilidad de llegar a los clientes adecuados → más eficaces</a:t>
            </a:r>
            <a:br>
              <a:rPr lang="de-CH"/>
            </a:br>
            <a:endParaRPr/>
          </a:p>
        </p:txBody>
      </p:sp>
      <p:sp>
        <p:nvSpPr>
          <p:cNvPr id="287" name="Google Shape;287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e5def6c87d_1_4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7" name="Google Shape;297;g3e5def6c87d_1_4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de-CH" sz="1400"/>
              <a:t>Profesorado: ¡lean primero la Game Guide! </a:t>
            </a:r>
            <a:endParaRPr sz="1400"/>
          </a:p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Roboto"/>
              <a:buChar char="●"/>
            </a:pPr>
            <a:r>
              <a:rPr lang="de-CH" sz="1400">
                <a:latin typeface="Roboto"/>
                <a:ea typeface="Roboto"/>
                <a:cs typeface="Roboto"/>
                <a:sym typeface="Roboto"/>
              </a:rPr>
              <a:t>Jueguen a Nothing to Hide: </a:t>
            </a:r>
            <a:endParaRPr sz="1400"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de-CH" sz="1400" i="1">
                <a:latin typeface="Roboto"/>
                <a:ea typeface="Roboto"/>
                <a:cs typeface="Roboto"/>
                <a:sym typeface="Roboto"/>
              </a:rPr>
              <a:t>https://dataprogames.ph-freiburg.de/nothing-to-hide/</a:t>
            </a:r>
            <a:br>
              <a:rPr lang="de-CH" sz="1400"/>
            </a:br>
            <a:endParaRPr sz="1400"/>
          </a:p>
        </p:txBody>
      </p:sp>
      <p:sp>
        <p:nvSpPr>
          <p:cNvPr id="298" name="Google Shape;298;g3e5def6c87d_1_4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fld id="{00000000-1234-1234-1234-123412341234}" type="slidenum">
              <a:rPr lang="de-CH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Inhal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" name="Google Shape;24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r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 2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9"/>
          <p:cNvSpPr txBox="1">
            <a:spLocks noGrp="1"/>
          </p:cNvSpPr>
          <p:nvPr>
            <p:ph type="title"/>
          </p:nvPr>
        </p:nvSpPr>
        <p:spPr>
          <a:xfrm>
            <a:off x="3130560" y="903360"/>
            <a:ext cx="5930400" cy="141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9"/>
          <p:cNvSpPr txBox="1">
            <a:spLocks noGrp="1"/>
          </p:cNvSpPr>
          <p:nvPr>
            <p:ph type="subTitle" idx="1"/>
          </p:nvPr>
        </p:nvSpPr>
        <p:spPr>
          <a:xfrm>
            <a:off x="609600" y="1604640"/>
            <a:ext cx="10972320" cy="397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r Titel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bschnitts-&#10;überschrift" type="secHead">
  <p:cSld name="SECTION_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6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wei Inhalte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6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6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6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gleich" type="twoTxTwoObj">
  <p:cSld name="TWO_OBJECTS_WITH_TEX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6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6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6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6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7" name="Google Shape;57;p6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6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6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6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halt mit Überschrift" type="objTx">
  <p:cSld name="OBJECT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6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4" name="Google Shape;64;p6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6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6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6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ld mit Überschrift" type="picTx">
  <p:cSld name="PICTURE_WITH_CAPTION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6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6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1" name="Google Shape;71;p6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2" name="Google Shape;72;p6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6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6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vertikaler Text" type="vertTx">
  <p:cSld name="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6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8" name="Google Shape;78;p6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6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6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kaler Titel und Text" type="vertTitleAndTx">
  <p:cSld name="VERTICAL_TITLE_AND_VERTICAL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6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6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6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6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6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5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CH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comments" Target="../comments/commen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6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"/>
          <p:cNvSpPr/>
          <p:nvPr/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3" name="Google Shape;93;p2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1"/>
                </a:srgbClr>
              </a:gs>
              <a:gs pos="9000">
                <a:srgbClr val="BADB7C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4" name="Google Shape;94;p2"/>
          <p:cNvSpPr/>
          <p:nvPr/>
        </p:nvSpPr>
        <p:spPr>
          <a:xfrm>
            <a:off x="0" y="-429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5" name="Google Shape;95;p2"/>
          <p:cNvGrpSpPr/>
          <p:nvPr/>
        </p:nvGrpSpPr>
        <p:grpSpPr>
          <a:xfrm>
            <a:off x="-830247" y="-1"/>
            <a:ext cx="4974086" cy="6858001"/>
            <a:chOff x="-830247" y="-1"/>
            <a:chExt cx="4974086" cy="6858001"/>
          </a:xfrm>
        </p:grpSpPr>
        <p:sp>
          <p:nvSpPr>
            <p:cNvPr id="96" name="Google Shape;96;p2"/>
            <p:cNvSpPr/>
            <p:nvPr/>
          </p:nvSpPr>
          <p:spPr>
            <a:xfrm rot="5400000" flipH="1">
              <a:off x="-1409318" y="1410082"/>
              <a:ext cx="6858000" cy="4037835"/>
            </a:xfrm>
            <a:prstGeom prst="rect">
              <a:avLst/>
            </a:prstGeom>
            <a:gradFill>
              <a:gsLst>
                <a:gs pos="0">
                  <a:schemeClr val="accent6"/>
                </a:gs>
                <a:gs pos="8000">
                  <a:schemeClr val="accent6"/>
                </a:gs>
                <a:gs pos="100000">
                  <a:srgbClr val="4AB5C4">
                    <a:alpha val="88627"/>
                  </a:srgbClr>
                </a:gs>
              </a:gsLst>
              <a:lin ang="3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 rot="5400000" flipH="1">
              <a:off x="-1153806" y="1153804"/>
              <a:ext cx="6346209" cy="4038601"/>
            </a:xfrm>
            <a:prstGeom prst="rect">
              <a:avLst/>
            </a:prstGeom>
            <a:gradFill>
              <a:gsLst>
                <a:gs pos="0">
                  <a:srgbClr val="91D2DB">
                    <a:alpha val="0"/>
                  </a:srgbClr>
                </a:gs>
                <a:gs pos="99000">
                  <a:srgbClr val="8AB833">
                    <a:alpha val="91764"/>
                  </a:srgbClr>
                </a:gs>
                <a:gs pos="100000">
                  <a:srgbClr val="8AB833">
                    <a:alpha val="91764"/>
                  </a:srgbClr>
                </a:gs>
              </a:gsLst>
              <a:lin ang="18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 rot="5400000" flipH="1">
              <a:off x="759574" y="3578975"/>
              <a:ext cx="2502407" cy="4055644"/>
            </a:xfrm>
            <a:prstGeom prst="rect">
              <a:avLst/>
            </a:prstGeom>
            <a:gradFill>
              <a:gsLst>
                <a:gs pos="0">
                  <a:srgbClr val="4AB5C4">
                    <a:alpha val="27843"/>
                  </a:srgbClr>
                </a:gs>
                <a:gs pos="2000">
                  <a:srgbClr val="4AB5C4">
                    <a:alpha val="27843"/>
                  </a:srgbClr>
                </a:gs>
                <a:gs pos="100000">
                  <a:srgbClr val="029676">
                    <a:alpha val="0"/>
                  </a:srgbClr>
                </a:gs>
              </a:gsLst>
              <a:lin ang="78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 rot="6097846">
              <a:off x="-747355" y="1201312"/>
              <a:ext cx="4808302" cy="4088666"/>
            </a:xfrm>
            <a:custGeom>
              <a:avLst/>
              <a:gdLst/>
              <a:ahLst/>
              <a:cxnLst/>
              <a:rect l="l" t="t" r="r" b="b"/>
              <a:pathLst>
                <a:path w="4808302" h="4088666" extrusionOk="0">
                  <a:moveTo>
                    <a:pt x="48844" y="2888671"/>
                  </a:moveTo>
                  <a:cubicBezTo>
                    <a:pt x="16818" y="2732167"/>
                    <a:pt x="0" y="2570123"/>
                    <a:pt x="0" y="2404151"/>
                  </a:cubicBezTo>
                  <a:cubicBezTo>
                    <a:pt x="0" y="1076375"/>
                    <a:pt x="1076375" y="0"/>
                    <a:pt x="2404151" y="0"/>
                  </a:cubicBezTo>
                  <a:cubicBezTo>
                    <a:pt x="3731927" y="0"/>
                    <a:pt x="4808302" y="1076375"/>
                    <a:pt x="4808302" y="2404151"/>
                  </a:cubicBezTo>
                  <a:cubicBezTo>
                    <a:pt x="4808302" y="2653109"/>
                    <a:pt x="4770461" y="2893229"/>
                    <a:pt x="4700216" y="3119072"/>
                  </a:cubicBezTo>
                  <a:lnTo>
                    <a:pt x="4643143" y="3275009"/>
                  </a:lnTo>
                  <a:lnTo>
                    <a:pt x="690093" y="4088666"/>
                  </a:lnTo>
                  <a:lnTo>
                    <a:pt x="548991" y="3933414"/>
                  </a:lnTo>
                  <a:cubicBezTo>
                    <a:pt x="304015" y="3636572"/>
                    <a:pt x="128908" y="3279932"/>
                    <a:pt x="48844" y="2888671"/>
                  </a:cubicBezTo>
                  <a:close/>
                </a:path>
              </a:pathLst>
            </a:custGeom>
            <a:gradFill>
              <a:gsLst>
                <a:gs pos="0">
                  <a:srgbClr val="B7FFEE">
                    <a:alpha val="1960"/>
                  </a:srgbClr>
                </a:gs>
                <a:gs pos="13000">
                  <a:srgbClr val="B7FFEE">
                    <a:alpha val="1960"/>
                  </a:srgbClr>
                </a:gs>
                <a:gs pos="100000">
                  <a:srgbClr val="0989B1">
                    <a:alpha val="28627"/>
                  </a:srgbClr>
                </a:gs>
              </a:gsLst>
              <a:lin ang="168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00" name="Google Shape;100;p2"/>
          <p:cNvSpPr txBox="1">
            <a:spLocks noGrp="1"/>
          </p:cNvSpPr>
          <p:nvPr>
            <p:ph type="title"/>
          </p:nvPr>
        </p:nvSpPr>
        <p:spPr>
          <a:xfrm>
            <a:off x="129925" y="519750"/>
            <a:ext cx="3761700" cy="46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rPr lang="de-CH" sz="31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Preparación</a:t>
            </a:r>
            <a:r>
              <a:rPr lang="de-CH" sz="3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e-CH" sz="31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para</a:t>
            </a:r>
            <a:r>
              <a:rPr lang="de-CH" sz="3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e-CH" sz="31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el</a:t>
            </a:r>
            <a:r>
              <a:rPr lang="de-CH" sz="3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e-CH" sz="31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juego</a:t>
            </a:r>
            <a:r>
              <a:rPr lang="de-CH" sz="3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web - </a:t>
            </a:r>
            <a:br>
              <a:rPr lang="de-CH" sz="3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de-CH" sz="3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Nothing </a:t>
            </a:r>
            <a:r>
              <a:rPr lang="de-CH" sz="3100" dirty="0" err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to</a:t>
            </a:r>
            <a:r>
              <a:rPr lang="de-CH" sz="3100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Hide</a:t>
            </a:r>
            <a:br>
              <a:rPr lang="de-CH" sz="3100" dirty="0">
                <a:latin typeface="Arial"/>
                <a:ea typeface="Arial"/>
                <a:cs typeface="Arial"/>
                <a:sym typeface="Arial"/>
              </a:rPr>
            </a:br>
            <a:br>
              <a:rPr lang="de-CH" sz="3100" dirty="0">
                <a:latin typeface="Arial"/>
                <a:ea typeface="Arial"/>
                <a:cs typeface="Arial"/>
                <a:sym typeface="Arial"/>
              </a:rPr>
            </a:br>
            <a:br>
              <a:rPr lang="de-CH" sz="3100" dirty="0">
                <a:latin typeface="Arial"/>
                <a:ea typeface="Arial"/>
                <a:cs typeface="Arial"/>
                <a:sym typeface="Arial"/>
              </a:rPr>
            </a:br>
            <a:br>
              <a:rPr lang="de-CH" sz="3100" dirty="0">
                <a:latin typeface="Arial"/>
                <a:ea typeface="Arial"/>
                <a:cs typeface="Arial"/>
                <a:sym typeface="Arial"/>
              </a:rPr>
            </a:br>
            <a:r>
              <a:rPr lang="de-CH" sz="3100" b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Los </a:t>
            </a:r>
            <a:r>
              <a:rPr lang="de-CH" sz="3100" b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datos</a:t>
            </a:r>
            <a:r>
              <a:rPr lang="de-CH" sz="3100" b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e-CH" sz="3100" b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como</a:t>
            </a:r>
            <a:r>
              <a:rPr lang="de-CH" sz="3100" b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de-CH" sz="3100" b="0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bien</a:t>
            </a:r>
            <a:br>
              <a:rPr lang="de-CH" sz="1600" dirty="0"/>
            </a:br>
            <a:endParaRPr sz="3200" dirty="0">
              <a:solidFill>
                <a:schemeClr val="lt1"/>
              </a:solidFill>
            </a:endParaRPr>
          </a:p>
        </p:txBody>
      </p:sp>
      <p:sp>
        <p:nvSpPr>
          <p:cNvPr id="101" name="Google Shape;101;p2"/>
          <p:cNvSpPr/>
          <p:nvPr/>
        </p:nvSpPr>
        <p:spPr>
          <a:xfrm>
            <a:off x="10700505" y="5384801"/>
            <a:ext cx="1284073" cy="1274424"/>
          </a:xfrm>
          <a:custGeom>
            <a:avLst/>
            <a:gdLst/>
            <a:ahLst/>
            <a:cxnLst/>
            <a:rect l="l" t="t" r="r" b="b"/>
            <a:pathLst>
              <a:path w="2613271" h="2653067" extrusionOk="0">
                <a:moveTo>
                  <a:pt x="0" y="0"/>
                </a:moveTo>
                <a:lnTo>
                  <a:pt x="2613271" y="0"/>
                </a:lnTo>
                <a:lnTo>
                  <a:pt x="2613271" y="2653067"/>
                </a:lnTo>
                <a:lnTo>
                  <a:pt x="0" y="26530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102" name="Google Shape;102;p2" descr="Ein Bild, das Grafiken, Schrift, Grafikdesign, Text enthält.&#10;&#10;Automatisch generierte Beschreibung"/>
          <p:cNvPicPr preferRelativeResize="0"/>
          <p:nvPr/>
        </p:nvPicPr>
        <p:blipFill rotWithShape="1">
          <a:blip r:embed="rId4">
            <a:alphaModFix/>
          </a:blip>
          <a:srcRect t="1477" r="-2" b="1616"/>
          <a:stretch/>
        </p:blipFill>
        <p:spPr>
          <a:xfrm>
            <a:off x="9771321" y="873031"/>
            <a:ext cx="2566983" cy="248753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"/>
          <p:cNvSpPr txBox="1"/>
          <p:nvPr/>
        </p:nvSpPr>
        <p:spPr>
          <a:xfrm>
            <a:off x="4266326" y="4279757"/>
            <a:ext cx="55050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Comprender el valor económico de los datos y cómo se utilizan los datos en los modelos de negocio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3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9AB5A6">
                  <a:alpha val="34901"/>
                </a:srgbClr>
              </a:gs>
              <a:gs pos="9000">
                <a:srgbClr val="9AB5A6">
                  <a:alpha val="3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0" name="Google Shape;110;p3"/>
          <p:cNvSpPr txBox="1">
            <a:spLocks noGrp="1"/>
          </p:cNvSpPr>
          <p:nvPr>
            <p:ph type="title"/>
          </p:nvPr>
        </p:nvSpPr>
        <p:spPr>
          <a:xfrm>
            <a:off x="797777" y="126608"/>
            <a:ext cx="10241280" cy="860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de-CH">
                <a:latin typeface="Roboto"/>
                <a:ea typeface="Roboto"/>
                <a:cs typeface="Roboto"/>
                <a:sym typeface="Roboto"/>
              </a:rPr>
              <a:t>¿Qué son los ‘datos’?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aphicFrame>
        <p:nvGraphicFramePr>
          <p:cNvPr id="111" name="Google Shape;111;p3"/>
          <p:cNvGraphicFramePr/>
          <p:nvPr/>
        </p:nvGraphicFramePr>
        <p:xfrm>
          <a:off x="797777" y="203477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{6E834853-4A2F-42B5-8D00-B2ED578FC62C}</a:tableStyleId>
              </a:tblPr>
              <a:tblGrid>
                <a:gridCol w="9268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469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de-CH" sz="1400" b="1" u="none" strike="noStrike" cap="none">
                          <a:latin typeface="Roboto"/>
                          <a:ea typeface="Roboto"/>
                          <a:cs typeface="Roboto"/>
                          <a:sym typeface="Roboto"/>
                        </a:rPr>
                        <a:t>Datos: 01 0 1 2 0 1 1</a:t>
                      </a:r>
                      <a:endParaRPr sz="1400" u="none" strike="noStrike" cap="non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70175" marR="70175" marT="35075" marB="35075" anchor="ctr">
                    <a:solidFill>
                      <a:srgbClr val="D3E7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04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de-CH" sz="1400" b="1" u="none" strike="noStrike" cap="none">
                          <a:latin typeface="Roboto"/>
                          <a:ea typeface="Roboto"/>
                          <a:cs typeface="Roboto"/>
                          <a:sym typeface="Roboto"/>
                        </a:rPr>
                        <a:t>Información: 01.ene.2011</a:t>
                      </a:r>
                      <a:endParaRPr sz="1400" u="none" strike="noStrike" cap="non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70175" marR="70175" marT="35075" marB="35075" anchor="ctr">
                    <a:solidFill>
                      <a:srgbClr val="D3E7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05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de-CH" sz="1400" b="1" u="none" strike="noStrike" cap="none">
                          <a:latin typeface="Roboto"/>
                          <a:ea typeface="Roboto"/>
                          <a:cs typeface="Roboto"/>
                          <a:sym typeface="Roboto"/>
                        </a:rPr>
                        <a:t>Conocimiento: Anna nació el 01.01.2011 y suele celebrar su cumpleaños cada año junto a su lago favorito.</a:t>
                      </a:r>
                      <a:endParaRPr sz="1400" u="none" strike="noStrike" cap="none">
                        <a:latin typeface="Roboto"/>
                        <a:ea typeface="Roboto"/>
                        <a:cs typeface="Roboto"/>
                        <a:sym typeface="Roboto"/>
                      </a:endParaRPr>
                    </a:p>
                  </a:txBody>
                  <a:tcPr marL="70175" marR="70175" marT="35075" marB="35075" anchor="ctr">
                    <a:solidFill>
                      <a:srgbClr val="D3E7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pSp>
        <p:nvGrpSpPr>
          <p:cNvPr id="112" name="Google Shape;112;p3"/>
          <p:cNvGrpSpPr/>
          <p:nvPr/>
        </p:nvGrpSpPr>
        <p:grpSpPr>
          <a:xfrm>
            <a:off x="0" y="6400798"/>
            <a:ext cx="12192000" cy="456773"/>
            <a:chOff x="0" y="6400799"/>
            <a:chExt cx="12192000" cy="456773"/>
          </a:xfrm>
        </p:grpSpPr>
        <p:sp>
          <p:nvSpPr>
            <p:cNvPr id="113" name="Google Shape;113;p3"/>
            <p:cNvSpPr/>
            <p:nvPr/>
          </p:nvSpPr>
          <p:spPr>
            <a:xfrm rot="10800000" flipH="1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pSp>
        <p:nvGrpSpPr>
          <p:cNvPr id="115" name="Google Shape;115;p3"/>
          <p:cNvGrpSpPr/>
          <p:nvPr/>
        </p:nvGrpSpPr>
        <p:grpSpPr>
          <a:xfrm>
            <a:off x="3310948" y="4069400"/>
            <a:ext cx="2592735" cy="2092748"/>
            <a:chOff x="3071457" y="2013875"/>
            <a:chExt cx="1944600" cy="1569600"/>
          </a:xfrm>
        </p:grpSpPr>
        <p:sp>
          <p:nvSpPr>
            <p:cNvPr id="116" name="Google Shape;116;p3"/>
            <p:cNvSpPr/>
            <p:nvPr/>
          </p:nvSpPr>
          <p:spPr>
            <a:xfrm rot="10800000" flipH="1">
              <a:off x="3071457" y="2013875"/>
              <a:ext cx="1944600" cy="1569600"/>
            </a:xfrm>
            <a:prstGeom prst="round2DiagRect">
              <a:avLst>
                <a:gd name="adj1" fmla="val 0"/>
                <a:gd name="adj2" fmla="val 17764"/>
              </a:avLst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3"/>
            <p:cNvSpPr txBox="1"/>
            <p:nvPr/>
          </p:nvSpPr>
          <p:spPr>
            <a:xfrm>
              <a:off x="3316102" y="2256385"/>
              <a:ext cx="1451700" cy="459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de-CH" sz="19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INFORMACIÓN</a:t>
              </a:r>
              <a:endParaRPr sz="19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8" name="Google Shape;118;p3"/>
            <p:cNvSpPr txBox="1"/>
            <p:nvPr/>
          </p:nvSpPr>
          <p:spPr>
            <a:xfrm>
              <a:off x="3316100" y="2716352"/>
              <a:ext cx="1451700" cy="5124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de-CH" sz="15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DATOS ESTRUCTURADOS</a:t>
              </a:r>
              <a:endParaRPr sz="19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9" name="Google Shape;119;p3"/>
          <p:cNvGrpSpPr/>
          <p:nvPr/>
        </p:nvGrpSpPr>
        <p:grpSpPr>
          <a:xfrm>
            <a:off x="721396" y="4069400"/>
            <a:ext cx="2592735" cy="2092748"/>
            <a:chOff x="1126863" y="2013875"/>
            <a:chExt cx="1944600" cy="1569600"/>
          </a:xfrm>
        </p:grpSpPr>
        <p:sp>
          <p:nvSpPr>
            <p:cNvPr id="120" name="Google Shape;120;p3"/>
            <p:cNvSpPr/>
            <p:nvPr/>
          </p:nvSpPr>
          <p:spPr>
            <a:xfrm>
              <a:off x="1126863" y="2013875"/>
              <a:ext cx="1944600" cy="1569600"/>
            </a:xfrm>
            <a:prstGeom prst="round2DiagRect">
              <a:avLst>
                <a:gd name="adj1" fmla="val 0"/>
                <a:gd name="adj2" fmla="val 17764"/>
              </a:avLst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3"/>
            <p:cNvSpPr txBox="1"/>
            <p:nvPr/>
          </p:nvSpPr>
          <p:spPr>
            <a:xfrm>
              <a:off x="1351627" y="2256385"/>
              <a:ext cx="1451700" cy="459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de-CH" sz="19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DATOS</a:t>
              </a:r>
              <a:endParaRPr sz="19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2" name="Google Shape;122;p3"/>
            <p:cNvSpPr txBox="1"/>
            <p:nvPr/>
          </p:nvSpPr>
          <p:spPr>
            <a:xfrm>
              <a:off x="1351625" y="2716352"/>
              <a:ext cx="1451700" cy="5124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de-CH" sz="15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MATERIA PRIMA</a:t>
              </a:r>
              <a:endParaRPr sz="19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3" name="Google Shape;123;p3"/>
          <p:cNvGrpSpPr/>
          <p:nvPr/>
        </p:nvGrpSpPr>
        <p:grpSpPr>
          <a:xfrm>
            <a:off x="5900349" y="4069400"/>
            <a:ext cx="4001500" cy="2092748"/>
            <a:chOff x="5015938" y="2013875"/>
            <a:chExt cx="3001200" cy="1569600"/>
          </a:xfrm>
        </p:grpSpPr>
        <p:sp>
          <p:nvSpPr>
            <p:cNvPr id="124" name="Google Shape;124;p3"/>
            <p:cNvSpPr/>
            <p:nvPr/>
          </p:nvSpPr>
          <p:spPr>
            <a:xfrm>
              <a:off x="5015938" y="2013875"/>
              <a:ext cx="3001200" cy="1569600"/>
            </a:xfrm>
            <a:prstGeom prst="round2DiagRect">
              <a:avLst>
                <a:gd name="adj1" fmla="val 0"/>
                <a:gd name="adj2" fmla="val 17764"/>
              </a:avLst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endParaRPr sz="2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endParaRPr sz="2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endParaRPr sz="2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endParaRPr sz="2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3"/>
            <p:cNvSpPr txBox="1"/>
            <p:nvPr/>
          </p:nvSpPr>
          <p:spPr>
            <a:xfrm>
              <a:off x="5360226" y="2256387"/>
              <a:ext cx="2417100" cy="459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de-CH" sz="19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CONOCIMIENTO</a:t>
              </a:r>
              <a:endParaRPr sz="19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6" name="Google Shape;126;p3"/>
            <p:cNvSpPr txBox="1"/>
            <p:nvPr/>
          </p:nvSpPr>
          <p:spPr>
            <a:xfrm>
              <a:off x="5360225" y="2716353"/>
              <a:ext cx="2417100" cy="5124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de-CH" sz="15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INFORMACIÓN CONECTADA EN UN SISTEMA/RED INTELIGENTE</a:t>
              </a:r>
              <a:endParaRPr sz="15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210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27" name="Google Shape;127;p3"/>
          <p:cNvGrpSpPr/>
          <p:nvPr/>
        </p:nvGrpSpPr>
        <p:grpSpPr>
          <a:xfrm>
            <a:off x="5726417" y="4985905"/>
            <a:ext cx="348750" cy="347162"/>
            <a:chOff x="4858109" y="2631368"/>
            <a:chExt cx="316442" cy="315000"/>
          </a:xfrm>
        </p:grpSpPr>
        <p:sp>
          <p:nvSpPr>
            <p:cNvPr id="128" name="Google Shape;128;p3"/>
            <p:cNvSpPr/>
            <p:nvPr/>
          </p:nvSpPr>
          <p:spPr>
            <a:xfrm>
              <a:off x="4859551" y="2631368"/>
              <a:ext cx="315000" cy="315000"/>
            </a:xfrm>
            <a:prstGeom prst="ellipse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4858109" y="2739300"/>
              <a:ext cx="239100" cy="99000"/>
            </a:xfrm>
            <a:prstGeom prst="rightArrow">
              <a:avLst>
                <a:gd name="adj1" fmla="val 32020"/>
                <a:gd name="adj2" fmla="val 66970"/>
              </a:avLst>
            </a:prstGeom>
            <a:solidFill>
              <a:srgbClr val="80B979">
                <a:alpha val="34901"/>
              </a:srgbClr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br>
                <a:rPr lang="de-CH" sz="23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sz="2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0" name="Google Shape;130;p3"/>
          <p:cNvSpPr/>
          <p:nvPr/>
        </p:nvSpPr>
        <p:spPr>
          <a:xfrm>
            <a:off x="3143637" y="4985994"/>
            <a:ext cx="347155" cy="347155"/>
          </a:xfrm>
          <a:prstGeom prst="ellipse">
            <a:avLst/>
          </a:prstGeom>
          <a:solidFill>
            <a:srgbClr val="80B979">
              <a:alpha val="34901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br>
              <a:rPr lang="de-CH" sz="2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23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3"/>
          <p:cNvSpPr/>
          <p:nvPr/>
        </p:nvSpPr>
        <p:spPr>
          <a:xfrm>
            <a:off x="3185504" y="5104983"/>
            <a:ext cx="263400" cy="109200"/>
          </a:xfrm>
          <a:prstGeom prst="rightArrow">
            <a:avLst>
              <a:gd name="adj1" fmla="val 32020"/>
              <a:gd name="adj2" fmla="val 28358"/>
            </a:avLst>
          </a:prstGeom>
          <a:solidFill>
            <a:srgbClr val="80B979">
              <a:alpha val="34901"/>
            </a:srgb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br>
              <a:rPr lang="de-CH" sz="2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23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"/>
          <p:cNvSpPr txBox="1">
            <a:spLocks noGrp="1"/>
          </p:cNvSpPr>
          <p:nvPr>
            <p:ph type="body" idx="1"/>
          </p:nvPr>
        </p:nvSpPr>
        <p:spPr>
          <a:xfrm>
            <a:off x="838200" y="2959573"/>
            <a:ext cx="10515600" cy="13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de-CH">
                <a:latin typeface="Roboto"/>
                <a:ea typeface="Roboto"/>
                <a:cs typeface="Roboto"/>
                <a:sym typeface="Roboto"/>
              </a:rPr>
              <a:t>👉 Protege tus datos: incluso una pequeña cantidad de datos puede revelar mucha información sobre ti y tu vida personal.</a:t>
            </a:r>
            <a:br>
              <a:rPr lang="de-CH">
                <a:latin typeface="Roboto"/>
                <a:ea typeface="Roboto"/>
                <a:cs typeface="Roboto"/>
                <a:sym typeface="Roboto"/>
              </a:rPr>
            </a:br>
            <a:r>
              <a:rPr lang="de-CH">
                <a:latin typeface="Roboto"/>
                <a:ea typeface="Roboto"/>
                <a:cs typeface="Roboto"/>
                <a:sym typeface="Roboto"/>
              </a:rPr>
              <a:t> </a:t>
            </a:r>
            <a:br>
              <a:rPr lang="de-CH">
                <a:latin typeface="Roboto"/>
                <a:ea typeface="Roboto"/>
                <a:cs typeface="Roboto"/>
                <a:sym typeface="Roboto"/>
              </a:rPr>
            </a:br>
            <a:endParaRPr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37" name="Google Shape;137;p5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138" name="Google Shape;138;p5"/>
            <p:cNvSpPr/>
            <p:nvPr/>
          </p:nvSpPr>
          <p:spPr>
            <a:xfrm rot="10800000" flipH="1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39" name="Google Shape;139;p5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grpSp>
        <p:nvGrpSpPr>
          <p:cNvPr id="140" name="Google Shape;140;p5"/>
          <p:cNvGrpSpPr/>
          <p:nvPr/>
        </p:nvGrpSpPr>
        <p:grpSpPr>
          <a:xfrm>
            <a:off x="3310948" y="4069400"/>
            <a:ext cx="2592735" cy="2092748"/>
            <a:chOff x="3071457" y="2013875"/>
            <a:chExt cx="1944600" cy="1569600"/>
          </a:xfrm>
        </p:grpSpPr>
        <p:sp>
          <p:nvSpPr>
            <p:cNvPr id="141" name="Google Shape;141;p5"/>
            <p:cNvSpPr/>
            <p:nvPr/>
          </p:nvSpPr>
          <p:spPr>
            <a:xfrm rot="10800000" flipH="1">
              <a:off x="3071457" y="2013875"/>
              <a:ext cx="1944600" cy="1569600"/>
            </a:xfrm>
            <a:prstGeom prst="round2DiagRect">
              <a:avLst>
                <a:gd name="adj1" fmla="val 0"/>
                <a:gd name="adj2" fmla="val 17764"/>
              </a:avLst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5"/>
            <p:cNvSpPr txBox="1"/>
            <p:nvPr/>
          </p:nvSpPr>
          <p:spPr>
            <a:xfrm>
              <a:off x="3316102" y="2256385"/>
              <a:ext cx="1451700" cy="459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de-CH" sz="19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INFORMACIÓN</a:t>
              </a:r>
              <a:endParaRPr sz="19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3" name="Google Shape;143;p5"/>
            <p:cNvSpPr txBox="1"/>
            <p:nvPr/>
          </p:nvSpPr>
          <p:spPr>
            <a:xfrm>
              <a:off x="3316100" y="2716352"/>
              <a:ext cx="1451700" cy="5124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de-CH" sz="15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DATOS ESTRUCTURADOS</a:t>
              </a:r>
              <a:endParaRPr sz="19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4" name="Google Shape;144;p5"/>
          <p:cNvGrpSpPr/>
          <p:nvPr/>
        </p:nvGrpSpPr>
        <p:grpSpPr>
          <a:xfrm>
            <a:off x="721396" y="4069400"/>
            <a:ext cx="2592735" cy="2092748"/>
            <a:chOff x="1126863" y="2013875"/>
            <a:chExt cx="1944600" cy="1569600"/>
          </a:xfrm>
        </p:grpSpPr>
        <p:sp>
          <p:nvSpPr>
            <p:cNvPr id="145" name="Google Shape;145;p5"/>
            <p:cNvSpPr/>
            <p:nvPr/>
          </p:nvSpPr>
          <p:spPr>
            <a:xfrm>
              <a:off x="1126863" y="2013875"/>
              <a:ext cx="1944600" cy="1569600"/>
            </a:xfrm>
            <a:prstGeom prst="round2DiagRect">
              <a:avLst>
                <a:gd name="adj1" fmla="val 0"/>
                <a:gd name="adj2" fmla="val 17764"/>
              </a:avLst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5"/>
            <p:cNvSpPr txBox="1"/>
            <p:nvPr/>
          </p:nvSpPr>
          <p:spPr>
            <a:xfrm>
              <a:off x="1351627" y="2256385"/>
              <a:ext cx="1451700" cy="459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de-CH" sz="19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DATOS</a:t>
              </a:r>
              <a:endParaRPr sz="19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47" name="Google Shape;147;p5"/>
            <p:cNvSpPr txBox="1"/>
            <p:nvPr/>
          </p:nvSpPr>
          <p:spPr>
            <a:xfrm>
              <a:off x="1351625" y="2716352"/>
              <a:ext cx="1451700" cy="5124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de-CH" sz="15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MATERIA PRIMA</a:t>
              </a:r>
              <a:endParaRPr sz="19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48" name="Google Shape;148;p5"/>
          <p:cNvGrpSpPr/>
          <p:nvPr/>
        </p:nvGrpSpPr>
        <p:grpSpPr>
          <a:xfrm>
            <a:off x="5900349" y="4069400"/>
            <a:ext cx="4001500" cy="2092748"/>
            <a:chOff x="5015938" y="2013875"/>
            <a:chExt cx="3001200" cy="1569600"/>
          </a:xfrm>
        </p:grpSpPr>
        <p:sp>
          <p:nvSpPr>
            <p:cNvPr id="149" name="Google Shape;149;p5"/>
            <p:cNvSpPr/>
            <p:nvPr/>
          </p:nvSpPr>
          <p:spPr>
            <a:xfrm>
              <a:off x="5015938" y="2013875"/>
              <a:ext cx="3001200" cy="1569600"/>
            </a:xfrm>
            <a:prstGeom prst="round2DiagRect">
              <a:avLst>
                <a:gd name="adj1" fmla="val 0"/>
                <a:gd name="adj2" fmla="val 17764"/>
              </a:avLst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endParaRPr sz="2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endParaRPr sz="2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endParaRPr sz="2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300"/>
                <a:buFont typeface="Arial"/>
                <a:buNone/>
              </a:pPr>
              <a:endParaRPr sz="2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" name="Google Shape;150;p5"/>
            <p:cNvSpPr txBox="1"/>
            <p:nvPr/>
          </p:nvSpPr>
          <p:spPr>
            <a:xfrm>
              <a:off x="5360226" y="2256387"/>
              <a:ext cx="2417100" cy="4599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de-CH" sz="19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CONOCIMIENTO</a:t>
              </a:r>
              <a:endParaRPr sz="19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1" name="Google Shape;151;p5"/>
            <p:cNvSpPr txBox="1"/>
            <p:nvPr/>
          </p:nvSpPr>
          <p:spPr>
            <a:xfrm>
              <a:off x="5360225" y="2716353"/>
              <a:ext cx="2417100" cy="512400"/>
            </a:xfrm>
            <a:prstGeom prst="rect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spcFirstLastPara="1" wrap="square" lIns="121900" tIns="121900" rIns="121900" bIns="121900" anchor="t" anchorCtr="0">
              <a:noAutofit/>
            </a:bodyPr>
            <a:lstStyle/>
            <a:p>
              <a:pPr marL="0" marR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r>
                <a:rPr lang="de-CH" sz="1500" b="1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INFORMACIÓN CONECTADA EN UN SISTEMA/RED INTELIGENTE</a:t>
              </a:r>
              <a:endParaRPr sz="15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marR="0" lvl="0" indent="0" algn="l" rtl="0">
                <a:lnSpc>
                  <a:spcPct val="115000"/>
                </a:lnSpc>
                <a:spcBef>
                  <a:spcPts val="2100"/>
                </a:spcBef>
                <a:spcAft>
                  <a:spcPts val="2100"/>
                </a:spcAft>
                <a:buClr>
                  <a:srgbClr val="000000"/>
                </a:buClr>
                <a:buSzPts val="1500"/>
                <a:buFont typeface="Arial"/>
                <a:buNone/>
              </a:pPr>
              <a:endParaRPr sz="15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2" name="Google Shape;152;p5"/>
          <p:cNvGrpSpPr/>
          <p:nvPr/>
        </p:nvGrpSpPr>
        <p:grpSpPr>
          <a:xfrm>
            <a:off x="5726542" y="4818550"/>
            <a:ext cx="516907" cy="514553"/>
            <a:chOff x="4858109" y="2631368"/>
            <a:chExt cx="316442" cy="315000"/>
          </a:xfrm>
        </p:grpSpPr>
        <p:sp>
          <p:nvSpPr>
            <p:cNvPr id="153" name="Google Shape;153;p5"/>
            <p:cNvSpPr/>
            <p:nvPr/>
          </p:nvSpPr>
          <p:spPr>
            <a:xfrm>
              <a:off x="4859551" y="2631368"/>
              <a:ext cx="315000" cy="315000"/>
            </a:xfrm>
            <a:prstGeom prst="ellipse">
              <a:avLst/>
            </a:prstGeom>
            <a:solidFill>
              <a:srgbClr val="80B979">
                <a:alpha val="34901"/>
              </a:srgbClr>
            </a:solidFill>
            <a:ln>
              <a:noFill/>
            </a:ln>
          </p:spPr>
          <p:txBody>
            <a:bodyPr spcFirstLastPara="1" wrap="square" lIns="180675" tIns="180675" rIns="180675" bIns="1806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668"/>
                <a:buFont typeface="Arial"/>
                <a:buNone/>
              </a:pPr>
              <a:endParaRPr sz="2668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5"/>
            <p:cNvSpPr/>
            <p:nvPr/>
          </p:nvSpPr>
          <p:spPr>
            <a:xfrm>
              <a:off x="4858109" y="2739300"/>
              <a:ext cx="239100" cy="99000"/>
            </a:xfrm>
            <a:prstGeom prst="rightArrow">
              <a:avLst>
                <a:gd name="adj1" fmla="val 32020"/>
                <a:gd name="adj2" fmla="val 66970"/>
              </a:avLst>
            </a:prstGeom>
            <a:solidFill>
              <a:srgbClr val="80B979">
                <a:alpha val="34901"/>
              </a:srgbClr>
            </a:solidFill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80675" tIns="180675" rIns="180675" bIns="18067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9"/>
                <a:buFont typeface="Arial"/>
                <a:buNone/>
              </a:pPr>
              <a:br>
                <a:rPr lang="de-CH" sz="3409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endParaRPr sz="3409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5" name="Google Shape;155;p5"/>
          <p:cNvSpPr/>
          <p:nvPr/>
        </p:nvSpPr>
        <p:spPr>
          <a:xfrm>
            <a:off x="3143637" y="4985994"/>
            <a:ext cx="347100" cy="347100"/>
          </a:xfrm>
          <a:prstGeom prst="ellipse">
            <a:avLst/>
          </a:prstGeom>
          <a:solidFill>
            <a:srgbClr val="80B979">
              <a:alpha val="34901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br>
              <a:rPr lang="de-CH" sz="2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23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5"/>
          <p:cNvSpPr/>
          <p:nvPr/>
        </p:nvSpPr>
        <p:spPr>
          <a:xfrm>
            <a:off x="3143624" y="5045544"/>
            <a:ext cx="347100" cy="228000"/>
          </a:xfrm>
          <a:prstGeom prst="rightArrow">
            <a:avLst>
              <a:gd name="adj1" fmla="val 32020"/>
              <a:gd name="adj2" fmla="val 28358"/>
            </a:avLst>
          </a:prstGeom>
          <a:solidFill>
            <a:srgbClr val="80B979">
              <a:alpha val="34901"/>
            </a:srgbClr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br>
              <a:rPr lang="de-CH" sz="23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23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0B979">
            <a:alpha val="34901"/>
          </a:srgbClr>
        </a:solid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"/>
          <p:cNvSpPr/>
          <p:nvPr/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3" name="Google Shape;163;p6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graphicFrame>
        <p:nvGraphicFramePr>
          <p:cNvPr id="164" name="Google Shape;164;p6"/>
          <p:cNvGraphicFramePr/>
          <p:nvPr/>
        </p:nvGraphicFramePr>
        <p:xfrm>
          <a:off x="111100" y="994389"/>
          <a:ext cx="3000000" cy="3000000"/>
        </p:xfrm>
        <a:graphic>
          <a:graphicData uri="http://schemas.openxmlformats.org/drawingml/2006/table">
            <a:tbl>
              <a:tblPr firstRow="1" bandRow="1">
                <a:solidFill>
                  <a:srgbClr val="80B979"/>
                </a:solidFill>
                <a:tableStyleId>{6E834853-4A2F-42B5-8D00-B2ED578FC62C}</a:tableStyleId>
              </a:tblPr>
              <a:tblGrid>
                <a:gridCol w="694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32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31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de-CH" sz="1800" b="1" u="none" strike="noStrike" cap="none"/>
                        <a:t>Datos personales (art. 4 del RGPD)</a:t>
                      </a:r>
                      <a:endParaRPr sz="1800" b="1" u="none" strike="noStrike" cap="none"/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de-CH" sz="1800" b="1" u="none" strike="noStrike" cap="none"/>
                        <a:t>Categorías especiales de datos personales (art. 9 del RGPD)</a:t>
                      </a:r>
                      <a:endParaRPr sz="1800" b="1" u="none" strike="noStrike" cap="none"/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74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de-CH" sz="1600" b="1" u="none" strike="noStrike" cap="none"/>
                        <a:t>Es toda información sobre una persona física identificada o identificable (“interesado”):</a:t>
                      </a:r>
                      <a:endParaRPr sz="1600" b="1" u="none" strike="noStrike" cap="none"/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de-CH" sz="1600" b="1" u="none" strike="noStrike" cap="none"/>
                        <a:t>Estas categorías de datos personales se consideran especialmente sensibles y están sujetas a una protección reforzada en virtud del RGPD debido al riesgo de discriminación o uso indebido:</a:t>
                      </a:r>
                      <a:endParaRPr sz="1600" b="1" u="none" strike="noStrike" cap="none"/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7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de-CH" sz="1600" b="1" u="none" strike="noStrike" cap="none"/>
                        <a:t>🏠 Nombre y datos de contacto: nombre, dirección postal, dirección de correo electrónico, número de teléfono.</a:t>
                      </a:r>
                      <a:endParaRPr sz="1600" b="1" u="none" strike="noStrike" cap="none"/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de-CH" sz="1600" b="1" u="none" strike="noStrike" cap="none"/>
                        <a:t>🌍 Origen racial o étnico</a:t>
                      </a:r>
                      <a:endParaRPr sz="1600" b="1" u="none" strike="noStrike" cap="none"/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9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de-CH" sz="1600" b="1" u="none" strike="noStrike" cap="none"/>
                        <a:t>🆔 Números de identificación: número de DNI, número de carné de conducir, número de la seguridad social, número de identificación fiscal.</a:t>
                      </a:r>
                      <a:endParaRPr sz="1600" b="1" u="none" strike="noStrike" cap="none"/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de-CH" sz="1600" b="1" u="none" strike="noStrike" cap="none"/>
                        <a:t>🌐 Opiniones políticas, convicciones religiosas o filosóficas</a:t>
                      </a:r>
                      <a:endParaRPr sz="1600" b="1" u="none" strike="noStrike" cap="none"/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de-CH" sz="1600" b="1" u="none" strike="noStrike" cap="none"/>
                        <a:t>💰 Información financiera: datos bancarios, información de tarjetas de crédito, saldos de cuentas.</a:t>
                      </a:r>
                      <a:endParaRPr sz="1600" b="1" u="none" strike="noStrike" cap="none"/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de-CH" sz="1600" b="1" u="none" strike="noStrike" cap="none"/>
                        <a:t>🤝 Afiliación sindical</a:t>
                      </a:r>
                      <a:endParaRPr sz="1600" b="1" u="none" strike="noStrike" cap="none"/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796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de-CH" sz="1600" b="1" u="none" strike="noStrike" cap="none"/>
                        <a:t>🍪 Identificadores en línea: direcciones IP, datos de ubicación, identificadores de cookies.</a:t>
                      </a:r>
                      <a:endParaRPr sz="1600" b="1" u="none" strike="noStrike" cap="none"/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de-CH" sz="1600" b="1" u="none" strike="noStrike" cap="none"/>
                        <a:t>🧬 Datos genéticos y datos relativos a la salud</a:t>
                      </a:r>
                      <a:endParaRPr sz="1600" b="1" u="none" strike="noStrike" cap="none"/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268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de-CH" sz="1600" b="1" u="none" strike="noStrike" cap="none"/>
                        <a:t>🚹🚺 Características físicas: sexo, color de pelo, color de ojos.</a:t>
                      </a:r>
                      <a:endParaRPr sz="1600" b="1" u="none" strike="noStrike" cap="none"/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de-CH" sz="1600" b="1" u="none" strike="noStrike" cap="none"/>
                        <a:t>👆 👁️ Datos biométricos destinados a identificar de manera unívoca a una persona física (p. ej., huellas dactilares, escáneres de retina)</a:t>
                      </a:r>
                      <a:endParaRPr sz="1600" b="1" u="none" strike="noStrike" cap="none"/>
                    </a:p>
                  </a:txBody>
                  <a:tcPr marL="91425" marR="91425" marT="91425" marB="91425"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5" name="Google Shape;165;p6"/>
          <p:cNvSpPr txBox="1"/>
          <p:nvPr/>
        </p:nvSpPr>
        <p:spPr>
          <a:xfrm>
            <a:off x="594670" y="253000"/>
            <a:ext cx="10929600" cy="630900"/>
          </a:xfrm>
          <a:prstGeom prst="rect">
            <a:avLst/>
          </a:prstGeom>
          <a:solidFill>
            <a:srgbClr val="80B979">
              <a:alpha val="34901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lang="de-CH" sz="35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Categorías de datos</a:t>
            </a:r>
            <a:endParaRPr sz="1400" b="0" i="0" u="none" strike="noStrike" cap="none">
              <a:solidFill>
                <a:srgbClr val="FF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"/>
          <p:cNvSpPr txBox="1"/>
          <p:nvPr/>
        </p:nvSpPr>
        <p:spPr>
          <a:xfrm>
            <a:off x="1163775" y="2274848"/>
            <a:ext cx="5301900" cy="22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"/>
              <a:buChar char="•"/>
            </a:pPr>
            <a:r>
              <a:rPr lang="de-CH" sz="2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Ejercicio en grupo:</a:t>
            </a:r>
            <a:br>
              <a:rPr lang="de-CH" sz="2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23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marR="0" lvl="1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"/>
              <a:buChar char="○"/>
            </a:pPr>
            <a:r>
              <a:rPr lang="de-CH" sz="2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¿Qué categorías de datos compartes en las redes sociales? </a:t>
            </a:r>
            <a:endParaRPr sz="23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marR="0" lvl="1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oboto"/>
              <a:buChar char="○"/>
            </a:pPr>
            <a:r>
              <a:rPr lang="de-CH" sz="23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¿Cómo pagas por usar las redes sociales (u otras plataformas similares)? </a:t>
            </a:r>
            <a:endParaRPr sz="19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1" name="Google Shape;171;p7"/>
          <p:cNvSpPr txBox="1"/>
          <p:nvPr/>
        </p:nvSpPr>
        <p:spPr>
          <a:xfrm>
            <a:off x="3731500" y="5458700"/>
            <a:ext cx="236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*ficha de trabajo</a:t>
            </a:r>
            <a:endParaRPr sz="18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2" name="Google Shape;172;p7"/>
          <p:cNvSpPr/>
          <p:nvPr/>
        </p:nvSpPr>
        <p:spPr>
          <a:xfrm>
            <a:off x="6906527" y="1953738"/>
            <a:ext cx="3749453" cy="2950523"/>
          </a:xfrm>
          <a:prstGeom prst="roundRect">
            <a:avLst>
              <a:gd name="adj" fmla="val 16667"/>
            </a:avLst>
          </a:prstGeom>
          <a:solidFill>
            <a:srgbClr val="80B979">
              <a:alpha val="34901"/>
            </a:srgbClr>
          </a:solidFill>
          <a:ln w="47625" cap="flat" cmpd="sng">
            <a:solidFill>
              <a:srgbClr val="43AFE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3" name="Google Shape;173;p7"/>
          <p:cNvSpPr txBox="1"/>
          <p:nvPr/>
        </p:nvSpPr>
        <p:spPr>
          <a:xfrm>
            <a:off x="7114089" y="2551836"/>
            <a:ext cx="33342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 mayoría de las aplicaciones no son realmente gratuitas: pagas con los datos que compartes (voluntariamente). ¡Tus datos valen mucho dinero!</a:t>
            </a:r>
            <a:endParaRPr sz="1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4" name="Google Shape;174;p7" descr="Informationen Silhouet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79471" y="1551832"/>
            <a:ext cx="803810" cy="8038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75" name="Google Shape;175;p7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176" name="Google Shape;176;p7"/>
            <p:cNvSpPr/>
            <p:nvPr/>
          </p:nvSpPr>
          <p:spPr>
            <a:xfrm rot="10800000" flipH="1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77" name="Google Shape;177;p7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"/>
          <p:cNvSpPr/>
          <p:nvPr/>
        </p:nvSpPr>
        <p:spPr>
          <a:xfrm rot="10800000" flipH="1">
            <a:off x="0" y="6400799"/>
            <a:ext cx="12192000" cy="456773"/>
          </a:xfrm>
          <a:prstGeom prst="rect">
            <a:avLst/>
          </a:prstGeom>
          <a:gradFill>
            <a:gsLst>
              <a:gs pos="0">
                <a:srgbClr val="029676">
                  <a:alpha val="27843"/>
                </a:srgbClr>
              </a:gs>
              <a:gs pos="14000">
                <a:srgbClr val="029676">
                  <a:alpha val="27843"/>
                </a:srgbClr>
              </a:gs>
              <a:gs pos="100000">
                <a:srgbClr val="4AB5C4">
                  <a:alpha val="84705"/>
                </a:srgbClr>
              </a:gs>
            </a:gsLst>
            <a:lin ang="6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4" name="Google Shape;184;p8"/>
          <p:cNvSpPr/>
          <p:nvPr/>
        </p:nvSpPr>
        <p:spPr>
          <a:xfrm flipH="1">
            <a:off x="4038600" y="6400799"/>
            <a:ext cx="8153398" cy="456772"/>
          </a:xfrm>
          <a:prstGeom prst="rect">
            <a:avLst/>
          </a:prstGeom>
          <a:gradFill>
            <a:gsLst>
              <a:gs pos="0">
                <a:srgbClr val="BADB7C">
                  <a:alpha val="54901"/>
                </a:srgbClr>
              </a:gs>
              <a:gs pos="9000">
                <a:srgbClr val="BADB7C">
                  <a:alpha val="54901"/>
                </a:srgbClr>
              </a:gs>
              <a:gs pos="99000">
                <a:schemeClr val="accent2"/>
              </a:gs>
              <a:gs pos="100000">
                <a:schemeClr val="accent2"/>
              </a:gs>
            </a:gsLst>
            <a:lin ang="14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85" name="Google Shape;185;p8"/>
          <p:cNvSpPr txBox="1"/>
          <p:nvPr/>
        </p:nvSpPr>
        <p:spPr>
          <a:xfrm>
            <a:off x="792747" y="450525"/>
            <a:ext cx="64875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de-CH"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Tratar los datos como moneda digital</a:t>
            </a:r>
            <a:endParaRPr sz="28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86" name="Google Shape;186;p8"/>
          <p:cNvGrpSpPr/>
          <p:nvPr/>
        </p:nvGrpSpPr>
        <p:grpSpPr>
          <a:xfrm>
            <a:off x="0" y="6397157"/>
            <a:ext cx="12192000" cy="456773"/>
            <a:chOff x="0" y="6400799"/>
            <a:chExt cx="12192000" cy="456773"/>
          </a:xfrm>
        </p:grpSpPr>
        <p:sp>
          <p:nvSpPr>
            <p:cNvPr id="187" name="Google Shape;187;p8"/>
            <p:cNvSpPr/>
            <p:nvPr/>
          </p:nvSpPr>
          <p:spPr>
            <a:xfrm rot="10800000" flipH="1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188" name="Google Shape;188;p8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189" name="Google Shape;189;p8"/>
          <p:cNvSpPr/>
          <p:nvPr/>
        </p:nvSpPr>
        <p:spPr>
          <a:xfrm>
            <a:off x="1457550" y="3590891"/>
            <a:ext cx="2631128" cy="1210286"/>
          </a:xfrm>
          <a:prstGeom prst="flowChartAlternateProcess">
            <a:avLst/>
          </a:prstGeom>
          <a:solidFill>
            <a:srgbClr val="80B979"/>
          </a:solidFill>
          <a:ln w="19050" cap="flat" cmpd="sng">
            <a:solidFill>
              <a:srgbClr val="08283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Plataformas: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Ofrecen servicios</a:t>
            </a:r>
            <a:endParaRPr sz="16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0" name="Google Shape;190;p8"/>
          <p:cNvSpPr/>
          <p:nvPr/>
        </p:nvSpPr>
        <p:spPr>
          <a:xfrm>
            <a:off x="4451869" y="3476546"/>
            <a:ext cx="3449610" cy="1523359"/>
          </a:xfrm>
          <a:prstGeom prst="flowChartDecision">
            <a:avLst/>
          </a:prstGeom>
          <a:solidFill>
            <a:srgbClr val="80B979"/>
          </a:solidFill>
          <a:ln w="19050" cap="flat" cmpd="sng">
            <a:solidFill>
              <a:schemeClr val="dk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Producto: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tú y tus datos</a:t>
            </a:r>
            <a:endParaRPr sz="14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1" name="Google Shape;191;p8"/>
          <p:cNvSpPr/>
          <p:nvPr/>
        </p:nvSpPr>
        <p:spPr>
          <a:xfrm>
            <a:off x="8264670" y="3590891"/>
            <a:ext cx="2631128" cy="1210286"/>
          </a:xfrm>
          <a:prstGeom prst="flowChartAlternateProcess">
            <a:avLst/>
          </a:prstGeom>
          <a:solidFill>
            <a:srgbClr val="80B979"/>
          </a:solidFill>
          <a:ln w="19050" cap="flat" cmpd="sng">
            <a:solidFill>
              <a:srgbClr val="08283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Clientes: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Marcas, empresas, campañas,...</a:t>
            </a:r>
            <a:endParaRPr sz="16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2" name="Google Shape;192;p8"/>
          <p:cNvSpPr txBox="1"/>
          <p:nvPr/>
        </p:nvSpPr>
        <p:spPr>
          <a:xfrm>
            <a:off x="895625" y="1409525"/>
            <a:ext cx="10190400" cy="7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None/>
            </a:pPr>
            <a:r>
              <a:rPr lang="de-CH"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Si un producto o servicio es gratuito, </a:t>
            </a:r>
            <a:br>
              <a:rPr lang="de-CH" sz="24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de-CH" sz="24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puede que tus datos sean el verdadero producto</a:t>
            </a:r>
            <a:endParaRPr sz="2400" b="0" i="0" u="none" strike="noStrike" cap="none">
              <a:solidFill>
                <a:srgbClr val="12567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3" name="Google Shape;193;p8"/>
          <p:cNvSpPr/>
          <p:nvPr/>
        </p:nvSpPr>
        <p:spPr>
          <a:xfrm rot="5400000">
            <a:off x="5777171" y="1599337"/>
            <a:ext cx="799005" cy="7447327"/>
          </a:xfrm>
          <a:prstGeom prst="rightBracket">
            <a:avLst>
              <a:gd name="adj" fmla="val 8333"/>
            </a:avLst>
          </a:pr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4" name="Google Shape;194;p8" descr="Geld Silhouet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1422497">
            <a:off x="5638799" y="5148792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8"/>
          <p:cNvSpPr/>
          <p:nvPr/>
        </p:nvSpPr>
        <p:spPr>
          <a:xfrm rot="5400000">
            <a:off x="3827068" y="1542304"/>
            <a:ext cx="523220" cy="3449611"/>
          </a:xfrm>
          <a:prstGeom prst="leftBracket">
            <a:avLst>
              <a:gd name="adj" fmla="val 8333"/>
            </a:avLst>
          </a:pr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6" name="Google Shape;196;p8" descr="Registrierkasse Silhouet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22933" y="2761642"/>
            <a:ext cx="734890" cy="734890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8"/>
          <p:cNvSpPr/>
          <p:nvPr/>
        </p:nvSpPr>
        <p:spPr>
          <a:xfrm rot="5400000">
            <a:off x="7913925" y="1528760"/>
            <a:ext cx="523220" cy="3449611"/>
          </a:xfrm>
          <a:prstGeom prst="leftBracket">
            <a:avLst>
              <a:gd name="adj" fmla="val 8333"/>
            </a:avLst>
          </a:pr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8" name="Google Shape;198;p8" descr="Recherche Silhouet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656489" y="2761640"/>
            <a:ext cx="734890" cy="734890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8"/>
          <p:cNvSpPr txBox="1"/>
          <p:nvPr/>
        </p:nvSpPr>
        <p:spPr>
          <a:xfrm>
            <a:off x="5574202" y="6025798"/>
            <a:ext cx="1223412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e-CH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Ganan dinero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" name="Google Shape;200;p8"/>
          <p:cNvSpPr txBox="1"/>
          <p:nvPr/>
        </p:nvSpPr>
        <p:spPr>
          <a:xfrm>
            <a:off x="2409325" y="2465950"/>
            <a:ext cx="3165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e-CH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Vigilancia de datos y venta a terceros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1" name="Google Shape;201;p8"/>
          <p:cNvSpPr txBox="1"/>
          <p:nvPr/>
        </p:nvSpPr>
        <p:spPr>
          <a:xfrm>
            <a:off x="6238781" y="2418132"/>
            <a:ext cx="405177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de-CH"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ofrecen productos según los intereses que han recopilado de ti (anuncios)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0"/>
          <p:cNvSpPr txBox="1"/>
          <p:nvPr/>
        </p:nvSpPr>
        <p:spPr>
          <a:xfrm>
            <a:off x="1334214" y="2392710"/>
            <a:ext cx="51447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Las plataformas pueden tratar tus datos para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Predecir tu comportamiento en línea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Encontrar contenidos que te mantengan más tiempo en la plataforma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Mostrarte anuncios que se ajusten a tus intereses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Influir en tu comportamiento de compra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7" name="Google Shape;207;p10"/>
          <p:cNvSpPr txBox="1"/>
          <p:nvPr/>
        </p:nvSpPr>
        <p:spPr>
          <a:xfrm>
            <a:off x="942109" y="839021"/>
            <a:ext cx="6096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de-CH"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¿Por qué son tan valiosos los datos digitales?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08" name="Google Shape;208;p10" descr="Münzen Silhouet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76573" y="4542361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10"/>
          <p:cNvSpPr txBox="1"/>
          <p:nvPr/>
        </p:nvSpPr>
        <p:spPr>
          <a:xfrm>
            <a:off x="6866957" y="1906147"/>
            <a:ext cx="2539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Tu atención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0" name="Google Shape;210;p10" descr="Smartphone Silhouet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87618" y="25146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10" descr="Benutzer Silhouet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733088" y="2486535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10" descr="Stadt Silhouet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733088" y="4542361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10"/>
          <p:cNvSpPr txBox="1"/>
          <p:nvPr/>
        </p:nvSpPr>
        <p:spPr>
          <a:xfrm>
            <a:off x="7816993" y="3505517"/>
            <a:ext cx="425116" cy="584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de-CH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=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0"/>
          <p:cNvSpPr txBox="1"/>
          <p:nvPr/>
        </p:nvSpPr>
        <p:spPr>
          <a:xfrm>
            <a:off x="7006295" y="4166809"/>
            <a:ext cx="2127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Su beneficio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15" name="Google Shape;215;p10"/>
          <p:cNvSpPr/>
          <p:nvPr/>
        </p:nvSpPr>
        <p:spPr>
          <a:xfrm>
            <a:off x="7647488" y="2885006"/>
            <a:ext cx="978408" cy="10953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rgbClr val="08283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0"/>
          <p:cNvSpPr/>
          <p:nvPr/>
        </p:nvSpPr>
        <p:spPr>
          <a:xfrm>
            <a:off x="7647488" y="4944792"/>
            <a:ext cx="978408" cy="10953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rgbClr val="08283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17" name="Google Shape;217;p10"/>
          <p:cNvGrpSpPr/>
          <p:nvPr/>
        </p:nvGrpSpPr>
        <p:grpSpPr>
          <a:xfrm>
            <a:off x="0" y="6397157"/>
            <a:ext cx="12192000" cy="456773"/>
            <a:chOff x="0" y="6400799"/>
            <a:chExt cx="12192000" cy="456773"/>
          </a:xfrm>
        </p:grpSpPr>
        <p:sp>
          <p:nvSpPr>
            <p:cNvPr id="218" name="Google Shape;218;p10"/>
            <p:cNvSpPr/>
            <p:nvPr/>
          </p:nvSpPr>
          <p:spPr>
            <a:xfrm rot="10800000" flipH="1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19" name="Google Shape;219;p10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1"/>
          <p:cNvSpPr txBox="1"/>
          <p:nvPr/>
        </p:nvSpPr>
        <p:spPr>
          <a:xfrm>
            <a:off x="567500" y="2052675"/>
            <a:ext cx="8399400" cy="400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Das «me gusta» a fotos de zapatillas → recibes anuncios de zapatillas</a:t>
            </a:r>
            <a:endParaRPr sz="16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Ves vídeos de videojuegos → se te muestra contenido de videojuegos</a:t>
            </a:r>
            <a:endParaRPr sz="16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Sigues a entrenadores de fitness en línea → recibes anuncios de complementos alimenticios 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b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b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16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400" b="1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25" name="Google Shape;225;p11"/>
          <p:cNvSpPr txBox="1"/>
          <p:nvPr/>
        </p:nvSpPr>
        <p:spPr>
          <a:xfrm>
            <a:off x="932873" y="711490"/>
            <a:ext cx="56433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de-CH" sz="2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¿Cómo se convierten tus datos en dinero?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26" name="Google Shape;226;p11" descr="Stiefel Silhouet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62305" y="3686149"/>
            <a:ext cx="745122" cy="745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11" descr="Warenkorb Silhouet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49874" y="4793375"/>
            <a:ext cx="1005721" cy="1005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11" descr="Gamecontroller Silhouet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38871" y="3686149"/>
            <a:ext cx="745122" cy="745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11" descr="Kurzhantel Silhouet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885739" y="3687799"/>
            <a:ext cx="745122" cy="745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0" name="Google Shape;230;p11" descr="Geld Silhouett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-1684570">
            <a:off x="5286670" y="3241864"/>
            <a:ext cx="1245454" cy="1245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11" descr="Kommentar Like Silhouette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549874" y="2643461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11" descr="Benutzer Silhouette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549874" y="1447138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11"/>
          <p:cNvSpPr/>
          <p:nvPr/>
        </p:nvSpPr>
        <p:spPr>
          <a:xfrm rot="-5400000">
            <a:off x="8584276" y="352629"/>
            <a:ext cx="812607" cy="4017817"/>
          </a:xfrm>
          <a:prstGeom prst="leftBrace">
            <a:avLst>
              <a:gd name="adj1" fmla="val 8333"/>
              <a:gd name="adj2" fmla="val 50000"/>
            </a:avLst>
          </a:pr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11"/>
          <p:cNvSpPr/>
          <p:nvPr/>
        </p:nvSpPr>
        <p:spPr>
          <a:xfrm rot="-3949093">
            <a:off x="7330599" y="3595152"/>
            <a:ext cx="1753738" cy="538871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11"/>
          <p:cNvSpPr/>
          <p:nvPr/>
        </p:nvSpPr>
        <p:spPr>
          <a:xfrm>
            <a:off x="8982277" y="3314502"/>
            <a:ext cx="105179" cy="1292325"/>
          </a:xfrm>
          <a:prstGeom prst="arc">
            <a:avLst>
              <a:gd name="adj1" fmla="val 16200000"/>
              <a:gd name="adj2" fmla="val 0"/>
            </a:avLst>
          </a:pr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1"/>
          <p:cNvSpPr/>
          <p:nvPr/>
        </p:nvSpPr>
        <p:spPr>
          <a:xfrm rot="3918516" flipH="1">
            <a:off x="8919208" y="3323616"/>
            <a:ext cx="1436131" cy="815547"/>
          </a:xfrm>
          <a:prstGeom prst="arc">
            <a:avLst>
              <a:gd name="adj1" fmla="val 13936240"/>
              <a:gd name="adj2" fmla="val 0"/>
            </a:avLst>
          </a:pr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11"/>
          <p:cNvSpPr/>
          <p:nvPr/>
        </p:nvSpPr>
        <p:spPr>
          <a:xfrm rot="-5400000">
            <a:off x="8688498" y="3487396"/>
            <a:ext cx="604162" cy="2229279"/>
          </a:xfrm>
          <a:prstGeom prst="leftBrace">
            <a:avLst>
              <a:gd name="adj1" fmla="val 8333"/>
              <a:gd name="adj2" fmla="val 50413"/>
            </a:avLst>
          </a:pr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11"/>
          <p:cNvSpPr txBox="1"/>
          <p:nvPr/>
        </p:nvSpPr>
        <p:spPr>
          <a:xfrm>
            <a:off x="8445400" y="1244900"/>
            <a:ext cx="1659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Usuario de TikTok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39" name="Google Shape;239;p11"/>
          <p:cNvCxnSpPr/>
          <p:nvPr/>
        </p:nvCxnSpPr>
        <p:spPr>
          <a:xfrm rot="10800000">
            <a:off x="6738884" y="4115964"/>
            <a:ext cx="1958400" cy="1509000"/>
          </a:xfrm>
          <a:prstGeom prst="curvedConnector3">
            <a:avLst>
              <a:gd name="adj1" fmla="val 50000"/>
            </a:avLst>
          </a:pr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triangle" w="med" len="med"/>
          </a:ln>
        </p:spPr>
      </p:cxnSp>
      <p:grpSp>
        <p:nvGrpSpPr>
          <p:cNvPr id="240" name="Google Shape;240;p11"/>
          <p:cNvGrpSpPr/>
          <p:nvPr/>
        </p:nvGrpSpPr>
        <p:grpSpPr>
          <a:xfrm>
            <a:off x="0" y="6397157"/>
            <a:ext cx="12192000" cy="456773"/>
            <a:chOff x="0" y="6400799"/>
            <a:chExt cx="12192000" cy="456773"/>
          </a:xfrm>
        </p:grpSpPr>
        <p:sp>
          <p:nvSpPr>
            <p:cNvPr id="241" name="Google Shape;241;p11"/>
            <p:cNvSpPr/>
            <p:nvPr/>
          </p:nvSpPr>
          <p:spPr>
            <a:xfrm rot="10800000" flipH="1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42" name="Google Shape;242;p11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43" name="Google Shape;243;p11"/>
          <p:cNvSpPr txBox="1"/>
          <p:nvPr/>
        </p:nvSpPr>
        <p:spPr>
          <a:xfrm>
            <a:off x="718625" y="3950325"/>
            <a:ext cx="4151700" cy="1820700"/>
          </a:xfrm>
          <a:prstGeom prst="rect">
            <a:avLst/>
          </a:prstGeom>
          <a:solidFill>
            <a:srgbClr val="80B979">
              <a:alpha val="34901"/>
            </a:srgbClr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→ Las empresas pagan dinero para obtener información detallada sobre ti y tus intereses. Así pueden llegar a ti en línea con sus productos: en casa, en la escuela, de camino al trabajo, a través de tu tableta, portátil o smartphone.</a:t>
            </a:r>
            <a:endParaRPr sz="14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2"/>
          <p:cNvSpPr txBox="1"/>
          <p:nvPr/>
        </p:nvSpPr>
        <p:spPr>
          <a:xfrm>
            <a:off x="676122" y="718575"/>
            <a:ext cx="7379100" cy="59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de-CH" sz="3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Esto se llama: monetización de datos</a:t>
            </a:r>
            <a:endParaRPr sz="36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49" name="Google Shape;249;p12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250" name="Google Shape;250;p12"/>
            <p:cNvSpPr/>
            <p:nvPr/>
          </p:nvSpPr>
          <p:spPr>
            <a:xfrm rot="10800000" flipH="1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51" name="Google Shape;251;p12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52" name="Google Shape;252;p12"/>
          <p:cNvSpPr txBox="1"/>
          <p:nvPr/>
        </p:nvSpPr>
        <p:spPr>
          <a:xfrm>
            <a:off x="676133" y="1475750"/>
            <a:ext cx="7630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Puedes instalar muchas aplicaciones de forma gratuita, pero las personas responsables de su desarrollo y mantenimiento igualmente necesitan cobrar.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12"/>
          <p:cNvSpPr txBox="1"/>
          <p:nvPr/>
        </p:nvSpPr>
        <p:spPr>
          <a:xfrm>
            <a:off x="596750" y="2247625"/>
            <a:ext cx="38310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de-CH"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¿Cómo?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12"/>
          <p:cNvSpPr txBox="1"/>
          <p:nvPr/>
        </p:nvSpPr>
        <p:spPr>
          <a:xfrm>
            <a:off x="3731507" y="5253762"/>
            <a:ext cx="6097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5" name="Google Shape;255;p12" descr="Smartphone Silhouet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8218" y="31218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12" descr="Ordnersuche Silhouet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74524" y="3067459"/>
            <a:ext cx="1023081" cy="1023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12" descr="Statistiken Silhouet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92227" y="2971800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12" descr="Einkaufstasche Silhouet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772628" y="2971802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12" descr="Geld Silhouett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347117" y="2971800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12"/>
          <p:cNvSpPr txBox="1"/>
          <p:nvPr/>
        </p:nvSpPr>
        <p:spPr>
          <a:xfrm>
            <a:off x="596750" y="4036200"/>
            <a:ext cx="1295100" cy="63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Usas la aplicación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12"/>
          <p:cNvSpPr txBox="1"/>
          <p:nvPr/>
        </p:nvSpPr>
        <p:spPr>
          <a:xfrm>
            <a:off x="2253894" y="4036200"/>
            <a:ext cx="2264400" cy="16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 recopilan datos sobre ti: cómo usas la aplicación, con qué frecuencia y con qué tipo de contenido interactúas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2"/>
          <p:cNvSpPr txBox="1"/>
          <p:nvPr/>
        </p:nvSpPr>
        <p:spPr>
          <a:xfrm>
            <a:off x="4686487" y="4036200"/>
            <a:ext cx="2437500" cy="12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datos se analizan, procesan y conectan con conjuntos de datos de otras aplicaciones que usas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2"/>
          <p:cNvSpPr txBox="1"/>
          <p:nvPr/>
        </p:nvSpPr>
        <p:spPr>
          <a:xfrm>
            <a:off x="7124085" y="4036200"/>
            <a:ext cx="26109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Los anuncios se personalizan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2"/>
          <p:cNvSpPr txBox="1"/>
          <p:nvPr/>
        </p:nvSpPr>
        <p:spPr>
          <a:xfrm>
            <a:off x="9829111" y="4029956"/>
            <a:ext cx="18246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de-CH"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Las empresas pagan para mostrarte sus productos primero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1674367" y="3494655"/>
            <a:ext cx="978408" cy="10953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rgbClr val="08283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2"/>
          <p:cNvSpPr/>
          <p:nvPr/>
        </p:nvSpPr>
        <p:spPr>
          <a:xfrm>
            <a:off x="4238445" y="3494654"/>
            <a:ext cx="978408" cy="10953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rgbClr val="08283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12"/>
          <p:cNvSpPr/>
          <p:nvPr/>
        </p:nvSpPr>
        <p:spPr>
          <a:xfrm>
            <a:off x="6550423" y="3494654"/>
            <a:ext cx="978408" cy="10953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rgbClr val="08283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12"/>
          <p:cNvSpPr/>
          <p:nvPr/>
        </p:nvSpPr>
        <p:spPr>
          <a:xfrm>
            <a:off x="9027868" y="3494653"/>
            <a:ext cx="978408" cy="10953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 cap="flat" cmpd="sng">
            <a:solidFill>
              <a:srgbClr val="082836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"/>
          <p:cNvSpPr txBox="1"/>
          <p:nvPr/>
        </p:nvSpPr>
        <p:spPr>
          <a:xfrm>
            <a:off x="372978" y="620945"/>
            <a:ext cx="82995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None/>
            </a:pPr>
            <a:r>
              <a:rPr lang="de-CH" sz="3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¿Cómo saben las aplicaciones lo que haces? El rastreo (tracking)</a:t>
            </a:r>
            <a:endParaRPr sz="1400" b="1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75" name="Google Shape;275;p13"/>
          <p:cNvSpPr txBox="1"/>
          <p:nvPr/>
        </p:nvSpPr>
        <p:spPr>
          <a:xfrm>
            <a:off x="647375" y="1990500"/>
            <a:ext cx="4140900" cy="39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 b="1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¿Qué ocurre en segundo plano?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Las aplicaciones y los sitios web utilizan: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-101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Cookies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-101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Rastreadores (trackers)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-101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Herramientas de analítica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-101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Rastreo dentro de la aplicación (in-app)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Pueden detectar: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6350" marR="0" lvl="0" indent="-6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•"/>
            </a:pPr>
            <a:r>
              <a:rPr lang="de-CH" sz="15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qué páginas web visitas en línea</a:t>
            </a:r>
            <a:endParaRPr sz="15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6350" marR="0" lvl="0" indent="-63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Roboto"/>
              <a:buChar char="•"/>
            </a:pPr>
            <a:r>
              <a:rPr lang="de-CH" sz="15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cuánto tiempo permaneces en una página web</a:t>
            </a:r>
            <a:endParaRPr sz="15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-101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Roboto"/>
              <a:buChar char="•"/>
            </a:pPr>
            <a:r>
              <a:rPr lang="de-CH" sz="15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 qué interactúas al hacer clic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76" name="Google Shape;27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36547" y="2782390"/>
            <a:ext cx="281213" cy="28319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13" descr="Schuhabdrücke Silhouett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62524" y="2998784"/>
            <a:ext cx="400051" cy="400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13" descr="Recherche Silhouet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727985" y="3490863"/>
            <a:ext cx="353785" cy="353785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3"/>
          <p:cNvSpPr txBox="1"/>
          <p:nvPr/>
        </p:nvSpPr>
        <p:spPr>
          <a:xfrm>
            <a:off x="5257533" y="1990503"/>
            <a:ext cx="16857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de-CH" sz="18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Por ejemplo:</a:t>
            </a: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80" name="Google Shape;280;p13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281" name="Google Shape;281;p13"/>
            <p:cNvSpPr/>
            <p:nvPr/>
          </p:nvSpPr>
          <p:spPr>
            <a:xfrm rot="10800000" flipH="1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82" name="Google Shape;282;p13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283" name="Google Shape;283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37046" y="2528749"/>
            <a:ext cx="3666029" cy="2427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4"/>
          <p:cNvSpPr txBox="1"/>
          <p:nvPr/>
        </p:nvSpPr>
        <p:spPr>
          <a:xfrm>
            <a:off x="412952" y="698077"/>
            <a:ext cx="9108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de-CH"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Anuncios en línea solo para ti</a:t>
            </a:r>
            <a:endParaRPr sz="3600" b="1" i="0" u="none" strike="noStrike" cap="none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0" name="Google Shape;290;p14"/>
          <p:cNvSpPr txBox="1"/>
          <p:nvPr/>
        </p:nvSpPr>
        <p:spPr>
          <a:xfrm>
            <a:off x="623225" y="1842850"/>
            <a:ext cx="8214600" cy="440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🔍 Comentad en clase: ¿por qué son tan importantes los anuncios?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Sin datos personales</a:t>
            </a:r>
            <a:endParaRPr sz="16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Anuncios para todo el mundo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un pequeño grupo de personas se interesa + interactúa + compra 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 b="0" i="1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 datos personales </a:t>
            </a:r>
            <a:endParaRPr sz="16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Anuncios solo para ti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mayor probabilidad de que interactúes con contenido que te gusta</a:t>
            </a:r>
            <a:br>
              <a:rPr lang="de-CH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de-CH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mayor tasa de clics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➡️ mayor beneficio</a:t>
            </a:r>
            <a:br>
              <a:rPr lang="de-CH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de-CH"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👉 Las empresas pagan más por los anuncios personalizados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91" name="Google Shape;291;p14"/>
          <p:cNvGrpSpPr/>
          <p:nvPr/>
        </p:nvGrpSpPr>
        <p:grpSpPr>
          <a:xfrm>
            <a:off x="0" y="6401227"/>
            <a:ext cx="12192000" cy="456773"/>
            <a:chOff x="0" y="6400799"/>
            <a:chExt cx="12192000" cy="456773"/>
          </a:xfrm>
        </p:grpSpPr>
        <p:sp>
          <p:nvSpPr>
            <p:cNvPr id="292" name="Google Shape;292;p14"/>
            <p:cNvSpPr/>
            <p:nvPr/>
          </p:nvSpPr>
          <p:spPr>
            <a:xfrm rot="10800000" flipH="1">
              <a:off x="0" y="6400799"/>
              <a:ext cx="12192000" cy="456773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60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293" name="Google Shape;293;p14"/>
            <p:cNvSpPr/>
            <p:nvPr/>
          </p:nvSpPr>
          <p:spPr>
            <a:xfrm flipH="1">
              <a:off x="4038600" y="6400799"/>
              <a:ext cx="8153398" cy="456772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sp>
        <p:nvSpPr>
          <p:cNvPr id="294" name="Google Shape;294;p14"/>
          <p:cNvSpPr txBox="1"/>
          <p:nvPr/>
        </p:nvSpPr>
        <p:spPr>
          <a:xfrm>
            <a:off x="6918950" y="1008200"/>
            <a:ext cx="3467700" cy="6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de-CH" sz="1700" b="0" i="0" u="none" strike="noStrike" cap="non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*ficha de trabajo disponible (Ficha de trabajo DataPro Webgames - Tarea 2) </a:t>
            </a:r>
            <a:endParaRPr sz="1700" b="0" i="0" u="none" strike="noStrike" cap="non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3e5def6c87d_1_411"/>
          <p:cNvSpPr txBox="1"/>
          <p:nvPr/>
        </p:nvSpPr>
        <p:spPr>
          <a:xfrm>
            <a:off x="943500" y="1475850"/>
            <a:ext cx="10300500" cy="9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endParaRPr sz="26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1" name="Google Shape;301;g3e5def6c87d_1_411"/>
          <p:cNvSpPr txBox="1"/>
          <p:nvPr/>
        </p:nvSpPr>
        <p:spPr>
          <a:xfrm>
            <a:off x="868025" y="505975"/>
            <a:ext cx="9946200" cy="351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1400" b="0" i="1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endParaRPr sz="1400" b="0" i="1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2" name="Google Shape;302;g3e5def6c87d_1_411"/>
          <p:cNvSpPr txBox="1"/>
          <p:nvPr/>
        </p:nvSpPr>
        <p:spPr>
          <a:xfrm>
            <a:off x="6718950" y="1475850"/>
            <a:ext cx="5104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03" name="Google Shape;303;g3e5def6c87d_1_411"/>
          <p:cNvGrpSpPr/>
          <p:nvPr/>
        </p:nvGrpSpPr>
        <p:grpSpPr>
          <a:xfrm>
            <a:off x="0" y="6401100"/>
            <a:ext cx="12192000" cy="457027"/>
            <a:chOff x="0" y="6400672"/>
            <a:chExt cx="12192000" cy="457027"/>
          </a:xfrm>
        </p:grpSpPr>
        <p:sp>
          <p:nvSpPr>
            <p:cNvPr id="304" name="Google Shape;304;g3e5def6c87d_1_411"/>
            <p:cNvSpPr/>
            <p:nvPr/>
          </p:nvSpPr>
          <p:spPr>
            <a:xfrm rot="10800000" flipH="1">
              <a:off x="0" y="6400672"/>
              <a:ext cx="12192000" cy="456900"/>
            </a:xfrm>
            <a:prstGeom prst="rect">
              <a:avLst/>
            </a:prstGeom>
            <a:gradFill>
              <a:gsLst>
                <a:gs pos="0">
                  <a:srgbClr val="029676">
                    <a:alpha val="27843"/>
                  </a:srgbClr>
                </a:gs>
                <a:gs pos="14000">
                  <a:srgbClr val="029676">
                    <a:alpha val="27843"/>
                  </a:srgbClr>
                </a:gs>
                <a:gs pos="100000">
                  <a:srgbClr val="4AB5C4">
                    <a:alpha val="84705"/>
                  </a:srgbClr>
                </a:gs>
              </a:gsLst>
              <a:lin ang="5999900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  <p:sp>
          <p:nvSpPr>
            <p:cNvPr id="305" name="Google Shape;305;g3e5def6c87d_1_411"/>
            <p:cNvSpPr/>
            <p:nvPr/>
          </p:nvSpPr>
          <p:spPr>
            <a:xfrm flipH="1">
              <a:off x="4038598" y="6400799"/>
              <a:ext cx="8153400" cy="456900"/>
            </a:xfrm>
            <a:prstGeom prst="rect">
              <a:avLst/>
            </a:prstGeom>
            <a:gradFill>
              <a:gsLst>
                <a:gs pos="0">
                  <a:srgbClr val="9AB5A6">
                    <a:alpha val="34901"/>
                  </a:srgbClr>
                </a:gs>
                <a:gs pos="9000">
                  <a:srgbClr val="9AB5A6">
                    <a:alpha val="34901"/>
                  </a:srgbClr>
                </a:gs>
                <a:gs pos="99000">
                  <a:schemeClr val="accent2"/>
                </a:gs>
                <a:gs pos="100000">
                  <a:schemeClr val="accent2"/>
                </a:gs>
              </a:gsLst>
              <a:lin ang="14400033" scaled="0"/>
            </a:gra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endParaRPr>
            </a:p>
          </p:txBody>
        </p:sp>
      </p:grpSp>
      <p:pic>
        <p:nvPicPr>
          <p:cNvPr id="306" name="Google Shape;306;g3e5def6c87d_1_4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3525" y="250125"/>
            <a:ext cx="11883799" cy="537165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Google Shape;307;g3e5def6c87d_1_411"/>
          <p:cNvSpPr txBox="1"/>
          <p:nvPr/>
        </p:nvSpPr>
        <p:spPr>
          <a:xfrm>
            <a:off x="183525" y="5788238"/>
            <a:ext cx="5801100" cy="4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de-CH" sz="1700" b="0" i="1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https://dataprogames.ph-freiburg.de/nothing-to-hide/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1165</Words>
  <Application>Microsoft Macintosh PowerPoint</Application>
  <PresentationFormat>Widescreen</PresentationFormat>
  <Paragraphs>136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Avenir</vt:lpstr>
      <vt:lpstr>Arial</vt:lpstr>
      <vt:lpstr>Play</vt:lpstr>
      <vt:lpstr>Roboto</vt:lpstr>
      <vt:lpstr>Office</vt:lpstr>
      <vt:lpstr>Preparación para el juego web -  Nothing to Hide    Los datos como bien </vt:lpstr>
      <vt:lpstr>¿Qué son los ‘datos’?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Renata Barbiero Säuberli (s)</dc:creator>
  <cp:lastModifiedBy>roxy ortiz bandes</cp:lastModifiedBy>
  <cp:revision>1</cp:revision>
  <dcterms:created xsi:type="dcterms:W3CDTF">2026-03-24T16:09:25Z</dcterms:created>
  <dcterms:modified xsi:type="dcterms:W3CDTF">2026-07-15T07:36:09Z</dcterms:modified>
</cp:coreProperties>
</file>