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9"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7102475" cy="102330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jrRDuof5W4/zpBZZmbkHL4+IEt9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4B3F602-5875-4823-8378-DEB74D712B2A}">
  <a:tblStyle styleId="{D4B3F602-5875-4823-8378-DEB74D712B2A}"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customschemas.google.com/relationships/presentationmetadata" Target="metadata"/><Relationship Id="rId2" Type="http://schemas.openxmlformats.org/officeDocument/2006/relationships/slideMaster" Target="slideMasters/slideMaster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513428"/>
          </a:xfrm>
          <a:prstGeom prst="rect">
            <a:avLst/>
          </a:prstGeom>
          <a:noFill/>
          <a:ln>
            <a:noFill/>
          </a:ln>
        </p:spPr>
        <p:txBody>
          <a:bodyPr spcFirstLastPara="1" wrap="square" lIns="99025" tIns="49500" rIns="99025" bIns="49500"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023092" y="0"/>
            <a:ext cx="3077739" cy="513428"/>
          </a:xfrm>
          <a:prstGeom prst="rect">
            <a:avLst/>
          </a:prstGeom>
          <a:noFill/>
          <a:ln>
            <a:noFill/>
          </a:ln>
        </p:spPr>
        <p:txBody>
          <a:bodyPr spcFirstLastPara="1" wrap="square" lIns="99025" tIns="49500" rIns="99025" bIns="49500"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719598"/>
            <a:ext cx="3077739" cy="513427"/>
          </a:xfrm>
          <a:prstGeom prst="rect">
            <a:avLst/>
          </a:prstGeom>
          <a:noFill/>
          <a:ln>
            <a:noFill/>
          </a:ln>
        </p:spPr>
        <p:txBody>
          <a:bodyPr spcFirstLastPara="1" wrap="square" lIns="99025" tIns="49500" rIns="99025" bIns="49500"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0" lvl="0" indent="0" algn="l" rtl="0">
              <a:spcBef>
                <a:spcPts val="0"/>
              </a:spcBef>
              <a:spcAft>
                <a:spcPts val="0"/>
              </a:spcAft>
              <a:buSzPts val="1100"/>
              <a:buNone/>
            </a:pPr>
            <a:r>
              <a:rPr lang="en-US"/>
              <a:t>Los temas de esta unidad didáctica se basan en el currículo de DataPro https://www.datapro.education/curriculum-datapro/</a:t>
            </a:r>
            <a:endParaRPr/>
          </a:p>
          <a:p>
            <a:pPr marL="0" lvl="0" indent="0" algn="l" rtl="0">
              <a:spcBef>
                <a:spcPts val="0"/>
              </a:spcBef>
              <a:spcAft>
                <a:spcPts val="0"/>
              </a:spcAft>
              <a:buSzPts val="1100"/>
              <a:buNone/>
            </a:pPr>
            <a:r>
              <a:rPr lang="en-US"/>
              <a:t>y abordan el bloque temático ‘La privacidad como derecho humano’, en particular las competencias:</a:t>
            </a:r>
            <a:endParaRPr/>
          </a:p>
          <a:p>
            <a:pPr marL="457200" lvl="0" indent="-317500" algn="l" rtl="0">
              <a:spcBef>
                <a:spcPts val="0"/>
              </a:spcBef>
              <a:spcAft>
                <a:spcPts val="0"/>
              </a:spcAft>
              <a:buClr>
                <a:schemeClr val="dk1"/>
              </a:buClr>
              <a:buSzPts val="1400"/>
              <a:buChar char="-"/>
            </a:pPr>
            <a:r>
              <a:rPr lang="en-US"/>
              <a:t>B.3 Conocimiento sobre la ley de protección de datos (RGPD/GDPR)</a:t>
            </a:r>
            <a:endParaRPr/>
          </a:p>
          <a:p>
            <a:pPr marL="457200" lvl="0" indent="-317500" algn="l" rtl="0">
              <a:spcBef>
                <a:spcPts val="0"/>
              </a:spcBef>
              <a:spcAft>
                <a:spcPts val="0"/>
              </a:spcAft>
              <a:buClr>
                <a:schemeClr val="dk1"/>
              </a:buClr>
              <a:buSzPts val="1400"/>
              <a:buChar char="-"/>
            </a:pPr>
            <a:r>
              <a:rPr lang="en-US"/>
              <a:t>B.5 Evaluación de riesgos para la privacidad</a:t>
            </a:r>
            <a:endParaRPr/>
          </a:p>
          <a:p>
            <a:pPr marL="0" lvl="0" indent="0" algn="l" rtl="0">
              <a:spcBef>
                <a:spcPts val="0"/>
              </a:spcBef>
              <a:spcAft>
                <a:spcPts val="0"/>
              </a:spcAft>
              <a:buSzPts val="1100"/>
              <a:buNone/>
            </a:pPr>
            <a:endParaRPr/>
          </a:p>
        </p:txBody>
      </p:sp>
      <p:sp>
        <p:nvSpPr>
          <p:cNvPr id="157" name="Google Shape;157;p1: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2: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p2: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6: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6: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495284" lvl="0" indent="-247641" algn="l" rtl="0">
              <a:lnSpc>
                <a:spcPct val="100000"/>
              </a:lnSpc>
              <a:spcBef>
                <a:spcPts val="0"/>
              </a:spcBef>
              <a:spcAft>
                <a:spcPts val="0"/>
              </a:spcAft>
              <a:buSzPts val="1400"/>
              <a:buNone/>
            </a:pPr>
            <a:r>
              <a:rPr lang="en-US"/>
              <a:t>Según el nivel de competencia del grupo y de si la unidad se imparte como sesión simple o doble, se puede prescindir de las fases de desarrollo.</a:t>
            </a:r>
            <a:endParaRPr/>
          </a:p>
        </p:txBody>
      </p:sp>
      <p:sp>
        <p:nvSpPr>
          <p:cNvPr id="183" name="Google Shape;183;p6: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300"/>
              <a:buNone/>
            </a:pPr>
            <a:fld id="{00000000-1234-1234-1234-123412341234}" type="slidenum">
              <a:rPr lang="en-US" sz="1300"/>
              <a:t>3</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ee46e6f318_0_1:notes"/>
          <p:cNvSpPr>
            <a:spLocks noGrp="1" noRot="1" noChangeAspect="1"/>
          </p:cNvSpPr>
          <p:nvPr>
            <p:ph type="sldImg" idx="2"/>
          </p:nvPr>
        </p:nvSpPr>
        <p:spPr>
          <a:xfrm>
            <a:off x="482600" y="1279525"/>
            <a:ext cx="6137400" cy="345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3ee46e6f318_0_1: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457200" lvl="0" indent="-285750" algn="l" rtl="0">
              <a:lnSpc>
                <a:spcPct val="120000"/>
              </a:lnSpc>
              <a:spcBef>
                <a:spcPts val="1000"/>
              </a:spcBef>
              <a:spcAft>
                <a:spcPts val="0"/>
              </a:spcAft>
              <a:buClr>
                <a:schemeClr val="dk1"/>
              </a:buClr>
              <a:buSzPts val="900"/>
              <a:buFont typeface="Avenir"/>
              <a:buChar char="●"/>
            </a:pPr>
            <a:r>
              <a:rPr lang="en-US" sz="900" b="1">
                <a:latin typeface="Avenir"/>
                <a:ea typeface="Avenir"/>
                <a:cs typeface="Avenir"/>
                <a:sym typeface="Avenir"/>
              </a:rPr>
              <a:t>Inicio del tema IoT con el trasfondo de la protección de datos + la privacidad en línea</a:t>
            </a:r>
            <a:endParaRPr sz="900" b="1">
              <a:latin typeface="Avenir"/>
              <a:ea typeface="Avenir"/>
              <a:cs typeface="Avenir"/>
              <a:sym typeface="Avenir"/>
            </a:endParaRPr>
          </a:p>
          <a:p>
            <a:pPr marL="457200" lvl="0" indent="-285750" algn="l" rtl="0">
              <a:lnSpc>
                <a:spcPct val="120000"/>
              </a:lnSpc>
              <a:spcBef>
                <a:spcPts val="0"/>
              </a:spcBef>
              <a:spcAft>
                <a:spcPts val="0"/>
              </a:spcAft>
              <a:buClr>
                <a:schemeClr val="dk1"/>
              </a:buClr>
              <a:buSzPts val="900"/>
              <a:buFont typeface="Avenir"/>
              <a:buChar char="●"/>
            </a:pPr>
            <a:r>
              <a:rPr lang="en-US" sz="900" b="1">
                <a:latin typeface="Avenir"/>
                <a:ea typeface="Avenir"/>
                <a:cs typeface="Avenir"/>
                <a:sym typeface="Avenir"/>
              </a:rPr>
              <a:t>Categorización de los tipos de datos según el RGPD/GDPR como preparación para la Smart Home Challenge: la temática se retoma en un cuestionario sobre dispositivos inteligentes (¡véase la Game Guide!)</a:t>
            </a:r>
            <a:endParaRPr sz="900" b="1">
              <a:latin typeface="Avenir"/>
              <a:ea typeface="Avenir"/>
              <a:cs typeface="Avenir"/>
              <a:sym typeface="Avenir"/>
            </a:endParaRPr>
          </a:p>
          <a:p>
            <a:pPr marL="457200" lvl="0" indent="-285750" algn="l" rtl="0">
              <a:lnSpc>
                <a:spcPct val="120000"/>
              </a:lnSpc>
              <a:spcBef>
                <a:spcPts val="0"/>
              </a:spcBef>
              <a:spcAft>
                <a:spcPts val="0"/>
              </a:spcAft>
              <a:buClr>
                <a:schemeClr val="dk1"/>
              </a:buClr>
              <a:buSzPts val="900"/>
              <a:buFont typeface="Avenir"/>
              <a:buChar char="●"/>
            </a:pPr>
            <a:r>
              <a:rPr lang="en-US" sz="900" b="1">
                <a:latin typeface="Avenir"/>
                <a:ea typeface="Avenir"/>
                <a:cs typeface="Avenir"/>
                <a:sym typeface="Avenir"/>
              </a:rPr>
              <a:t>se recomienda comentarlo en gran grupo y distinguir los datos generales (información meteorológica, noticias, …)</a:t>
            </a:r>
            <a:endParaRPr sz="900" b="1">
              <a:latin typeface="Avenir"/>
              <a:ea typeface="Avenir"/>
              <a:cs typeface="Avenir"/>
              <a:sym typeface="Avenir"/>
            </a:endParaRPr>
          </a:p>
          <a:p>
            <a:pPr marL="0" lvl="0" indent="0" algn="l" rtl="0">
              <a:lnSpc>
                <a:spcPct val="100000"/>
              </a:lnSpc>
              <a:spcBef>
                <a:spcPts val="0"/>
              </a:spcBef>
              <a:spcAft>
                <a:spcPts val="0"/>
              </a:spcAft>
              <a:buSzPts val="1400"/>
              <a:buNone/>
            </a:pPr>
            <a:endParaRPr b="1">
              <a:solidFill>
                <a:srgbClr val="000000"/>
              </a:solidFill>
              <a:latin typeface="Avenir"/>
              <a:ea typeface="Avenir"/>
              <a:cs typeface="Avenir"/>
              <a:sym typeface="Avenir"/>
            </a:endParaRPr>
          </a:p>
        </p:txBody>
      </p:sp>
      <p:sp>
        <p:nvSpPr>
          <p:cNvPr id="194" name="Google Shape;194;g3ee46e6f318_0_1: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d08cc8d4da_0_5:notes"/>
          <p:cNvSpPr>
            <a:spLocks noGrp="1" noRot="1" noChangeAspect="1"/>
          </p:cNvSpPr>
          <p:nvPr>
            <p:ph type="sldImg" idx="2"/>
          </p:nvPr>
        </p:nvSpPr>
        <p:spPr>
          <a:xfrm>
            <a:off x="482600" y="1279525"/>
            <a:ext cx="6137400" cy="345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3d08cc8d4da_0_5: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457200" lvl="0" indent="-304800" algn="l" rtl="0">
              <a:lnSpc>
                <a:spcPct val="100000"/>
              </a:lnSpc>
              <a:spcBef>
                <a:spcPts val="0"/>
              </a:spcBef>
              <a:spcAft>
                <a:spcPts val="0"/>
              </a:spcAft>
              <a:buClr>
                <a:srgbClr val="000000"/>
              </a:buClr>
              <a:buSzPts val="1200"/>
              <a:buAutoNum type="arabicPeriod"/>
            </a:pPr>
            <a:r>
              <a:rPr lang="en-US">
                <a:solidFill>
                  <a:srgbClr val="000000"/>
                </a:solidFill>
              </a:rPr>
              <a:t>Profundización en trabajo individual: ¿Cómo y qué tipo de datos (personales) se recopilan?</a:t>
            </a:r>
            <a:endParaRPr>
              <a:solidFill>
                <a:srgbClr val="000000"/>
              </a:solidFill>
            </a:endParaRPr>
          </a:p>
          <a:p>
            <a:pPr marL="457200" lvl="0" indent="-304800" algn="l" rtl="0">
              <a:lnSpc>
                <a:spcPct val="100000"/>
              </a:lnSpc>
              <a:spcBef>
                <a:spcPts val="0"/>
              </a:spcBef>
              <a:spcAft>
                <a:spcPts val="0"/>
              </a:spcAft>
              <a:buClr>
                <a:srgbClr val="000000"/>
              </a:buClr>
              <a:buSzPts val="1200"/>
              <a:buAutoNum type="arabicPeriod"/>
            </a:pPr>
            <a:r>
              <a:rPr lang="en-US">
                <a:solidFill>
                  <a:srgbClr val="000000"/>
                </a:solidFill>
              </a:rPr>
              <a:t>Puesta en común en gran grupo. </a:t>
            </a:r>
            <a:endParaRPr>
              <a:solidFill>
                <a:srgbClr val="000000"/>
              </a:solidFill>
            </a:endParaRPr>
          </a:p>
          <a:p>
            <a:pPr marL="457200" lvl="0" indent="0" algn="l" rtl="0">
              <a:lnSpc>
                <a:spcPct val="100000"/>
              </a:lnSpc>
              <a:spcBef>
                <a:spcPts val="0"/>
              </a:spcBef>
              <a:spcAft>
                <a:spcPts val="0"/>
              </a:spcAft>
              <a:buNone/>
            </a:pPr>
            <a:r>
              <a:rPr lang="en-US">
                <a:solidFill>
                  <a:srgbClr val="000000"/>
                </a:solidFill>
              </a:rPr>
              <a:t>Ejemplo de un esquema en la pizarra:</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Smartwatch ]</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recopila datos</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(pasos, pulso, hora)</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Bluetooth / Internet</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Smartphone ]</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almacena / reenvía</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Internet</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Nube ]</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almacena muchos datos</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conecta distintos dispositivos</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acceso</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Aplicación ]</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muestra resultados</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analiza los datos</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a:solidFill>
                  <a:srgbClr val="000000"/>
                </a:solidFill>
              </a:rPr>
              <a:t>↓ posible cesión</a:t>
            </a: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SzPts val="1400"/>
              <a:buNone/>
            </a:pPr>
            <a:r>
              <a:rPr lang="en-US">
                <a:solidFill>
                  <a:srgbClr val="000000"/>
                </a:solidFill>
              </a:rPr>
              <a:t>[ Otros servicios / empresas ]</a:t>
            </a:r>
            <a:endParaRPr>
              <a:solidFill>
                <a:srgbClr val="000000"/>
              </a:solidFill>
            </a:endParaRPr>
          </a:p>
        </p:txBody>
      </p:sp>
      <p:sp>
        <p:nvSpPr>
          <p:cNvPr id="206" name="Google Shape;206;g3d08cc8d4da_0_5: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6e9d4d7418_0_13: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36e9d4d7418_0_13: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457200" lvl="0" indent="-304800" algn="l" rtl="0">
              <a:lnSpc>
                <a:spcPct val="120000"/>
              </a:lnSpc>
              <a:spcBef>
                <a:spcPts val="1000"/>
              </a:spcBef>
              <a:spcAft>
                <a:spcPts val="0"/>
              </a:spcAft>
              <a:buClr>
                <a:schemeClr val="dk1"/>
              </a:buClr>
              <a:buSzPts val="1200"/>
              <a:buFont typeface="Avenir"/>
              <a:buChar char="●"/>
            </a:pPr>
            <a:r>
              <a:rPr lang="en-US" b="1">
                <a:latin typeface="Avenir"/>
                <a:ea typeface="Avenir"/>
                <a:cs typeface="Avenir"/>
                <a:sym typeface="Avenir"/>
              </a:rPr>
              <a:t>Ficha “DataPro Juegos web”, Tarea 3: Interconexión de datos en el Internet de las cosas (ficha), disponible en nuestro sitio web https://www.datapro.education/datapro-webgames/ en ‘Class Material’</a:t>
            </a:r>
            <a:endParaRPr>
              <a:latin typeface="Avenir"/>
              <a:ea typeface="Avenir"/>
              <a:cs typeface="Avenir"/>
              <a:sym typeface="Avenir"/>
            </a:endParaRPr>
          </a:p>
          <a:p>
            <a:pPr marL="457200" lvl="0" indent="-304800" algn="l" rtl="0">
              <a:lnSpc>
                <a:spcPct val="120000"/>
              </a:lnSpc>
              <a:spcBef>
                <a:spcPts val="0"/>
              </a:spcBef>
              <a:spcAft>
                <a:spcPts val="0"/>
              </a:spcAft>
              <a:buClr>
                <a:schemeClr val="dk1"/>
              </a:buClr>
              <a:buSzPts val="1200"/>
              <a:buFont typeface="Avenir"/>
              <a:buChar char="●"/>
            </a:pPr>
            <a:r>
              <a:rPr lang="en-US" b="1">
                <a:latin typeface="Avenir"/>
                <a:ea typeface="Avenir"/>
                <a:cs typeface="Avenir"/>
                <a:sym typeface="Avenir"/>
              </a:rPr>
              <a:t>Nota para el profesorado: según el tamaño del grupo y el factor tiempo, también se puede pasar directamente al juego web. </a:t>
            </a:r>
            <a:endParaRPr>
              <a:latin typeface="Avenir"/>
              <a:ea typeface="Avenir"/>
              <a:cs typeface="Avenir"/>
              <a:sym typeface="Avenir"/>
            </a:endParaRPr>
          </a:p>
          <a:p>
            <a:pPr marL="0" lvl="0" indent="0" algn="l" rtl="0">
              <a:lnSpc>
                <a:spcPct val="150000"/>
              </a:lnSpc>
              <a:spcBef>
                <a:spcPts val="600"/>
              </a:spcBef>
              <a:spcAft>
                <a:spcPts val="600"/>
              </a:spcAft>
              <a:buClr>
                <a:schemeClr val="dk1"/>
              </a:buClr>
              <a:buSzPts val="1100"/>
              <a:buFont typeface="Arial"/>
              <a:buNone/>
            </a:pPr>
            <a:endParaRPr>
              <a:latin typeface="Avenir"/>
              <a:ea typeface="Avenir"/>
              <a:cs typeface="Avenir"/>
              <a:sym typeface="Avenir"/>
            </a:endParaRPr>
          </a:p>
        </p:txBody>
      </p:sp>
      <p:sp>
        <p:nvSpPr>
          <p:cNvPr id="218" name="Google Shape;218;g36e9d4d7418_0_13: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ef2c62094c_0_87:notes"/>
          <p:cNvSpPr>
            <a:spLocks noGrp="1" noRot="1" noChangeAspect="1"/>
          </p:cNvSpPr>
          <p:nvPr>
            <p:ph type="sldImg" idx="2"/>
          </p:nvPr>
        </p:nvSpPr>
        <p:spPr>
          <a:xfrm>
            <a:off x="482600" y="1279525"/>
            <a:ext cx="6137400" cy="345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g3ef2c62094c_0_87: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457200" lvl="0" indent="-304800" algn="l" rtl="0">
              <a:lnSpc>
                <a:spcPct val="120000"/>
              </a:lnSpc>
              <a:spcBef>
                <a:spcPts val="1000"/>
              </a:spcBef>
              <a:spcAft>
                <a:spcPts val="0"/>
              </a:spcAft>
              <a:buClr>
                <a:schemeClr val="dk1"/>
              </a:buClr>
              <a:buSzPts val="1200"/>
              <a:buFont typeface="Avenir"/>
              <a:buChar char="●"/>
            </a:pPr>
            <a:r>
              <a:rPr lang="en-US" b="1">
                <a:latin typeface="Avenir"/>
                <a:ea typeface="Avenir"/>
                <a:cs typeface="Avenir"/>
                <a:sym typeface="Avenir"/>
              </a:rPr>
              <a:t>reflexión conjunta sobre los resultados del trabajo individual de la Tarea 3 de la ficha “DataPro Juegos web”, Interconexión de datos en el Internet de las cosas (ficha), disponible en nuestro sitio web https://www.datapro.education/datapro-webgames/. </a:t>
            </a:r>
            <a:endParaRPr>
              <a:latin typeface="Avenir"/>
              <a:ea typeface="Avenir"/>
              <a:cs typeface="Avenir"/>
              <a:sym typeface="Avenir"/>
            </a:endParaRPr>
          </a:p>
          <a:p>
            <a:pPr marL="457200" lvl="0" indent="-342900" algn="l" rtl="0">
              <a:lnSpc>
                <a:spcPct val="120000"/>
              </a:lnSpc>
              <a:spcBef>
                <a:spcPts val="0"/>
              </a:spcBef>
              <a:spcAft>
                <a:spcPts val="0"/>
              </a:spcAft>
              <a:buClr>
                <a:schemeClr val="dk1"/>
              </a:buClr>
              <a:buSzPts val="1800"/>
              <a:buFont typeface="Avenir"/>
              <a:buChar char="●"/>
            </a:pPr>
            <a:r>
              <a:rPr lang="en-US">
                <a:latin typeface="Avenir"/>
                <a:ea typeface="Avenir"/>
                <a:cs typeface="Avenir"/>
                <a:sym typeface="Avenir"/>
              </a:rPr>
              <a:t>El alumnado debe vincular ahora la realidad de la interconexión de datos con el art. 9 del RGPD tratado en el inicio. Debe cuestionarse críticamente la necesidad de recopilar datos especialmente sensibles como, por ejemplo, datos de salud: pulso, frecuencia cardíaca, datos del sueño, peso, … Las ventajas del servicio (mejora del rendimiento deportivo o de la salud, seguimiento de objetivos personales, organización y estructuración del día a día, …) deben contrastarse con los posibles riesgos (fugas de datos, robo de datos, uso indebido por terceros, venta no conforme a la ley a terceros, …).</a:t>
            </a:r>
            <a:endParaRPr>
              <a:latin typeface="Avenir"/>
              <a:ea typeface="Avenir"/>
              <a:cs typeface="Avenir"/>
              <a:sym typeface="Avenir"/>
            </a:endParaRPr>
          </a:p>
          <a:p>
            <a:pPr marL="0" lvl="0" indent="0" algn="l" rtl="0">
              <a:lnSpc>
                <a:spcPct val="150000"/>
              </a:lnSpc>
              <a:spcBef>
                <a:spcPts val="600"/>
              </a:spcBef>
              <a:spcAft>
                <a:spcPts val="600"/>
              </a:spcAft>
              <a:buClr>
                <a:schemeClr val="dk1"/>
              </a:buClr>
              <a:buSzPts val="1100"/>
              <a:buFont typeface="Arial"/>
              <a:buNone/>
            </a:pPr>
            <a:endParaRPr>
              <a:latin typeface="Avenir"/>
              <a:ea typeface="Avenir"/>
              <a:cs typeface="Avenir"/>
              <a:sym typeface="Avenir"/>
            </a:endParaRPr>
          </a:p>
        </p:txBody>
      </p:sp>
      <p:sp>
        <p:nvSpPr>
          <p:cNvPr id="230" name="Google Shape;230;g3ef2c62094c_0_87: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ef2c62094c_0_3:notes"/>
          <p:cNvSpPr>
            <a:spLocks noGrp="1" noRot="1" noChangeAspect="1"/>
          </p:cNvSpPr>
          <p:nvPr>
            <p:ph type="sldImg" idx="2"/>
          </p:nvPr>
        </p:nvSpPr>
        <p:spPr>
          <a:xfrm>
            <a:off x="482600" y="1279525"/>
            <a:ext cx="6137400" cy="345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g3ef2c62094c_0_3:notes"/>
          <p:cNvSpPr txBox="1">
            <a:spLocks noGrp="1"/>
          </p:cNvSpPr>
          <p:nvPr>
            <p:ph type="body" idx="1"/>
          </p:nvPr>
        </p:nvSpPr>
        <p:spPr>
          <a:xfrm>
            <a:off x="710248" y="4924644"/>
            <a:ext cx="5682000" cy="4029300"/>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en-US"/>
              <a:t>Transición al juego web.</a:t>
            </a:r>
            <a:endParaRPr/>
          </a:p>
          <a:p>
            <a:pPr marL="0" lvl="0" indent="0" algn="l" rtl="0">
              <a:lnSpc>
                <a:spcPct val="100000"/>
              </a:lnSpc>
              <a:spcBef>
                <a:spcPts val="0"/>
              </a:spcBef>
              <a:spcAft>
                <a:spcPts val="0"/>
              </a:spcAft>
              <a:buSzPts val="1400"/>
              <a:buNone/>
            </a:pPr>
            <a:r>
              <a:rPr lang="en-US"/>
              <a:t>Aquí el alumnado debe vincular lo aprendido en los trabajos en grupo con una temática nueva (dispositivos inteligentes)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Nota para el profesorado: lea la Game Guide (en inglés) antes de usar el juego en clase y compruebe, si procede, la compatibilidad técnica con los portátiles/tabletas del centro (posible bloqueo por el administrador, problemas de ancho de banda en la wifi del centro).</a:t>
            </a:r>
            <a:endParaRPr sz="1100" i="1"/>
          </a:p>
          <a:p>
            <a:pPr marL="0" lvl="0" indent="0" algn="l" rtl="0">
              <a:lnSpc>
                <a:spcPct val="100000"/>
              </a:lnSpc>
              <a:spcBef>
                <a:spcPts val="0"/>
              </a:spcBef>
              <a:spcAft>
                <a:spcPts val="0"/>
              </a:spcAft>
              <a:buSzPts val="1400"/>
              <a:buNone/>
            </a:pPr>
            <a:r>
              <a:rPr lang="en-US" sz="1100" b="1" i="1"/>
              <a:t>Disponible en https://www.datapro.education/datapro-webgames/</a:t>
            </a:r>
            <a:endParaRPr sz="1100" b="1" i="1"/>
          </a:p>
        </p:txBody>
      </p:sp>
      <p:sp>
        <p:nvSpPr>
          <p:cNvPr id="242" name="Google Shape;242;g3ef2c62094c_0_3: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499d21f5b2_0_51: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g3499d21f5b2_0_51:notes"/>
          <p:cNvSpPr txBox="1">
            <a:spLocks noGrp="1"/>
          </p:cNvSpPr>
          <p:nvPr>
            <p:ph type="body" idx="1"/>
          </p:nvPr>
        </p:nvSpPr>
        <p:spPr>
          <a:xfrm>
            <a:off x="710248" y="4924644"/>
            <a:ext cx="5681980" cy="4029421"/>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en-US"/>
              <a:t>Nota para el profesorado: lea la Game Guide (en inglés) antes de usar el juego en clase y compruebe, si procede, la compatibilidad técnica con los portátiles/tabletas del centro (posible bloqueo por el administrador, problemas de ancho de banda en la wifi del centro). Disponible en https://www.datapro.education/datapro-webgames/</a:t>
            </a:r>
            <a:endParaRPr i="1"/>
          </a:p>
        </p:txBody>
      </p:sp>
      <p:sp>
        <p:nvSpPr>
          <p:cNvPr id="253" name="Google Shape;253;g3499d21f5b2_0_51:notes"/>
          <p:cNvSpPr txBox="1">
            <a:spLocks noGrp="1"/>
          </p:cNvSpPr>
          <p:nvPr>
            <p:ph type="sldNum" idx="12"/>
          </p:nvPr>
        </p:nvSpPr>
        <p:spPr>
          <a:xfrm>
            <a:off x="4023092" y="9719598"/>
            <a:ext cx="3077739" cy="51333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3: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3:notes"/>
          <p:cNvSpPr txBox="1">
            <a:spLocks noGrp="1"/>
          </p:cNvSpPr>
          <p:nvPr>
            <p:ph type="body" idx="1"/>
          </p:nvPr>
        </p:nvSpPr>
        <p:spPr>
          <a:xfrm>
            <a:off x="710248" y="4924644"/>
            <a:ext cx="5681980" cy="4029421"/>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en-US"/>
              <a:t>Consolidación de lo aprendido tras jugar a la Smart Home Challenge. </a:t>
            </a:r>
            <a:endParaRPr/>
          </a:p>
        </p:txBody>
      </p:sp>
      <p:sp>
        <p:nvSpPr>
          <p:cNvPr id="264" name="Google Shape;264;p13:notes"/>
          <p:cNvSpPr txBox="1">
            <a:spLocks noGrp="1"/>
          </p:cNvSpPr>
          <p:nvPr>
            <p:ph type="sldNum" idx="12"/>
          </p:nvPr>
        </p:nvSpPr>
        <p:spPr>
          <a:xfrm>
            <a:off x="4023092" y="9719598"/>
            <a:ext cx="3077739" cy="51333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16"/>
        <p:cNvGrpSpPr/>
        <p:nvPr/>
      </p:nvGrpSpPr>
      <p:grpSpPr>
        <a:xfrm>
          <a:off x="0" y="0"/>
          <a:ext cx="0" cy="0"/>
          <a:chOff x="0" y="0"/>
          <a:chExt cx="0" cy="0"/>
        </a:xfrm>
      </p:grpSpPr>
      <p:sp>
        <p:nvSpPr>
          <p:cNvPr id="17" name="Google Shape;17;p19"/>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9"/>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1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20" name="Google Shape;20;p1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22"/>
        <p:cNvGrpSpPr/>
        <p:nvPr/>
      </p:nvGrpSpPr>
      <p:grpSpPr>
        <a:xfrm>
          <a:off x="0" y="0"/>
          <a:ext cx="0" cy="0"/>
          <a:chOff x="0" y="0"/>
          <a:chExt cx="0" cy="0"/>
        </a:xfrm>
      </p:grpSpPr>
      <p:sp>
        <p:nvSpPr>
          <p:cNvPr id="23" name="Google Shape;23;p21"/>
          <p:cNvSpPr txBox="1">
            <a:spLocks noGrp="1"/>
          </p:cNvSpPr>
          <p:nvPr>
            <p:ph type="title"/>
          </p:nvPr>
        </p:nvSpPr>
        <p:spPr>
          <a:xfrm>
            <a:off x="1371600" y="1709738"/>
            <a:ext cx="9966960" cy="285273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1"/>
          <p:cNvSpPr txBox="1">
            <a:spLocks noGrp="1"/>
          </p:cNvSpPr>
          <p:nvPr>
            <p:ph type="body" idx="1"/>
          </p:nvPr>
        </p:nvSpPr>
        <p:spPr>
          <a:xfrm>
            <a:off x="1371600" y="4974336"/>
            <a:ext cx="9966961" cy="1115568"/>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cap="none">
                <a:solidFill>
                  <a:schemeClr val="dk1"/>
                </a:solidFill>
              </a:defRPr>
            </a:lvl1pPr>
            <a:lvl2pPr marL="914400" lvl="1" indent="-228600" algn="l">
              <a:lnSpc>
                <a:spcPct val="120000"/>
              </a:lnSpc>
              <a:spcBef>
                <a:spcPts val="500"/>
              </a:spcBef>
              <a:spcAft>
                <a:spcPts val="0"/>
              </a:spcAft>
              <a:buClr>
                <a:srgbClr val="888888"/>
              </a:buClr>
              <a:buSzPts val="2000"/>
              <a:buNone/>
              <a:defRPr sz="2000">
                <a:solidFill>
                  <a:srgbClr val="888888"/>
                </a:solidFill>
              </a:defRPr>
            </a:lvl2pPr>
            <a:lvl3pPr marL="1371600" lvl="2" indent="-228600" algn="l">
              <a:lnSpc>
                <a:spcPct val="120000"/>
              </a:lnSpc>
              <a:spcBef>
                <a:spcPts val="500"/>
              </a:spcBef>
              <a:spcAft>
                <a:spcPts val="0"/>
              </a:spcAft>
              <a:buClr>
                <a:srgbClr val="888888"/>
              </a:buClr>
              <a:buSzPts val="1800"/>
              <a:buNone/>
              <a:defRPr sz="1800">
                <a:solidFill>
                  <a:srgbClr val="888888"/>
                </a:solidFill>
              </a:defRPr>
            </a:lvl3pPr>
            <a:lvl4pPr marL="1828800" lvl="3" indent="-228600" algn="l">
              <a:lnSpc>
                <a:spcPct val="120000"/>
              </a:lnSpc>
              <a:spcBef>
                <a:spcPts val="500"/>
              </a:spcBef>
              <a:spcAft>
                <a:spcPts val="0"/>
              </a:spcAft>
              <a:buClr>
                <a:srgbClr val="888888"/>
              </a:buClr>
              <a:buSzPts val="1600"/>
              <a:buNone/>
              <a:defRPr sz="1600">
                <a:solidFill>
                  <a:srgbClr val="888888"/>
                </a:solidFill>
              </a:defRPr>
            </a:lvl4pPr>
            <a:lvl5pPr marL="2286000" lvl="4" indent="-228600" algn="l">
              <a:lnSpc>
                <a:spcPct val="12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5" name="Google Shape;25;p21"/>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26" name="Google Shape;26;p21"/>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1"/>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8"/>
        <p:cNvGrpSpPr/>
        <p:nvPr/>
      </p:nvGrpSpPr>
      <p:grpSpPr>
        <a:xfrm>
          <a:off x="0" y="0"/>
          <a:ext cx="0" cy="0"/>
          <a:chOff x="0" y="0"/>
          <a:chExt cx="0" cy="0"/>
        </a:xfrm>
      </p:grpSpPr>
      <p:sp>
        <p:nvSpPr>
          <p:cNvPr id="29" name="Google Shape;29;p22"/>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2"/>
          <p:cNvSpPr txBox="1">
            <a:spLocks noGrp="1"/>
          </p:cNvSpPr>
          <p:nvPr>
            <p:ph type="body" idx="1"/>
          </p:nvPr>
        </p:nvSpPr>
        <p:spPr>
          <a:xfrm>
            <a:off x="1371600" y="2112264"/>
            <a:ext cx="484632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2"/>
          <p:cNvSpPr txBox="1">
            <a:spLocks noGrp="1"/>
          </p:cNvSpPr>
          <p:nvPr>
            <p:ph type="body" idx="2"/>
          </p:nvPr>
        </p:nvSpPr>
        <p:spPr>
          <a:xfrm>
            <a:off x="6766560" y="2112265"/>
            <a:ext cx="4846320" cy="3959351"/>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2"/>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33" name="Google Shape;33;p22"/>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2"/>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gleich">
  <p:cSld name="Vergleich">
    <p:spTree>
      <p:nvGrpSpPr>
        <p:cNvPr id="1" name="Shape 35"/>
        <p:cNvGrpSpPr/>
        <p:nvPr/>
      </p:nvGrpSpPr>
      <p:grpSpPr>
        <a:xfrm>
          <a:off x="0" y="0"/>
          <a:ext cx="0" cy="0"/>
          <a:chOff x="0" y="0"/>
          <a:chExt cx="0" cy="0"/>
        </a:xfrm>
      </p:grpSpPr>
      <p:sp>
        <p:nvSpPr>
          <p:cNvPr id="36" name="Google Shape;36;p23"/>
          <p:cNvSpPr txBox="1">
            <a:spLocks noGrp="1"/>
          </p:cNvSpPr>
          <p:nvPr>
            <p:ph type="body" idx="1"/>
          </p:nvPr>
        </p:nvSpPr>
        <p:spPr>
          <a:xfrm>
            <a:off x="1371600" y="2112264"/>
            <a:ext cx="4841076"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23"/>
          <p:cNvSpPr txBox="1">
            <a:spLocks noGrp="1"/>
          </p:cNvSpPr>
          <p:nvPr>
            <p:ph type="body" idx="2"/>
          </p:nvPr>
        </p:nvSpPr>
        <p:spPr>
          <a:xfrm>
            <a:off x="1371600" y="3018472"/>
            <a:ext cx="4841076" cy="3104856"/>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3"/>
          <p:cNvSpPr txBox="1">
            <a:spLocks noGrp="1"/>
          </p:cNvSpPr>
          <p:nvPr>
            <p:ph type="body" idx="3"/>
          </p:nvPr>
        </p:nvSpPr>
        <p:spPr>
          <a:xfrm>
            <a:off x="6766560" y="2112264"/>
            <a:ext cx="4846320"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3"/>
          <p:cNvSpPr txBox="1">
            <a:spLocks noGrp="1"/>
          </p:cNvSpPr>
          <p:nvPr>
            <p:ph type="body" idx="4"/>
          </p:nvPr>
        </p:nvSpPr>
        <p:spPr>
          <a:xfrm>
            <a:off x="6766560" y="3018471"/>
            <a:ext cx="4841076" cy="3104857"/>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3"/>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41" name="Google Shape;41;p23"/>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3"/>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
        <p:nvSpPr>
          <p:cNvPr id="43" name="Google Shape;43;p23"/>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44"/>
        <p:cNvGrpSpPr/>
        <p:nvPr/>
      </p:nvGrpSpPr>
      <p:grpSpPr>
        <a:xfrm>
          <a:off x="0" y="0"/>
          <a:ext cx="0" cy="0"/>
          <a:chOff x="0" y="0"/>
          <a:chExt cx="0" cy="0"/>
        </a:xfrm>
      </p:grpSpPr>
      <p:sp>
        <p:nvSpPr>
          <p:cNvPr id="45" name="Google Shape;45;p2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4"/>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47" name="Google Shape;47;p2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49"/>
        <p:cNvGrpSpPr/>
        <p:nvPr/>
      </p:nvGrpSpPr>
      <p:grpSpPr>
        <a:xfrm>
          <a:off x="0" y="0"/>
          <a:ext cx="0" cy="0"/>
          <a:chOff x="0" y="0"/>
          <a:chExt cx="0" cy="0"/>
        </a:xfrm>
      </p:grpSpPr>
      <p:sp>
        <p:nvSpPr>
          <p:cNvPr id="50" name="Google Shape;50;p2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51" name="Google Shape;51;p2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1371600" y="987425"/>
            <a:ext cx="3932237" cy="1894511"/>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6"/>
          <p:cNvSpPr txBox="1">
            <a:spLocks noGrp="1"/>
          </p:cNvSpPr>
          <p:nvPr>
            <p:ph type="body" idx="1"/>
          </p:nvPr>
        </p:nvSpPr>
        <p:spPr>
          <a:xfrm>
            <a:off x="5650992" y="987425"/>
            <a:ext cx="5687568" cy="4873625"/>
          </a:xfrm>
          <a:prstGeom prst="rect">
            <a:avLst/>
          </a:prstGeom>
          <a:noFill/>
          <a:ln>
            <a:noFill/>
          </a:ln>
        </p:spPr>
        <p:txBody>
          <a:bodyPr spcFirstLastPara="1" wrap="square" lIns="0" tIns="0" rIns="0" bIns="0" anchor="t" anchorCtr="0">
            <a:normAutofit/>
          </a:bodyPr>
          <a:lstStyle>
            <a:lvl1pPr marL="457200" lvl="0" indent="-355600" algn="l">
              <a:lnSpc>
                <a:spcPct val="120000"/>
              </a:lnSpc>
              <a:spcBef>
                <a:spcPts val="1000"/>
              </a:spcBef>
              <a:spcAft>
                <a:spcPts val="0"/>
              </a:spcAft>
              <a:buClr>
                <a:schemeClr val="dk1"/>
              </a:buClr>
              <a:buSzPts val="2000"/>
              <a:buChar char="•"/>
              <a:defRPr sz="2000"/>
            </a:lvl1pPr>
            <a:lvl2pPr marL="914400" lvl="1" indent="-355600" algn="l">
              <a:lnSpc>
                <a:spcPct val="120000"/>
              </a:lnSpc>
              <a:spcBef>
                <a:spcPts val="500"/>
              </a:spcBef>
              <a:spcAft>
                <a:spcPts val="0"/>
              </a:spcAft>
              <a:buClr>
                <a:schemeClr val="dk1"/>
              </a:buClr>
              <a:buSzPts val="2000"/>
              <a:buChar char="•"/>
              <a:defRPr sz="2000"/>
            </a:lvl2pPr>
            <a:lvl3pPr marL="1371600" lvl="2" indent="-342900" algn="l">
              <a:lnSpc>
                <a:spcPct val="120000"/>
              </a:lnSpc>
              <a:spcBef>
                <a:spcPts val="500"/>
              </a:spcBef>
              <a:spcAft>
                <a:spcPts val="0"/>
              </a:spcAft>
              <a:buClr>
                <a:schemeClr val="dk1"/>
              </a:buClr>
              <a:buSzPts val="1800"/>
              <a:buChar char="•"/>
              <a:defRPr sz="1800"/>
            </a:lvl3pPr>
            <a:lvl4pPr marL="1828800" lvl="3" indent="-330200" algn="l">
              <a:lnSpc>
                <a:spcPct val="120000"/>
              </a:lnSpc>
              <a:spcBef>
                <a:spcPts val="500"/>
              </a:spcBef>
              <a:spcAft>
                <a:spcPts val="0"/>
              </a:spcAft>
              <a:buClr>
                <a:schemeClr val="dk1"/>
              </a:buClr>
              <a:buSzPts val="1600"/>
              <a:buChar char="•"/>
              <a:defRPr sz="1600"/>
            </a:lvl4pPr>
            <a:lvl5pPr marL="2286000" lvl="4" indent="-330200" algn="l">
              <a:lnSpc>
                <a:spcPct val="12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6" name="Google Shape;56;p26"/>
          <p:cNvSpPr txBox="1">
            <a:spLocks noGrp="1"/>
          </p:cNvSpPr>
          <p:nvPr>
            <p:ph type="body" idx="2"/>
          </p:nvPr>
        </p:nvSpPr>
        <p:spPr>
          <a:xfrm>
            <a:off x="1371600" y="3058510"/>
            <a:ext cx="3932237" cy="280254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6"/>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58" name="Google Shape;58;p26"/>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6"/>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0"/>
        <p:cNvGrpSpPr/>
        <p:nvPr/>
      </p:nvGrpSpPr>
      <p:grpSpPr>
        <a:xfrm>
          <a:off x="0" y="0"/>
          <a:ext cx="0" cy="0"/>
          <a:chOff x="0" y="0"/>
          <a:chExt cx="0" cy="0"/>
        </a:xfrm>
      </p:grpSpPr>
      <p:sp>
        <p:nvSpPr>
          <p:cNvPr id="61" name="Google Shape;61;p27"/>
          <p:cNvSpPr txBox="1">
            <a:spLocks noGrp="1"/>
          </p:cNvSpPr>
          <p:nvPr>
            <p:ph type="title"/>
          </p:nvPr>
        </p:nvSpPr>
        <p:spPr>
          <a:xfrm>
            <a:off x="1371600" y="987552"/>
            <a:ext cx="3932237" cy="189280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7"/>
          <p:cNvSpPr>
            <a:spLocks noGrp="1"/>
          </p:cNvSpPr>
          <p:nvPr>
            <p:ph type="pic" idx="2"/>
          </p:nvPr>
        </p:nvSpPr>
        <p:spPr>
          <a:xfrm>
            <a:off x="5505319" y="987425"/>
            <a:ext cx="5833242" cy="4873625"/>
          </a:xfrm>
          <a:prstGeom prst="rect">
            <a:avLst/>
          </a:prstGeom>
          <a:noFill/>
          <a:ln>
            <a:noFill/>
          </a:ln>
        </p:spPr>
      </p:sp>
      <p:sp>
        <p:nvSpPr>
          <p:cNvPr id="63" name="Google Shape;63;p27"/>
          <p:cNvSpPr txBox="1">
            <a:spLocks noGrp="1"/>
          </p:cNvSpPr>
          <p:nvPr>
            <p:ph type="body" idx="1"/>
          </p:nvPr>
        </p:nvSpPr>
        <p:spPr>
          <a:xfrm>
            <a:off x="1371600" y="3033286"/>
            <a:ext cx="3932237" cy="2835702"/>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7"/>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65" name="Google Shape;65;p27"/>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7"/>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7"/>
        <p:cNvGrpSpPr/>
        <p:nvPr/>
      </p:nvGrpSpPr>
      <p:grpSpPr>
        <a:xfrm>
          <a:off x="0" y="0"/>
          <a:ext cx="0" cy="0"/>
          <a:chOff x="0" y="0"/>
          <a:chExt cx="0" cy="0"/>
        </a:xfrm>
      </p:grpSpPr>
      <p:sp>
        <p:nvSpPr>
          <p:cNvPr id="68" name="Google Shape;68;p2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8"/>
          <p:cNvSpPr txBox="1">
            <a:spLocks noGrp="1"/>
          </p:cNvSpPr>
          <p:nvPr>
            <p:ph type="body" idx="1"/>
          </p:nvPr>
        </p:nvSpPr>
        <p:spPr>
          <a:xfrm rot="5400000">
            <a:off x="4512564" y="-1028700"/>
            <a:ext cx="3959352" cy="10241280"/>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28"/>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71" name="Google Shape;71;p2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8"/>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3"/>
        <p:cNvGrpSpPr/>
        <p:nvPr/>
      </p:nvGrpSpPr>
      <p:grpSpPr>
        <a:xfrm>
          <a:off x="0" y="0"/>
          <a:ext cx="0" cy="0"/>
          <a:chOff x="0" y="0"/>
          <a:chExt cx="0" cy="0"/>
        </a:xfrm>
      </p:grpSpPr>
      <p:sp>
        <p:nvSpPr>
          <p:cNvPr id="74" name="Google Shape;74;p29"/>
          <p:cNvSpPr txBox="1">
            <a:spLocks noGrp="1"/>
          </p:cNvSpPr>
          <p:nvPr>
            <p:ph type="title"/>
          </p:nvPr>
        </p:nvSpPr>
        <p:spPr>
          <a:xfrm rot="5400000">
            <a:off x="7614700" y="1949100"/>
            <a:ext cx="4849301" cy="262890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9"/>
          <p:cNvSpPr txBox="1">
            <a:spLocks noGrp="1"/>
          </p:cNvSpPr>
          <p:nvPr>
            <p:ph type="body" idx="1"/>
          </p:nvPr>
        </p:nvSpPr>
        <p:spPr>
          <a:xfrm rot="5400000">
            <a:off x="2286218" y="-598082"/>
            <a:ext cx="4849300" cy="7723265"/>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2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77" name="Google Shape;77;p2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86"/>
        <p:cNvGrpSpPr/>
        <p:nvPr/>
      </p:nvGrpSpPr>
      <p:grpSpPr>
        <a:xfrm>
          <a:off x="0" y="0"/>
          <a:ext cx="0" cy="0"/>
          <a:chOff x="0" y="0"/>
          <a:chExt cx="0" cy="0"/>
        </a:xfrm>
      </p:grpSpPr>
      <p:sp>
        <p:nvSpPr>
          <p:cNvPr id="87" name="Google Shape;87;p15"/>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5"/>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0" name="Google Shape;90;p1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92"/>
        <p:cNvGrpSpPr/>
        <p:nvPr/>
      </p:nvGrpSpPr>
      <p:grpSpPr>
        <a:xfrm>
          <a:off x="0" y="0"/>
          <a:ext cx="0" cy="0"/>
          <a:chOff x="0" y="0"/>
          <a:chExt cx="0" cy="0"/>
        </a:xfrm>
      </p:grpSpPr>
      <p:sp>
        <p:nvSpPr>
          <p:cNvPr id="93" name="Google Shape;93;p30"/>
          <p:cNvSpPr txBox="1">
            <a:spLocks noGrp="1"/>
          </p:cNvSpPr>
          <p:nvPr>
            <p:ph type="ctrTitle"/>
          </p:nvPr>
        </p:nvSpPr>
        <p:spPr>
          <a:xfrm>
            <a:off x="1524000" y="1033272"/>
            <a:ext cx="9144000" cy="2478024"/>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0"/>
          <p:cNvSpPr txBox="1">
            <a:spLocks noGrp="1"/>
          </p:cNvSpPr>
          <p:nvPr>
            <p:ph type="subTitle" idx="1"/>
          </p:nvPr>
        </p:nvSpPr>
        <p:spPr>
          <a:xfrm>
            <a:off x="1524000" y="3822192"/>
            <a:ext cx="9144000" cy="1435608"/>
          </a:xfrm>
          <a:prstGeom prst="rect">
            <a:avLst/>
          </a:prstGeom>
          <a:noFill/>
          <a:ln>
            <a:noFill/>
          </a:ln>
        </p:spPr>
        <p:txBody>
          <a:bodyPr spcFirstLastPara="1" wrap="square" lIns="0" tIns="0" rIns="0" bIns="0" anchor="t" anchorCtr="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30"/>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6" name="Google Shape;96;p30"/>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30"/>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98"/>
        <p:cNvGrpSpPr/>
        <p:nvPr/>
      </p:nvGrpSpPr>
      <p:grpSpPr>
        <a:xfrm>
          <a:off x="0" y="0"/>
          <a:ext cx="0" cy="0"/>
          <a:chOff x="0" y="0"/>
          <a:chExt cx="0" cy="0"/>
        </a:xfrm>
      </p:grpSpPr>
      <p:sp>
        <p:nvSpPr>
          <p:cNvPr id="99" name="Google Shape;99;p31"/>
          <p:cNvSpPr txBox="1">
            <a:spLocks noGrp="1"/>
          </p:cNvSpPr>
          <p:nvPr>
            <p:ph type="title"/>
          </p:nvPr>
        </p:nvSpPr>
        <p:spPr>
          <a:xfrm>
            <a:off x="1371600" y="1709738"/>
            <a:ext cx="9966960" cy="285273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1"/>
          <p:cNvSpPr txBox="1">
            <a:spLocks noGrp="1"/>
          </p:cNvSpPr>
          <p:nvPr>
            <p:ph type="body" idx="1"/>
          </p:nvPr>
        </p:nvSpPr>
        <p:spPr>
          <a:xfrm>
            <a:off x="1371600" y="4974336"/>
            <a:ext cx="9966961" cy="1115568"/>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cap="none">
                <a:solidFill>
                  <a:schemeClr val="dk1"/>
                </a:solidFill>
              </a:defRPr>
            </a:lvl1pPr>
            <a:lvl2pPr marL="914400" lvl="1" indent="-228600" algn="l">
              <a:lnSpc>
                <a:spcPct val="120000"/>
              </a:lnSpc>
              <a:spcBef>
                <a:spcPts val="500"/>
              </a:spcBef>
              <a:spcAft>
                <a:spcPts val="0"/>
              </a:spcAft>
              <a:buClr>
                <a:srgbClr val="888888"/>
              </a:buClr>
              <a:buSzPts val="2000"/>
              <a:buNone/>
              <a:defRPr sz="2000">
                <a:solidFill>
                  <a:srgbClr val="888888"/>
                </a:solidFill>
              </a:defRPr>
            </a:lvl2pPr>
            <a:lvl3pPr marL="1371600" lvl="2" indent="-228600" algn="l">
              <a:lnSpc>
                <a:spcPct val="120000"/>
              </a:lnSpc>
              <a:spcBef>
                <a:spcPts val="500"/>
              </a:spcBef>
              <a:spcAft>
                <a:spcPts val="0"/>
              </a:spcAft>
              <a:buClr>
                <a:srgbClr val="888888"/>
              </a:buClr>
              <a:buSzPts val="1800"/>
              <a:buNone/>
              <a:defRPr sz="1800">
                <a:solidFill>
                  <a:srgbClr val="888888"/>
                </a:solidFill>
              </a:defRPr>
            </a:lvl3pPr>
            <a:lvl4pPr marL="1828800" lvl="3" indent="-228600" algn="l">
              <a:lnSpc>
                <a:spcPct val="120000"/>
              </a:lnSpc>
              <a:spcBef>
                <a:spcPts val="500"/>
              </a:spcBef>
              <a:spcAft>
                <a:spcPts val="0"/>
              </a:spcAft>
              <a:buClr>
                <a:srgbClr val="888888"/>
              </a:buClr>
              <a:buSzPts val="1600"/>
              <a:buNone/>
              <a:defRPr sz="1600">
                <a:solidFill>
                  <a:srgbClr val="888888"/>
                </a:solidFill>
              </a:defRPr>
            </a:lvl4pPr>
            <a:lvl5pPr marL="2286000" lvl="4" indent="-228600" algn="l">
              <a:lnSpc>
                <a:spcPct val="12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1" name="Google Shape;101;p31"/>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2" name="Google Shape;102;p31"/>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1"/>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104"/>
        <p:cNvGrpSpPr/>
        <p:nvPr/>
      </p:nvGrpSpPr>
      <p:grpSpPr>
        <a:xfrm>
          <a:off x="0" y="0"/>
          <a:ext cx="0" cy="0"/>
          <a:chOff x="0" y="0"/>
          <a:chExt cx="0" cy="0"/>
        </a:xfrm>
      </p:grpSpPr>
      <p:sp>
        <p:nvSpPr>
          <p:cNvPr id="105" name="Google Shape;105;p32"/>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2"/>
          <p:cNvSpPr txBox="1">
            <a:spLocks noGrp="1"/>
          </p:cNvSpPr>
          <p:nvPr>
            <p:ph type="body" idx="1"/>
          </p:nvPr>
        </p:nvSpPr>
        <p:spPr>
          <a:xfrm>
            <a:off x="1371600" y="2112264"/>
            <a:ext cx="484632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32"/>
          <p:cNvSpPr txBox="1">
            <a:spLocks noGrp="1"/>
          </p:cNvSpPr>
          <p:nvPr>
            <p:ph type="body" idx="2"/>
          </p:nvPr>
        </p:nvSpPr>
        <p:spPr>
          <a:xfrm>
            <a:off x="6766560" y="2112265"/>
            <a:ext cx="4846320" cy="3959351"/>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32"/>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32"/>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2"/>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gleich">
  <p:cSld name="Vergleich">
    <p:spTree>
      <p:nvGrpSpPr>
        <p:cNvPr id="1" name="Shape 111"/>
        <p:cNvGrpSpPr/>
        <p:nvPr/>
      </p:nvGrpSpPr>
      <p:grpSpPr>
        <a:xfrm>
          <a:off x="0" y="0"/>
          <a:ext cx="0" cy="0"/>
          <a:chOff x="0" y="0"/>
          <a:chExt cx="0" cy="0"/>
        </a:xfrm>
      </p:grpSpPr>
      <p:sp>
        <p:nvSpPr>
          <p:cNvPr id="112" name="Google Shape;112;p33"/>
          <p:cNvSpPr txBox="1">
            <a:spLocks noGrp="1"/>
          </p:cNvSpPr>
          <p:nvPr>
            <p:ph type="body" idx="1"/>
          </p:nvPr>
        </p:nvSpPr>
        <p:spPr>
          <a:xfrm>
            <a:off x="1371600" y="2112264"/>
            <a:ext cx="4841076"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33"/>
          <p:cNvSpPr txBox="1">
            <a:spLocks noGrp="1"/>
          </p:cNvSpPr>
          <p:nvPr>
            <p:ph type="body" idx="2"/>
          </p:nvPr>
        </p:nvSpPr>
        <p:spPr>
          <a:xfrm>
            <a:off x="1371600" y="3018472"/>
            <a:ext cx="4841076" cy="3104856"/>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3"/>
          <p:cNvSpPr txBox="1">
            <a:spLocks noGrp="1"/>
          </p:cNvSpPr>
          <p:nvPr>
            <p:ph type="body" idx="3"/>
          </p:nvPr>
        </p:nvSpPr>
        <p:spPr>
          <a:xfrm>
            <a:off x="6766560" y="2112264"/>
            <a:ext cx="4846320"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5" name="Google Shape;115;p33"/>
          <p:cNvSpPr txBox="1">
            <a:spLocks noGrp="1"/>
          </p:cNvSpPr>
          <p:nvPr>
            <p:ph type="body" idx="4"/>
          </p:nvPr>
        </p:nvSpPr>
        <p:spPr>
          <a:xfrm>
            <a:off x="6766560" y="3018471"/>
            <a:ext cx="4841076" cy="3104857"/>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3"/>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7" name="Google Shape;117;p33"/>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3"/>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19" name="Google Shape;119;p33"/>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120"/>
        <p:cNvGrpSpPr/>
        <p:nvPr/>
      </p:nvGrpSpPr>
      <p:grpSpPr>
        <a:xfrm>
          <a:off x="0" y="0"/>
          <a:ext cx="0" cy="0"/>
          <a:chOff x="0" y="0"/>
          <a:chExt cx="0" cy="0"/>
        </a:xfrm>
      </p:grpSpPr>
      <p:sp>
        <p:nvSpPr>
          <p:cNvPr id="121" name="Google Shape;121;p3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4"/>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3" name="Google Shape;123;p3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4"/>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125"/>
        <p:cNvGrpSpPr/>
        <p:nvPr/>
      </p:nvGrpSpPr>
      <p:grpSpPr>
        <a:xfrm>
          <a:off x="0" y="0"/>
          <a:ext cx="0" cy="0"/>
          <a:chOff x="0" y="0"/>
          <a:chExt cx="0" cy="0"/>
        </a:xfrm>
      </p:grpSpPr>
      <p:sp>
        <p:nvSpPr>
          <p:cNvPr id="126" name="Google Shape;126;p3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7" name="Google Shape;127;p3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129"/>
        <p:cNvGrpSpPr/>
        <p:nvPr/>
      </p:nvGrpSpPr>
      <p:grpSpPr>
        <a:xfrm>
          <a:off x="0" y="0"/>
          <a:ext cx="0" cy="0"/>
          <a:chOff x="0" y="0"/>
          <a:chExt cx="0" cy="0"/>
        </a:xfrm>
      </p:grpSpPr>
      <p:sp>
        <p:nvSpPr>
          <p:cNvPr id="130" name="Google Shape;130;p36"/>
          <p:cNvSpPr txBox="1">
            <a:spLocks noGrp="1"/>
          </p:cNvSpPr>
          <p:nvPr>
            <p:ph type="title"/>
          </p:nvPr>
        </p:nvSpPr>
        <p:spPr>
          <a:xfrm>
            <a:off x="1371600" y="987425"/>
            <a:ext cx="3932237" cy="1894511"/>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6"/>
          <p:cNvSpPr txBox="1">
            <a:spLocks noGrp="1"/>
          </p:cNvSpPr>
          <p:nvPr>
            <p:ph type="body" idx="1"/>
          </p:nvPr>
        </p:nvSpPr>
        <p:spPr>
          <a:xfrm>
            <a:off x="5650992" y="987425"/>
            <a:ext cx="5687568" cy="4873625"/>
          </a:xfrm>
          <a:prstGeom prst="rect">
            <a:avLst/>
          </a:prstGeom>
          <a:noFill/>
          <a:ln>
            <a:noFill/>
          </a:ln>
        </p:spPr>
        <p:txBody>
          <a:bodyPr spcFirstLastPara="1" wrap="square" lIns="0" tIns="0" rIns="0" bIns="0" anchor="t" anchorCtr="0">
            <a:normAutofit/>
          </a:bodyPr>
          <a:lstStyle>
            <a:lvl1pPr marL="457200" lvl="0" indent="-355600" algn="l">
              <a:lnSpc>
                <a:spcPct val="120000"/>
              </a:lnSpc>
              <a:spcBef>
                <a:spcPts val="1000"/>
              </a:spcBef>
              <a:spcAft>
                <a:spcPts val="0"/>
              </a:spcAft>
              <a:buClr>
                <a:schemeClr val="dk1"/>
              </a:buClr>
              <a:buSzPts val="2000"/>
              <a:buChar char="•"/>
              <a:defRPr sz="2000"/>
            </a:lvl1pPr>
            <a:lvl2pPr marL="914400" lvl="1" indent="-355600" algn="l">
              <a:lnSpc>
                <a:spcPct val="120000"/>
              </a:lnSpc>
              <a:spcBef>
                <a:spcPts val="500"/>
              </a:spcBef>
              <a:spcAft>
                <a:spcPts val="0"/>
              </a:spcAft>
              <a:buClr>
                <a:schemeClr val="dk1"/>
              </a:buClr>
              <a:buSzPts val="2000"/>
              <a:buChar char="•"/>
              <a:defRPr sz="2000"/>
            </a:lvl2pPr>
            <a:lvl3pPr marL="1371600" lvl="2" indent="-342900" algn="l">
              <a:lnSpc>
                <a:spcPct val="120000"/>
              </a:lnSpc>
              <a:spcBef>
                <a:spcPts val="500"/>
              </a:spcBef>
              <a:spcAft>
                <a:spcPts val="0"/>
              </a:spcAft>
              <a:buClr>
                <a:schemeClr val="dk1"/>
              </a:buClr>
              <a:buSzPts val="1800"/>
              <a:buChar char="•"/>
              <a:defRPr sz="1800"/>
            </a:lvl3pPr>
            <a:lvl4pPr marL="1828800" lvl="3" indent="-330200" algn="l">
              <a:lnSpc>
                <a:spcPct val="120000"/>
              </a:lnSpc>
              <a:spcBef>
                <a:spcPts val="500"/>
              </a:spcBef>
              <a:spcAft>
                <a:spcPts val="0"/>
              </a:spcAft>
              <a:buClr>
                <a:schemeClr val="dk1"/>
              </a:buClr>
              <a:buSzPts val="1600"/>
              <a:buChar char="•"/>
              <a:defRPr sz="1600"/>
            </a:lvl4pPr>
            <a:lvl5pPr marL="2286000" lvl="4" indent="-330200" algn="l">
              <a:lnSpc>
                <a:spcPct val="12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2" name="Google Shape;132;p36"/>
          <p:cNvSpPr txBox="1">
            <a:spLocks noGrp="1"/>
          </p:cNvSpPr>
          <p:nvPr>
            <p:ph type="body" idx="2"/>
          </p:nvPr>
        </p:nvSpPr>
        <p:spPr>
          <a:xfrm>
            <a:off x="1371600" y="3058510"/>
            <a:ext cx="3932237" cy="280254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3" name="Google Shape;133;p36"/>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4" name="Google Shape;134;p36"/>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6"/>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6"/>
        <p:cNvGrpSpPr/>
        <p:nvPr/>
      </p:nvGrpSpPr>
      <p:grpSpPr>
        <a:xfrm>
          <a:off x="0" y="0"/>
          <a:ext cx="0" cy="0"/>
          <a:chOff x="0" y="0"/>
          <a:chExt cx="0" cy="0"/>
        </a:xfrm>
      </p:grpSpPr>
      <p:sp>
        <p:nvSpPr>
          <p:cNvPr id="137" name="Google Shape;137;p37"/>
          <p:cNvSpPr txBox="1">
            <a:spLocks noGrp="1"/>
          </p:cNvSpPr>
          <p:nvPr>
            <p:ph type="title"/>
          </p:nvPr>
        </p:nvSpPr>
        <p:spPr>
          <a:xfrm>
            <a:off x="1371600" y="987552"/>
            <a:ext cx="3932237" cy="189280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37"/>
          <p:cNvSpPr>
            <a:spLocks noGrp="1"/>
          </p:cNvSpPr>
          <p:nvPr>
            <p:ph type="pic" idx="2"/>
          </p:nvPr>
        </p:nvSpPr>
        <p:spPr>
          <a:xfrm>
            <a:off x="5505319" y="987425"/>
            <a:ext cx="5833242" cy="4873625"/>
          </a:xfrm>
          <a:prstGeom prst="rect">
            <a:avLst/>
          </a:prstGeom>
          <a:noFill/>
          <a:ln>
            <a:noFill/>
          </a:ln>
        </p:spPr>
      </p:sp>
      <p:sp>
        <p:nvSpPr>
          <p:cNvPr id="139" name="Google Shape;139;p37"/>
          <p:cNvSpPr txBox="1">
            <a:spLocks noGrp="1"/>
          </p:cNvSpPr>
          <p:nvPr>
            <p:ph type="body" idx="1"/>
          </p:nvPr>
        </p:nvSpPr>
        <p:spPr>
          <a:xfrm>
            <a:off x="1371600" y="3033286"/>
            <a:ext cx="3932237" cy="2835702"/>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0" name="Google Shape;140;p37"/>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1" name="Google Shape;141;p37"/>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7"/>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43"/>
        <p:cNvGrpSpPr/>
        <p:nvPr/>
      </p:nvGrpSpPr>
      <p:grpSpPr>
        <a:xfrm>
          <a:off x="0" y="0"/>
          <a:ext cx="0" cy="0"/>
          <a:chOff x="0" y="0"/>
          <a:chExt cx="0" cy="0"/>
        </a:xfrm>
      </p:grpSpPr>
      <p:sp>
        <p:nvSpPr>
          <p:cNvPr id="144" name="Google Shape;144;p3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38"/>
          <p:cNvSpPr txBox="1">
            <a:spLocks noGrp="1"/>
          </p:cNvSpPr>
          <p:nvPr>
            <p:ph type="body" idx="1"/>
          </p:nvPr>
        </p:nvSpPr>
        <p:spPr>
          <a:xfrm rot="5400000">
            <a:off x="4512564" y="-1028700"/>
            <a:ext cx="3959352" cy="10241280"/>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38"/>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7" name="Google Shape;147;p3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38"/>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49"/>
        <p:cNvGrpSpPr/>
        <p:nvPr/>
      </p:nvGrpSpPr>
      <p:grpSpPr>
        <a:xfrm>
          <a:off x="0" y="0"/>
          <a:ext cx="0" cy="0"/>
          <a:chOff x="0" y="0"/>
          <a:chExt cx="0" cy="0"/>
        </a:xfrm>
      </p:grpSpPr>
      <p:sp>
        <p:nvSpPr>
          <p:cNvPr id="150" name="Google Shape;150;p39"/>
          <p:cNvSpPr txBox="1">
            <a:spLocks noGrp="1"/>
          </p:cNvSpPr>
          <p:nvPr>
            <p:ph type="title"/>
          </p:nvPr>
        </p:nvSpPr>
        <p:spPr>
          <a:xfrm rot="5400000">
            <a:off x="7614700" y="1949100"/>
            <a:ext cx="4849301" cy="262890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9"/>
          <p:cNvSpPr txBox="1">
            <a:spLocks noGrp="1"/>
          </p:cNvSpPr>
          <p:nvPr>
            <p:ph type="body" idx="1"/>
          </p:nvPr>
        </p:nvSpPr>
        <p:spPr>
          <a:xfrm rot="5400000">
            <a:off x="2286218" y="-598082"/>
            <a:ext cx="4849300" cy="7723265"/>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3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3" name="Google Shape;153;p3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3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p:nvPr/>
        </p:nvSpPr>
        <p:spPr>
          <a:xfrm rot="10800000" flipH="1">
            <a:off x="0" y="6401226"/>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2" name="Google Shape;12;p1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1"/>
              </a:buClr>
              <a:buSzPts val="3600"/>
              <a:buFont typeface="Avenir"/>
              <a:buNone/>
              <a:defRPr sz="36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8"/>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1pPr>
            <a:lvl2pPr marL="914400" marR="0" lvl="1" indent="-355600" algn="l" rtl="0">
              <a:lnSpc>
                <a:spcPct val="12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2pPr>
            <a:lvl3pPr marL="1371600" marR="0" lvl="2" indent="-342900" algn="l" rtl="0">
              <a:lnSpc>
                <a:spcPct val="12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3pPr>
            <a:lvl4pPr marL="1828800" marR="0" lvl="3"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4pPr>
            <a:lvl5pPr marL="2286000" marR="0" lvl="4"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4" name="Google Shape;14;p1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15" name="Google Shape;15;p18" descr="Ein Bild, das Screenshot, Schrift, Grafiken, Grafikdesign enthält.&#10;&#10;Automatisch generierte Beschreibung"/>
          <p:cNvSpPr/>
          <p:nvPr/>
        </p:nvSpPr>
        <p:spPr>
          <a:xfrm>
            <a:off x="8167455" y="29028"/>
            <a:ext cx="3991993" cy="751674"/>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9"/>
        <p:cNvGrpSpPr/>
        <p:nvPr/>
      </p:nvGrpSpPr>
      <p:grpSpPr>
        <a:xfrm>
          <a:off x="0" y="0"/>
          <a:ext cx="0" cy="0"/>
          <a:chOff x="0" y="0"/>
          <a:chExt cx="0" cy="0"/>
        </a:xfrm>
      </p:grpSpPr>
      <p:sp>
        <p:nvSpPr>
          <p:cNvPr id="80" name="Google Shape;80;p14"/>
          <p:cNvSpPr/>
          <p:nvPr/>
        </p:nvSpPr>
        <p:spPr>
          <a:xfrm rot="10800000" flipH="1">
            <a:off x="0" y="6401226"/>
            <a:ext cx="12192000" cy="456773"/>
          </a:xfrm>
          <a:prstGeom prst="rect">
            <a:avLst/>
          </a:prstGeom>
          <a:gradFill>
            <a:gsLst>
              <a:gs pos="0">
                <a:srgbClr val="029676">
                  <a:alpha val="27058"/>
                </a:srgbClr>
              </a:gs>
              <a:gs pos="14000">
                <a:srgbClr val="029676">
                  <a:alpha val="27058"/>
                </a:srgbClr>
              </a:gs>
              <a:gs pos="100000">
                <a:srgbClr val="4AB5C4">
                  <a:alpha val="83921"/>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7"/>
                </a:srgbClr>
              </a:gs>
              <a:gs pos="9000">
                <a:srgbClr val="BADB7C">
                  <a:alpha val="54117"/>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 name="Google Shape;82;p1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1"/>
              </a:buClr>
              <a:buSzPts val="3600"/>
              <a:buFont typeface="Avenir"/>
              <a:buNone/>
              <a:defRPr sz="36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3" name="Google Shape;83;p14"/>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1pPr>
            <a:lvl2pPr marL="914400" marR="0" lvl="1" indent="-355600" algn="l" rtl="0">
              <a:lnSpc>
                <a:spcPct val="12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2pPr>
            <a:lvl3pPr marL="1371600" marR="0" lvl="2" indent="-342900" algn="l" rtl="0">
              <a:lnSpc>
                <a:spcPct val="12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3pPr>
            <a:lvl4pPr marL="1828800" marR="0" lvl="3"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4pPr>
            <a:lvl5pPr marL="2286000" marR="0" lvl="4"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84" name="Google Shape;84;p1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5" name="Google Shape;85;p14" descr="Ein Bild, das Screenshot, Schrift, Grafiken, Grafikdesign enthält.&#10;&#10;Automatisch generierte Beschreibung"/>
          <p:cNvSpPr/>
          <p:nvPr/>
        </p:nvSpPr>
        <p:spPr>
          <a:xfrm>
            <a:off x="8167455" y="29028"/>
            <a:ext cx="3991993" cy="751674"/>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drive.google.com/file/d/1nBGhREP1PiEVhsCo_TMiDYD8w73HHztj/view"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sp>
        <p:nvSpPr>
          <p:cNvPr id="159" name="Google Shape;159;p1"/>
          <p:cNvSpPr/>
          <p:nvPr/>
        </p:nvSpPr>
        <p:spPr>
          <a:xfrm rot="10800000" flipH="1">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2" name="Google Shape;162;p1"/>
          <p:cNvSpPr/>
          <p:nvPr/>
        </p:nvSpPr>
        <p:spPr>
          <a:xfrm rot="5400000" flipH="1">
            <a:off x="-1409318" y="1410082"/>
            <a:ext cx="6858000" cy="4037835"/>
          </a:xfrm>
          <a:prstGeom prst="rect">
            <a:avLst/>
          </a:prstGeom>
          <a:gradFill>
            <a:gsLst>
              <a:gs pos="0">
                <a:schemeClr val="accent6"/>
              </a:gs>
              <a:gs pos="8000">
                <a:schemeClr val="accent6"/>
              </a:gs>
              <a:gs pos="100000">
                <a:srgbClr val="4AB5C4">
                  <a:alpha val="87450"/>
                </a:srgbClr>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3" name="Google Shape;163;p1"/>
          <p:cNvSpPr/>
          <p:nvPr/>
        </p:nvSpPr>
        <p:spPr>
          <a:xfrm rot="5400000" flipH="1">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4" name="Google Shape;164;p1"/>
          <p:cNvSpPr/>
          <p:nvPr/>
        </p:nvSpPr>
        <p:spPr>
          <a:xfrm rot="5400000" flipH="1">
            <a:off x="759600" y="3579001"/>
            <a:ext cx="2502300" cy="4055700"/>
          </a:xfrm>
          <a:prstGeom prst="rect">
            <a:avLst/>
          </a:prstGeom>
          <a:gradFill>
            <a:gsLst>
              <a:gs pos="0">
                <a:srgbClr val="4AB5C4">
                  <a:alpha val="26666"/>
                </a:srgbClr>
              </a:gs>
              <a:gs pos="2000">
                <a:srgbClr val="4AB5C4">
                  <a:alpha val="26666"/>
                </a:srgbClr>
              </a:gs>
              <a:gs pos="100000">
                <a:srgbClr val="029676">
                  <a:alpha val="0"/>
                </a:srgbClr>
              </a:gs>
            </a:gsLst>
            <a:lin ang="7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0"/>
                </a:srgbClr>
              </a:gs>
            </a:gsLst>
            <a:lin ang="16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6" name="Google Shape;166;p1"/>
          <p:cNvSpPr txBox="1">
            <a:spLocks noGrp="1"/>
          </p:cNvSpPr>
          <p:nvPr>
            <p:ph type="title"/>
          </p:nvPr>
        </p:nvSpPr>
        <p:spPr>
          <a:xfrm>
            <a:off x="235125" y="845425"/>
            <a:ext cx="3803400" cy="5783700"/>
          </a:xfrm>
          <a:prstGeom prst="rect">
            <a:avLst/>
          </a:prstGeom>
          <a:noFill/>
          <a:ln>
            <a:noFill/>
          </a:ln>
        </p:spPr>
        <p:txBody>
          <a:bodyPr spcFirstLastPara="1" wrap="square" lIns="0" tIns="0" rIns="0" bIns="0" anchor="b" anchorCtr="0">
            <a:normAutofit fontScale="90000"/>
          </a:bodyPr>
          <a:lstStyle/>
          <a:p>
            <a:pPr marL="0" lvl="0" indent="0" algn="l" rtl="0">
              <a:lnSpc>
                <a:spcPct val="100000"/>
              </a:lnSpc>
              <a:spcBef>
                <a:spcPts val="0"/>
              </a:spcBef>
              <a:spcAft>
                <a:spcPts val="0"/>
              </a:spcAft>
              <a:buClr>
                <a:srgbClr val="000000"/>
              </a:buClr>
              <a:buSzPct val="111097"/>
              <a:buFont typeface="Arial"/>
              <a:buNone/>
            </a:pPr>
            <a:r>
              <a:rPr lang="en-US" sz="3100" b="0" i="1">
                <a:solidFill>
                  <a:srgbClr val="000000"/>
                </a:solidFill>
                <a:latin typeface="Arial"/>
                <a:ea typeface="Arial"/>
                <a:cs typeface="Arial"/>
                <a:sym typeface="Arial"/>
              </a:rPr>
              <a:t>¿Qué datos conectan los dispositivos inteligentes y qué significa eso para mí?</a:t>
            </a:r>
            <a:br>
              <a:rPr lang="en-US" sz="3100" b="0" i="1">
                <a:solidFill>
                  <a:srgbClr val="000000"/>
                </a:solidFill>
                <a:latin typeface="Arial"/>
                <a:ea typeface="Arial"/>
                <a:cs typeface="Arial"/>
                <a:sym typeface="Arial"/>
              </a:rPr>
            </a:br>
            <a:endParaRPr sz="3100" b="0" i="1">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ct val="111097"/>
              <a:buFont typeface="Arial"/>
              <a:buNone/>
            </a:pPr>
            <a:br>
              <a:rPr lang="en-US" sz="3100" b="0">
                <a:solidFill>
                  <a:srgbClr val="000000"/>
                </a:solidFill>
                <a:latin typeface="Arial"/>
                <a:ea typeface="Arial"/>
                <a:cs typeface="Arial"/>
                <a:sym typeface="Arial"/>
              </a:rPr>
            </a:br>
            <a:r>
              <a:rPr lang="en-US" sz="3100" b="0">
                <a:solidFill>
                  <a:srgbClr val="000000"/>
                </a:solidFill>
                <a:latin typeface="Arial"/>
                <a:ea typeface="Arial"/>
                <a:cs typeface="Arial"/>
                <a:sym typeface="Arial"/>
              </a:rPr>
              <a:t>B: Comprender los riesgos en línea con la Smart Home Challenge</a:t>
            </a: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ctr" rtl="0">
              <a:lnSpc>
                <a:spcPct val="120000"/>
              </a:lnSpc>
              <a:spcBef>
                <a:spcPts val="1000"/>
              </a:spcBef>
              <a:spcAft>
                <a:spcPts val="0"/>
              </a:spcAft>
              <a:buSzPct val="200000"/>
              <a:buNone/>
            </a:pPr>
            <a:endParaRPr sz="900"/>
          </a:p>
        </p:txBody>
      </p:sp>
      <p:pic>
        <p:nvPicPr>
          <p:cNvPr id="167" name="Google Shape;167;p1" descr="Ein Bild, das Grafiken, Schrift, Grafikdesign, Text enthält.&#10;&#10;Automatisch generierte Beschreibung"/>
          <p:cNvPicPr preferRelativeResize="0"/>
          <p:nvPr/>
        </p:nvPicPr>
        <p:blipFill rotWithShape="1">
          <a:blip r:embed="rId3">
            <a:alphaModFix/>
          </a:blip>
          <a:srcRect t="1477" r="-2" b="1616"/>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avLst/>
            <a:gdLst/>
            <a:ahLst/>
            <a:cxnLst/>
            <a:rect l="l" t="t" r="r" b="b"/>
            <a:pathLst>
              <a:path w="2613271" h="2653067" extrusionOk="0">
                <a:moveTo>
                  <a:pt x="0" y="0"/>
                </a:moveTo>
                <a:lnTo>
                  <a:pt x="2613271" y="0"/>
                </a:lnTo>
                <a:lnTo>
                  <a:pt x="2613271" y="2653067"/>
                </a:lnTo>
                <a:lnTo>
                  <a:pt x="0" y="265306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173"/>
        <p:cNvGrpSpPr/>
        <p:nvPr/>
      </p:nvGrpSpPr>
      <p:grpSpPr>
        <a:xfrm>
          <a:off x="0" y="0"/>
          <a:ext cx="0" cy="0"/>
          <a:chOff x="0" y="0"/>
          <a:chExt cx="0" cy="0"/>
        </a:xfrm>
      </p:grpSpPr>
      <p:sp>
        <p:nvSpPr>
          <p:cNvPr id="174" name="Google Shape;174;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5" name="Google Shape;175;p2"/>
          <p:cNvSpPr txBox="1">
            <a:spLocks noGrp="1"/>
          </p:cNvSpPr>
          <p:nvPr>
            <p:ph type="title"/>
          </p:nvPr>
        </p:nvSpPr>
        <p:spPr>
          <a:xfrm>
            <a:off x="625630" y="457201"/>
            <a:ext cx="9291368" cy="706582"/>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b="0" i="0">
                <a:solidFill>
                  <a:srgbClr val="000000"/>
                </a:solidFill>
                <a:latin typeface="Arial"/>
                <a:ea typeface="Arial"/>
                <a:cs typeface="Arial"/>
                <a:sym typeface="Arial"/>
              </a:rPr>
              <a:t>INDICACIONES PARA EL USO DE LAS DIAPOSITIVAS</a:t>
            </a:r>
            <a:endParaRPr sz="3200"/>
          </a:p>
        </p:txBody>
      </p:sp>
      <p:sp>
        <p:nvSpPr>
          <p:cNvPr id="176" name="Google Shape;176;p2"/>
          <p:cNvSpPr/>
          <p:nvPr/>
        </p:nvSpPr>
        <p:spPr>
          <a:xfrm rot="10800000" flipH="1">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8" name="Google Shape;178;p2"/>
          <p:cNvSpPr txBox="1">
            <a:spLocks noGrp="1"/>
          </p:cNvSpPr>
          <p:nvPr>
            <p:ph type="body" idx="1"/>
          </p:nvPr>
        </p:nvSpPr>
        <p:spPr>
          <a:xfrm>
            <a:off x="625631" y="2003195"/>
            <a:ext cx="9489919" cy="4193782"/>
          </a:xfrm>
          <a:prstGeom prst="rect">
            <a:avLst/>
          </a:prstGeom>
          <a:noFill/>
          <a:ln>
            <a:noFill/>
          </a:ln>
        </p:spPr>
        <p:txBody>
          <a:bodyPr spcFirstLastPara="1" wrap="square" lIns="0" tIns="0" rIns="0" bIns="0" anchor="t" anchorCtr="0">
            <a:normAutofit fontScale="85000" lnSpcReduction="10000"/>
          </a:bodyPr>
          <a:lstStyle/>
          <a:p>
            <a:pPr marL="457200" lvl="0" indent="-333633" algn="l" rtl="0">
              <a:lnSpc>
                <a:spcPct val="120000"/>
              </a:lnSpc>
              <a:spcBef>
                <a:spcPts val="0"/>
              </a:spcBef>
              <a:spcAft>
                <a:spcPts val="0"/>
              </a:spcAft>
              <a:buSzPct val="108108"/>
              <a:buChar char="•"/>
            </a:pPr>
            <a:r>
              <a:rPr lang="en-US" sz="1800"/>
              <a:t>Partimos de que adaptará estas diapositivas a sus propios fines.</a:t>
            </a:r>
            <a:endParaRPr sz="1800"/>
          </a:p>
          <a:p>
            <a:pPr marL="457200" lvl="0" indent="-333633" algn="l" rtl="0">
              <a:lnSpc>
                <a:spcPct val="120000"/>
              </a:lnSpc>
              <a:spcBef>
                <a:spcPts val="1000"/>
              </a:spcBef>
              <a:spcAft>
                <a:spcPts val="0"/>
              </a:spcAft>
              <a:buSzPct val="108108"/>
              <a:buChar char="•"/>
            </a:pPr>
            <a:r>
              <a:rPr lang="en-US" sz="1800"/>
              <a:t>Las siguientes diapositivas contienen, entre otros:</a:t>
            </a:r>
            <a:endParaRPr sz="1800"/>
          </a:p>
          <a:p>
            <a:pPr marL="914400" lvl="1" indent="-325755" algn="l" rtl="0">
              <a:lnSpc>
                <a:spcPct val="120000"/>
              </a:lnSpc>
              <a:spcBef>
                <a:spcPts val="1000"/>
              </a:spcBef>
              <a:spcAft>
                <a:spcPts val="0"/>
              </a:spcAft>
              <a:buSzPct val="100000"/>
              <a:buChar char="•"/>
            </a:pPr>
            <a:r>
              <a:rPr lang="en-US" sz="1800"/>
              <a:t>Posibilidades de uso de la ficha de trabajo complementaria ‘Ficha de trabajo DataPro Webgames’, disponible en nuestro sitio web https://www.datapro.education/datapro-webgames/ </a:t>
            </a:r>
            <a:endParaRPr sz="1800"/>
          </a:p>
          <a:p>
            <a:pPr marL="914400" lvl="1" indent="-325755" algn="l" rtl="0">
              <a:lnSpc>
                <a:spcPct val="120000"/>
              </a:lnSpc>
              <a:spcBef>
                <a:spcPts val="1000"/>
              </a:spcBef>
              <a:spcAft>
                <a:spcPts val="0"/>
              </a:spcAft>
              <a:buSzPct val="100000"/>
              <a:buChar char="•"/>
            </a:pPr>
            <a:r>
              <a:rPr lang="en-US" sz="1800"/>
              <a:t>Nuestro juego web ‘Smart Home Challenge’, que tras su activación e introducción sirve para consolidar lo aprendido: https://dataprogames.ph-freiburg.de/smarthome-challenge/</a:t>
            </a:r>
            <a:endParaRPr sz="1800"/>
          </a:p>
          <a:p>
            <a:pPr marL="0" lvl="0" indent="0" algn="l" rtl="0">
              <a:lnSpc>
                <a:spcPct val="120000"/>
              </a:lnSpc>
              <a:spcBef>
                <a:spcPts val="1000"/>
              </a:spcBef>
              <a:spcAft>
                <a:spcPts val="0"/>
              </a:spcAft>
              <a:buSzPct val="129032"/>
              <a:buNone/>
            </a:pPr>
            <a:r>
              <a:rPr lang="en-US"/>
              <a:t>→ Le recomendamos probar previamente el juego web para comprobar su compatibilidad con la wifi del centro (ancho de banda, bloqueo de distintas páginas web) y leer la guía del juego correspondiente ‘Game Guide’</a:t>
            </a:r>
            <a:endParaRPr sz="1800"/>
          </a:p>
          <a:p>
            <a:pPr marL="457200" lvl="0" indent="-320389" algn="l" rtl="0">
              <a:lnSpc>
                <a:spcPct val="120000"/>
              </a:lnSpc>
              <a:spcBef>
                <a:spcPts val="1000"/>
              </a:spcBef>
              <a:spcAft>
                <a:spcPts val="0"/>
              </a:spcAft>
              <a:buSzPct val="100000"/>
              <a:buChar char="•"/>
            </a:pPr>
            <a:r>
              <a:rPr lang="en-US" sz="1700"/>
              <a:t>Las reflexiones sobre los objetivos de aprendizaje de esta unidad se basan en el currículo de DataPro y pretenden transmitir sobre todo competencias del bloque B: comprender la privacidad como derecho humano </a:t>
            </a:r>
            <a:endParaRPr sz="1700" b="1">
              <a:highlight>
                <a:schemeClr val="lt1"/>
              </a:highlight>
            </a:endParaRPr>
          </a:p>
          <a:p>
            <a:pPr marL="457200" lvl="0" indent="-317707" algn="l" rtl="0">
              <a:lnSpc>
                <a:spcPct val="120000"/>
              </a:lnSpc>
              <a:spcBef>
                <a:spcPts val="1000"/>
              </a:spcBef>
              <a:spcAft>
                <a:spcPts val="0"/>
              </a:spcAft>
              <a:buSzPct val="100000"/>
              <a:buChar char="•"/>
            </a:pPr>
            <a:r>
              <a:rPr lang="en-US" sz="1650"/>
              <a:t>Encontrará una visión general adicional, también sobre los objetivos de aprendizaje indicados, en el diseño didáctico correspondiente (Syllabus): B- Comprender los riesgos en línea - Smart Home Challenge</a:t>
            </a:r>
            <a:endParaRPr sz="1800" b="1"/>
          </a:p>
        </p:txBody>
      </p:sp>
      <p:pic>
        <p:nvPicPr>
          <p:cNvPr id="179" name="Google Shape;179;p2" descr="Ein Bild, das Grafiken, Schrift, Grafikdesign, Text enthält.&#10;&#10;Automatisch generierte Beschreibung"/>
          <p:cNvPicPr preferRelativeResize="0"/>
          <p:nvPr/>
        </p:nvPicPr>
        <p:blipFill rotWithShape="1">
          <a:blip r:embed="rId3">
            <a:alphaModFix/>
          </a:blip>
          <a:srcRect t="1477" r="-2" b="1616"/>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6" name="Google Shape;186;p6"/>
          <p:cNvSpPr txBox="1">
            <a:spLocks noGrp="1"/>
          </p:cNvSpPr>
          <p:nvPr>
            <p:ph type="title"/>
          </p:nvPr>
        </p:nvSpPr>
        <p:spPr>
          <a:xfrm>
            <a:off x="625625" y="457200"/>
            <a:ext cx="9765300" cy="7065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b="0">
                <a:solidFill>
                  <a:srgbClr val="000000"/>
                </a:solidFill>
                <a:latin typeface="Arial"/>
                <a:ea typeface="Arial"/>
                <a:cs typeface="Arial"/>
                <a:sym typeface="Arial"/>
              </a:rPr>
              <a:t>VISIÓN GENERAL DEL DESARROLLO DE LA CLASE</a:t>
            </a:r>
            <a:endParaRPr sz="3200"/>
          </a:p>
        </p:txBody>
      </p:sp>
      <p:sp>
        <p:nvSpPr>
          <p:cNvPr id="187" name="Google Shape;187;p6"/>
          <p:cNvSpPr/>
          <p:nvPr/>
        </p:nvSpPr>
        <p:spPr>
          <a:xfrm rot="10800000" flipH="1">
            <a:off x="0" y="6400799"/>
            <a:ext cx="12192000" cy="456773"/>
          </a:xfrm>
          <a:prstGeom prst="rect">
            <a:avLst/>
          </a:prstGeom>
          <a:gradFill>
            <a:gsLst>
              <a:gs pos="0">
                <a:srgbClr val="029676">
                  <a:alpha val="27058"/>
                </a:srgbClr>
              </a:gs>
              <a:gs pos="14000">
                <a:srgbClr val="029676">
                  <a:alpha val="27058"/>
                </a:srgbClr>
              </a:gs>
              <a:gs pos="100000">
                <a:srgbClr val="4AB5C4">
                  <a:alpha val="83921"/>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7"/>
                </a:srgbClr>
              </a:gs>
              <a:gs pos="9000">
                <a:srgbClr val="9AB5A6">
                  <a:alpha val="34117"/>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9" name="Google Shape;189;p6"/>
          <p:cNvSpPr txBox="1">
            <a:spLocks noGrp="1"/>
          </p:cNvSpPr>
          <p:nvPr>
            <p:ph type="body" idx="1"/>
          </p:nvPr>
        </p:nvSpPr>
        <p:spPr>
          <a:xfrm>
            <a:off x="625629" y="1754372"/>
            <a:ext cx="10942593" cy="4442605"/>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rmAutofit fontScale="77500" lnSpcReduction="20000"/>
          </a:bodyPr>
          <a:lstStyle/>
          <a:p>
            <a:pPr marL="0" lvl="0" indent="0" algn="l" rtl="0">
              <a:lnSpc>
                <a:spcPct val="120000"/>
              </a:lnSpc>
              <a:spcBef>
                <a:spcPts val="0"/>
              </a:spcBef>
              <a:spcAft>
                <a:spcPts val="0"/>
              </a:spcAft>
              <a:buClr>
                <a:schemeClr val="dk1"/>
              </a:buClr>
              <a:buSzPct val="108100"/>
              <a:buNone/>
            </a:pPr>
            <a:r>
              <a:rPr lang="en-US"/>
              <a:t>Proponemos —de acuerdo con la secuencia de las diapositivas— el siguiente desarrollo de la clase, modificable por supuesto:</a:t>
            </a:r>
            <a:endParaRPr>
              <a:solidFill>
                <a:srgbClr val="111111"/>
              </a:solidFill>
              <a:highlight>
                <a:schemeClr val="lt1"/>
              </a:highlight>
            </a:endParaRPr>
          </a:p>
          <a:p>
            <a:pPr marL="228600" lvl="0" indent="-197710" algn="l" rtl="0">
              <a:lnSpc>
                <a:spcPct val="120000"/>
              </a:lnSpc>
              <a:spcBef>
                <a:spcPts val="1000"/>
              </a:spcBef>
              <a:spcAft>
                <a:spcPts val="0"/>
              </a:spcAft>
              <a:buClr>
                <a:schemeClr val="dk1"/>
              </a:buClr>
              <a:buSzPct val="108100"/>
              <a:buChar char="•"/>
            </a:pPr>
            <a:r>
              <a:rPr lang="en-US" b="1">
                <a:solidFill>
                  <a:srgbClr val="111111"/>
                </a:solidFill>
                <a:highlight>
                  <a:schemeClr val="lt1"/>
                </a:highlight>
              </a:rPr>
              <a:t>Inicio: reflexión sobre el artículo 9 del RGPD/GDPR en gran grupo. Concienciación sobre la especial necesidad de proteger los datos sensibles. Cuestionamiento crítico de lo que podría ocurrir en caso de un uso indebido de esos datos.  </a:t>
            </a:r>
            <a:endParaRPr>
              <a:solidFill>
                <a:srgbClr val="111111"/>
              </a:solidFill>
              <a:highlight>
                <a:schemeClr val="lt1"/>
              </a:highlight>
            </a:endParaRPr>
          </a:p>
          <a:p>
            <a:pPr marL="228600" lvl="0" indent="-197710" algn="l" rtl="0">
              <a:lnSpc>
                <a:spcPct val="120000"/>
              </a:lnSpc>
              <a:spcBef>
                <a:spcPts val="1000"/>
              </a:spcBef>
              <a:spcAft>
                <a:spcPts val="0"/>
              </a:spcAft>
              <a:buClr>
                <a:schemeClr val="dk1"/>
              </a:buClr>
              <a:buSzPct val="108100"/>
              <a:buChar char="•"/>
            </a:pPr>
            <a:r>
              <a:rPr lang="en-US" b="1">
                <a:solidFill>
                  <a:srgbClr val="111111"/>
                </a:solidFill>
                <a:highlight>
                  <a:schemeClr val="lt1"/>
                </a:highlight>
              </a:rPr>
              <a:t>Desarrollo 1: lluvia de ideas sobre el tráfico de datos en el contexto de dispositivos inteligentes/IoT. Consolidación de lo trabajado en clase, interconexión y contextualización como esquema en la pizarra.</a:t>
            </a:r>
            <a:endParaRPr>
              <a:solidFill>
                <a:srgbClr val="111111"/>
              </a:solidFill>
              <a:highlight>
                <a:schemeClr val="lt1"/>
              </a:highlight>
            </a:endParaRPr>
          </a:p>
          <a:p>
            <a:pPr marL="228600" lvl="0" indent="-197710" algn="l" rtl="0">
              <a:lnSpc>
                <a:spcPct val="120000"/>
              </a:lnSpc>
              <a:spcBef>
                <a:spcPts val="1000"/>
              </a:spcBef>
              <a:spcAft>
                <a:spcPts val="0"/>
              </a:spcAft>
              <a:buClr>
                <a:schemeClr val="dk1"/>
              </a:buClr>
              <a:buSzPct val="108100"/>
              <a:buChar char="•"/>
            </a:pPr>
            <a:r>
              <a:rPr lang="en-US" b="1">
                <a:solidFill>
                  <a:srgbClr val="111111"/>
                </a:solidFill>
                <a:highlight>
                  <a:schemeClr val="lt1"/>
                </a:highlight>
              </a:rPr>
              <a:t>si procede, Desarrollo 2: Tarea 3 de la ficha correspondiente “DataPro Webgames”. Clasificación de los tipos de datos y evaluación conjunta en clase de los riesgos de los datos compartidos. Establecer la conexión con el inicio de la clase. </a:t>
            </a:r>
            <a:endParaRPr>
              <a:solidFill>
                <a:srgbClr val="111111"/>
              </a:solidFill>
              <a:highlight>
                <a:schemeClr val="lt1"/>
              </a:highlight>
            </a:endParaRPr>
          </a:p>
          <a:p>
            <a:pPr marL="228600" lvl="0" indent="-197710" algn="l" rtl="0">
              <a:lnSpc>
                <a:spcPct val="120000"/>
              </a:lnSpc>
              <a:spcBef>
                <a:spcPts val="1000"/>
              </a:spcBef>
              <a:spcAft>
                <a:spcPts val="0"/>
              </a:spcAft>
              <a:buClr>
                <a:schemeClr val="dk1"/>
              </a:buClr>
              <a:buSzPct val="108100"/>
              <a:buChar char="•"/>
            </a:pPr>
            <a:r>
              <a:rPr lang="en-US" b="1">
                <a:solidFill>
                  <a:srgbClr val="111111"/>
                </a:solidFill>
                <a:highlight>
                  <a:schemeClr val="lt1"/>
                </a:highlight>
              </a:rPr>
              <a:t>Diálogo profesorado-alumnado: ¿Qué tipos de datos consideráis especialmente sensibles? ¿Usáis dispositivos inteligentes? ¿Qué haríais si tuvierais un hogar inteligente? </a:t>
            </a:r>
            <a:endParaRPr>
              <a:highlight>
                <a:schemeClr val="lt1"/>
              </a:highlight>
            </a:endParaRPr>
          </a:p>
          <a:p>
            <a:pPr marL="228600" lvl="0" indent="-197710" algn="l" rtl="0">
              <a:lnSpc>
                <a:spcPct val="120000"/>
              </a:lnSpc>
              <a:spcBef>
                <a:spcPts val="1000"/>
              </a:spcBef>
              <a:spcAft>
                <a:spcPts val="0"/>
              </a:spcAft>
              <a:buClr>
                <a:schemeClr val="dk1"/>
              </a:buClr>
              <a:buSzPct val="108100"/>
              <a:buChar char="•"/>
            </a:pPr>
            <a:r>
              <a:rPr lang="en-US" b="1">
                <a:solidFill>
                  <a:srgbClr val="111111"/>
                </a:solidFill>
                <a:highlight>
                  <a:schemeClr val="lt1"/>
                </a:highlight>
              </a:rPr>
              <a:t>Consolidación: jugar al juego web de DataPro “Smart Home Challenge”. Al hacerlo, subrayar que detrás de cada decisión de compartir datos hay riesgos. Al mismo tiempo, los dispositivos inteligentes pueden trabajar con datos para ofrecer comodidad y facilitar el día a día. Se recomienda al profesorado revisar antes la Game Guide correspondiente.</a:t>
            </a:r>
            <a:endParaRPr>
              <a:highlight>
                <a:schemeClr val="lt1"/>
              </a:highlight>
            </a:endParaRPr>
          </a:p>
          <a:p>
            <a:pPr marL="228600" lvl="0" indent="-197710" algn="l" rtl="0">
              <a:lnSpc>
                <a:spcPct val="120000"/>
              </a:lnSpc>
              <a:spcBef>
                <a:spcPts val="1000"/>
              </a:spcBef>
              <a:spcAft>
                <a:spcPts val="0"/>
              </a:spcAft>
              <a:buClr>
                <a:schemeClr val="dk1"/>
              </a:buClr>
              <a:buSzPct val="108100"/>
              <a:buChar char="•"/>
            </a:pPr>
            <a:r>
              <a:rPr lang="en-US" b="1">
                <a:solidFill>
                  <a:srgbClr val="111111"/>
                </a:solidFill>
                <a:highlight>
                  <a:schemeClr val="lt1"/>
                </a:highlight>
              </a:rPr>
              <a:t>Cierre: retroalimentación y reflexión sobre lo aprendido y lo jugado en gran grupo. ¿Cuál de los nueve finales distintos consigue el alumnado en la Smart Home Challenge? ¿Cambiarían algo si jugaran de nuevo la challenge?</a:t>
            </a:r>
            <a:br>
              <a:rPr lang="en-US">
                <a:solidFill>
                  <a:srgbClr val="111111"/>
                </a:solidFill>
                <a:highlight>
                  <a:schemeClr val="lt1"/>
                </a:highlight>
              </a:rPr>
            </a:br>
            <a:endParaRPr>
              <a:solidFill>
                <a:srgbClr val="111111"/>
              </a:solidFill>
              <a:highlight>
                <a:schemeClr val="lt1"/>
              </a:highlight>
            </a:endParaRPr>
          </a:p>
        </p:txBody>
      </p:sp>
      <p:pic>
        <p:nvPicPr>
          <p:cNvPr id="190" name="Google Shape;190;p6" descr="Ein Bild, das Grafiken, Schrift, Grafikdesign, Text enthält.&#10;&#10;Automatisch generierte Beschreibung"/>
          <p:cNvPicPr preferRelativeResize="0"/>
          <p:nvPr/>
        </p:nvPicPr>
        <p:blipFill rotWithShape="1">
          <a:blip r:embed="rId3">
            <a:alphaModFix/>
          </a:blip>
          <a:srcRect t="1477" r="-2" b="1616"/>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g3ee46e6f318_0_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venir"/>
                <a:ea typeface="Avenir"/>
                <a:cs typeface="Avenir"/>
                <a:sym typeface="Avenir"/>
              </a:rPr>
              <a:t>Un medio es algo que transmite o almacena información.</a:t>
            </a:r>
            <a:endParaRPr sz="1800" b="0" i="0" u="none" strike="noStrike" cap="none">
              <a:solidFill>
                <a:schemeClr val="lt1"/>
              </a:solidFill>
              <a:latin typeface="Avenir"/>
              <a:ea typeface="Avenir"/>
              <a:cs typeface="Avenir"/>
              <a:sym typeface="Avenir"/>
            </a:endParaRPr>
          </a:p>
        </p:txBody>
      </p:sp>
      <p:sp>
        <p:nvSpPr>
          <p:cNvPr id="197" name="Google Shape;197;g3ee46e6f318_0_1"/>
          <p:cNvSpPr txBox="1">
            <a:spLocks noGrp="1"/>
          </p:cNvSpPr>
          <p:nvPr>
            <p:ph type="title"/>
          </p:nvPr>
        </p:nvSpPr>
        <p:spPr>
          <a:xfrm>
            <a:off x="1077675" y="457200"/>
            <a:ext cx="8839500" cy="7434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556"/>
              <a:buFont typeface="Arial"/>
              <a:buNone/>
            </a:pPr>
            <a:r>
              <a:rPr lang="en-US" sz="3200" b="0">
                <a:solidFill>
                  <a:srgbClr val="000000"/>
                </a:solidFill>
                <a:latin typeface="Arial"/>
                <a:ea typeface="Arial"/>
                <a:cs typeface="Arial"/>
                <a:sym typeface="Arial"/>
              </a:rPr>
              <a:t>Protección de datos - El RGPD/GDPR</a:t>
            </a:r>
            <a:endParaRPr sz="3200" b="0">
              <a:solidFill>
                <a:srgbClr val="000000"/>
              </a:solidFill>
              <a:latin typeface="Arial"/>
              <a:ea typeface="Arial"/>
              <a:cs typeface="Arial"/>
              <a:sym typeface="Arial"/>
            </a:endParaRPr>
          </a:p>
        </p:txBody>
      </p:sp>
      <p:sp>
        <p:nvSpPr>
          <p:cNvPr id="198" name="Google Shape;198;g3ee46e6f318_0_1"/>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99" name="Google Shape;199;g3ee46e6f318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00" name="Google Shape;200;g3ee46e6f318_0_1"/>
          <p:cNvSpPr txBox="1">
            <a:spLocks noGrp="1"/>
          </p:cNvSpPr>
          <p:nvPr>
            <p:ph type="body" idx="1"/>
          </p:nvPr>
        </p:nvSpPr>
        <p:spPr>
          <a:xfrm>
            <a:off x="662450" y="1828800"/>
            <a:ext cx="10576200" cy="43680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a:bodyPr>
          <a:lstStyle/>
          <a:p>
            <a:pPr marL="0" lvl="0" indent="0" algn="just" rtl="0">
              <a:lnSpc>
                <a:spcPct val="120000"/>
              </a:lnSpc>
              <a:spcBef>
                <a:spcPts val="1000"/>
              </a:spcBef>
              <a:spcAft>
                <a:spcPts val="0"/>
              </a:spcAft>
              <a:buSzPts val="1800"/>
              <a:buNone/>
            </a:pPr>
            <a:r>
              <a:rPr lang="en-US" sz="2235" b="1"/>
              <a:t>→ El Reglamento General de Protección de Datos (RGPD) protege de forma más estricta algunas categorías de tus datos personales en Alemania y en la UE. Leed el art. 9 y reflexionad sobre a qué podría deberse.</a:t>
            </a:r>
            <a:endParaRPr sz="1335">
              <a:latin typeface="Arial"/>
              <a:ea typeface="Arial"/>
              <a:cs typeface="Arial"/>
              <a:sym typeface="Arial"/>
            </a:endParaRPr>
          </a:p>
          <a:p>
            <a:pPr marL="0" lvl="0" indent="0" algn="l" rtl="0">
              <a:spcBef>
                <a:spcPts val="1000"/>
              </a:spcBef>
              <a:spcAft>
                <a:spcPts val="0"/>
              </a:spcAft>
              <a:buSzPts val="1100"/>
              <a:buNone/>
            </a:pPr>
            <a:endParaRPr b="1"/>
          </a:p>
        </p:txBody>
      </p:sp>
      <p:sp>
        <p:nvSpPr>
          <p:cNvPr id="201" name="Google Shape;201;g3ee46e6f318_0_1"/>
          <p:cNvSpPr txBox="1"/>
          <p:nvPr/>
        </p:nvSpPr>
        <p:spPr>
          <a:xfrm>
            <a:off x="199075" y="3139450"/>
            <a:ext cx="11039700" cy="12993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2400"/>
              </a:spcBef>
              <a:spcAft>
                <a:spcPts val="0"/>
              </a:spcAft>
              <a:buClr>
                <a:schemeClr val="dk1"/>
              </a:buClr>
              <a:buSzPts val="1100"/>
              <a:buFont typeface="Arial"/>
              <a:buNone/>
            </a:pPr>
            <a:r>
              <a:rPr lang="en-US" sz="2400" b="1" i="1">
                <a:solidFill>
                  <a:schemeClr val="dk1"/>
                </a:solidFill>
              </a:rPr>
              <a:t>Art. 9 del RGPD: Tratamiento de categorías especiales de datos personales</a:t>
            </a:r>
            <a:endParaRPr sz="2400" i="1">
              <a:solidFill>
                <a:schemeClr val="dk1"/>
              </a:solidFill>
            </a:endParaRPr>
          </a:p>
          <a:p>
            <a:pPr marL="457200" lvl="0" indent="-355600" algn="just" rtl="0">
              <a:lnSpc>
                <a:spcPct val="115000"/>
              </a:lnSpc>
              <a:spcBef>
                <a:spcPts val="1200"/>
              </a:spcBef>
              <a:spcAft>
                <a:spcPts val="0"/>
              </a:spcAft>
              <a:buClr>
                <a:schemeClr val="dk1"/>
              </a:buClr>
              <a:buSzPts val="2000"/>
              <a:buAutoNum type="arabicPeriod"/>
            </a:pPr>
            <a:r>
              <a:rPr lang="en-US" sz="2000">
                <a:solidFill>
                  <a:schemeClr val="dk1"/>
                </a:solidFill>
              </a:rPr>
              <a:t>Quedan prohibidos el tratamiento de datos personales que revelen el origen étnico o racial, las opiniones políticas, las convicciones religiosas o filosóficas, o la afiliación sindical, y el tratamiento de datos genéticos, datos biométricos dirigidos a identificar de manera unívoca a una persona física, datos relativos a la salud o datos relativos a la vida sexual o las orientaciones sexuales de una persona física.</a:t>
            </a:r>
            <a:endParaRPr sz="2000">
              <a:solidFill>
                <a:schemeClr val="dk1"/>
              </a:solidFill>
            </a:endParaRPr>
          </a:p>
        </p:txBody>
      </p:sp>
      <p:pic>
        <p:nvPicPr>
          <p:cNvPr id="202" name="Google Shape;202;g3ee46e6f318_0_1" descr="Internet protection, network security icon (von Getty Images)"/>
          <p:cNvPicPr preferRelativeResize="0"/>
          <p:nvPr/>
        </p:nvPicPr>
        <p:blipFill>
          <a:blip r:embed="rId3">
            <a:alphaModFix/>
          </a:blip>
          <a:stretch>
            <a:fillRect/>
          </a:stretch>
        </p:blipFill>
        <p:spPr>
          <a:xfrm>
            <a:off x="10363200" y="0"/>
            <a:ext cx="1828797" cy="18287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sp>
        <p:nvSpPr>
          <p:cNvPr id="208" name="Google Shape;208;g3d08cc8d4da_0_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venir"/>
                <a:ea typeface="Avenir"/>
                <a:cs typeface="Avenir"/>
                <a:sym typeface="Avenir"/>
              </a:rPr>
              <a:t>Un medio es algo que transmite o almacena información.</a:t>
            </a:r>
            <a:endParaRPr sz="1800" b="0" i="0" u="none" strike="noStrike" cap="none">
              <a:solidFill>
                <a:schemeClr val="lt1"/>
              </a:solidFill>
              <a:latin typeface="Avenir"/>
              <a:ea typeface="Avenir"/>
              <a:cs typeface="Avenir"/>
              <a:sym typeface="Avenir"/>
            </a:endParaRPr>
          </a:p>
        </p:txBody>
      </p:sp>
      <p:sp>
        <p:nvSpPr>
          <p:cNvPr id="209" name="Google Shape;209;g3d08cc8d4da_0_5"/>
          <p:cNvSpPr txBox="1">
            <a:spLocks noGrp="1"/>
          </p:cNvSpPr>
          <p:nvPr>
            <p:ph type="title"/>
          </p:nvPr>
        </p:nvSpPr>
        <p:spPr>
          <a:xfrm>
            <a:off x="1077675" y="0"/>
            <a:ext cx="8989200" cy="12036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556"/>
              <a:buFont typeface="Arial"/>
              <a:buNone/>
            </a:pPr>
            <a:r>
              <a:rPr lang="en-US" sz="3200" b="0">
                <a:solidFill>
                  <a:srgbClr val="000000"/>
                </a:solidFill>
                <a:latin typeface="Arial"/>
                <a:ea typeface="Arial"/>
                <a:cs typeface="Arial"/>
                <a:sym typeface="Arial"/>
              </a:rPr>
              <a:t>La interconexión de los datos en el Internet de las cosas</a:t>
            </a:r>
            <a:endParaRPr sz="3200" b="0">
              <a:solidFill>
                <a:srgbClr val="000000"/>
              </a:solidFill>
              <a:latin typeface="Arial"/>
              <a:ea typeface="Arial"/>
              <a:cs typeface="Arial"/>
              <a:sym typeface="Arial"/>
            </a:endParaRPr>
          </a:p>
        </p:txBody>
      </p:sp>
      <p:sp>
        <p:nvSpPr>
          <p:cNvPr id="210" name="Google Shape;210;g3d08cc8d4da_0_5"/>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11" name="Google Shape;211;g3d08cc8d4da_0_5"/>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12" name="Google Shape;212;g3d08cc8d4da_0_5"/>
          <p:cNvSpPr txBox="1">
            <a:spLocks noGrp="1"/>
          </p:cNvSpPr>
          <p:nvPr>
            <p:ph type="body" idx="1"/>
          </p:nvPr>
        </p:nvSpPr>
        <p:spPr>
          <a:xfrm>
            <a:off x="1077675" y="1328875"/>
            <a:ext cx="6798600" cy="45720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fontScale="85000" lnSpcReduction="10000"/>
          </a:bodyPr>
          <a:lstStyle/>
          <a:p>
            <a:pPr marL="0" lvl="0" indent="0" algn="l" rtl="0">
              <a:lnSpc>
                <a:spcPct val="120000"/>
              </a:lnSpc>
              <a:spcBef>
                <a:spcPts val="1000"/>
              </a:spcBef>
              <a:spcAft>
                <a:spcPts val="0"/>
              </a:spcAft>
              <a:buSzPct val="90000"/>
              <a:buNone/>
            </a:pPr>
            <a:r>
              <a:rPr lang="en-US" i="1"/>
              <a:t>Dispositivos inteligentes, aplicaciones y nubes </a:t>
            </a:r>
            <a:endParaRPr i="1"/>
          </a:p>
          <a:p>
            <a:pPr marL="457200" lvl="0" indent="-325755" algn="l" rtl="0">
              <a:lnSpc>
                <a:spcPct val="120000"/>
              </a:lnSpc>
              <a:spcBef>
                <a:spcPts val="1000"/>
              </a:spcBef>
              <a:spcAft>
                <a:spcPts val="0"/>
              </a:spcAft>
              <a:buSzPct val="90000"/>
              <a:buAutoNum type="arabicPeriod"/>
            </a:pPr>
            <a:r>
              <a:rPr lang="en-US" b="1"/>
              <a:t>Trabajo individual: Salís a correr. Lleváis con vosotros vuestro smartphone, un smartwatch y una aplicación de fitness. Queréis conocer vuestro rendimiento en km/h, vuestra ruta, vuestro pulso, valores comparativos con corredores de vuestra edad y de forma física similar, y que se os elaboren planes de entrenamiento. ¿Qué datos (personales) se intercambian entre los tres servicios para ello? Haz una lista.</a:t>
            </a:r>
            <a:br>
              <a:rPr lang="en-US"/>
            </a:br>
            <a:endParaRPr b="1"/>
          </a:p>
          <a:p>
            <a:pPr marL="457200" lvl="0" indent="0" algn="l" rtl="0">
              <a:lnSpc>
                <a:spcPct val="120000"/>
              </a:lnSpc>
              <a:spcBef>
                <a:spcPts val="1000"/>
              </a:spcBef>
              <a:spcAft>
                <a:spcPts val="0"/>
              </a:spcAft>
              <a:buSzPct val="90000"/>
              <a:buNone/>
            </a:pPr>
            <a:endParaRPr/>
          </a:p>
          <a:p>
            <a:pPr marL="457200" lvl="0" indent="-325755" algn="l" rtl="0">
              <a:lnSpc>
                <a:spcPct val="120000"/>
              </a:lnSpc>
              <a:spcBef>
                <a:spcPts val="1000"/>
              </a:spcBef>
              <a:spcAft>
                <a:spcPts val="0"/>
              </a:spcAft>
              <a:buSzPct val="90000"/>
              <a:buAutoNum type="arabicPeriod"/>
            </a:pPr>
            <a:r>
              <a:rPr lang="en-US" b="1"/>
              <a:t>Esquema en la pizarra: ¿Cómo se comunica el smartwatch con vuestro smartphone y la aplicación? </a:t>
            </a:r>
            <a:br>
              <a:rPr lang="en-US"/>
            </a:br>
            <a:endParaRPr/>
          </a:p>
          <a:p>
            <a:pPr marL="914400" lvl="1" indent="-325755" algn="l" rtl="0">
              <a:lnSpc>
                <a:spcPct val="120000"/>
              </a:lnSpc>
              <a:spcBef>
                <a:spcPts val="500"/>
              </a:spcBef>
              <a:spcAft>
                <a:spcPts val="0"/>
              </a:spcAft>
              <a:buSzPct val="90000"/>
              <a:buChar char="•"/>
            </a:pPr>
            <a:r>
              <a:rPr lang="en-US"/>
              <a:t>¿Qué datos (personales) se recopilan?</a:t>
            </a:r>
            <a:endParaRPr/>
          </a:p>
          <a:p>
            <a:pPr marL="914400" lvl="1" indent="-325755" algn="l" rtl="0">
              <a:lnSpc>
                <a:spcPct val="120000"/>
              </a:lnSpc>
              <a:spcBef>
                <a:spcPts val="500"/>
              </a:spcBef>
              <a:spcAft>
                <a:spcPts val="0"/>
              </a:spcAft>
              <a:buSzPct val="90000"/>
              <a:buChar char="•"/>
            </a:pPr>
            <a:r>
              <a:rPr lang="en-US"/>
              <a:t>¿Cómo pasan los datos de un dispositivo a otro?</a:t>
            </a:r>
            <a:endParaRPr/>
          </a:p>
        </p:txBody>
      </p:sp>
      <p:pic>
        <p:nvPicPr>
          <p:cNvPr id="213" name="Google Shape;213;g3d08cc8d4da_0_5" descr="Computer network vector, Electronic device flat style icon (von Getty Images)"/>
          <p:cNvPicPr preferRelativeResize="0"/>
          <p:nvPr/>
        </p:nvPicPr>
        <p:blipFill>
          <a:blip r:embed="rId3">
            <a:alphaModFix/>
          </a:blip>
          <a:stretch>
            <a:fillRect/>
          </a:stretch>
        </p:blipFill>
        <p:spPr>
          <a:xfrm>
            <a:off x="8247326" y="1328874"/>
            <a:ext cx="3306127" cy="3306148"/>
          </a:xfrm>
          <a:prstGeom prst="rect">
            <a:avLst/>
          </a:prstGeom>
          <a:noFill/>
          <a:ln>
            <a:noFill/>
          </a:ln>
        </p:spPr>
      </p:pic>
      <p:pic>
        <p:nvPicPr>
          <p:cNvPr id="214" name="Google Shape;214;g3d08cc8d4da_0_5" descr="a watch on a person 's wrist shows the time is 20:17 (von Tenor)"/>
          <p:cNvPicPr preferRelativeResize="0"/>
          <p:nvPr/>
        </p:nvPicPr>
        <p:blipFill>
          <a:blip r:embed="rId4">
            <a:alphaModFix/>
          </a:blip>
          <a:stretch>
            <a:fillRect/>
          </a:stretch>
        </p:blipFill>
        <p:spPr>
          <a:xfrm>
            <a:off x="8298073" y="3642147"/>
            <a:ext cx="3204649" cy="2451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9"/>
        <p:cNvGrpSpPr/>
        <p:nvPr/>
      </p:nvGrpSpPr>
      <p:grpSpPr>
        <a:xfrm>
          <a:off x="0" y="0"/>
          <a:ext cx="0" cy="0"/>
          <a:chOff x="0" y="0"/>
          <a:chExt cx="0" cy="0"/>
        </a:xfrm>
      </p:grpSpPr>
      <p:sp>
        <p:nvSpPr>
          <p:cNvPr id="220" name="Google Shape;220;g36e9d4d7418_0_13"/>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21" name="Google Shape;221;g36e9d4d7418_0_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22" name="Google Shape;222;g36e9d4d7418_0_13"/>
          <p:cNvSpPr txBox="1">
            <a:spLocks noGrp="1"/>
          </p:cNvSpPr>
          <p:nvPr>
            <p:ph type="body" idx="1"/>
          </p:nvPr>
        </p:nvSpPr>
        <p:spPr>
          <a:xfrm>
            <a:off x="625627" y="2003200"/>
            <a:ext cx="10613100" cy="41937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a:bodyPr>
          <a:lstStyle/>
          <a:p>
            <a:pPr marL="0" lvl="0" indent="0" algn="l" rtl="0">
              <a:lnSpc>
                <a:spcPct val="120000"/>
              </a:lnSpc>
              <a:spcBef>
                <a:spcPts val="1000"/>
              </a:spcBef>
              <a:spcAft>
                <a:spcPts val="0"/>
              </a:spcAft>
              <a:buSzPts val="1800"/>
              <a:buNone/>
            </a:pPr>
            <a:endParaRPr/>
          </a:p>
          <a:p>
            <a:pPr marL="0" lvl="0" indent="0" algn="l" rtl="0">
              <a:lnSpc>
                <a:spcPct val="120000"/>
              </a:lnSpc>
              <a:spcBef>
                <a:spcPts val="1000"/>
              </a:spcBef>
              <a:spcAft>
                <a:spcPts val="0"/>
              </a:spcAft>
              <a:buSzPts val="1800"/>
              <a:buNone/>
            </a:pPr>
            <a:endParaRPr sz="2400"/>
          </a:p>
          <a:p>
            <a:pPr marL="228600" lvl="0" indent="0" algn="l" rtl="0">
              <a:lnSpc>
                <a:spcPct val="120000"/>
              </a:lnSpc>
              <a:spcBef>
                <a:spcPts val="1000"/>
              </a:spcBef>
              <a:spcAft>
                <a:spcPts val="0"/>
              </a:spcAft>
              <a:buSzPts val="1800"/>
              <a:buNone/>
            </a:pPr>
            <a:endParaRPr/>
          </a:p>
        </p:txBody>
      </p:sp>
      <p:graphicFrame>
        <p:nvGraphicFramePr>
          <p:cNvPr id="223" name="Google Shape;223;g36e9d4d7418_0_13"/>
          <p:cNvGraphicFramePr/>
          <p:nvPr/>
        </p:nvGraphicFramePr>
        <p:xfrm>
          <a:off x="1371600" y="3940175"/>
          <a:ext cx="3000000" cy="3000000"/>
        </p:xfrm>
        <a:graphic>
          <a:graphicData uri="http://schemas.openxmlformats.org/drawingml/2006/table">
            <a:tbl>
              <a:tblPr>
                <a:noFill/>
                <a:tableStyleId>{D4B3F602-5875-4823-8378-DEB74D712B2A}</a:tableStyleId>
              </a:tblPr>
              <a:tblGrid>
                <a:gridCol w="10240975">
                  <a:extLst>
                    <a:ext uri="{9D8B030D-6E8A-4147-A177-3AD203B41FA5}">
                      <a16:colId xmlns:a16="http://schemas.microsoft.com/office/drawing/2014/main" val="20000"/>
                    </a:ext>
                  </a:extLst>
                </a:gridCol>
              </a:tblGrid>
              <a:tr h="1778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224" name="Google Shape;224;g36e9d4d7418_0_13"/>
          <p:cNvGraphicFramePr/>
          <p:nvPr/>
        </p:nvGraphicFramePr>
        <p:xfrm>
          <a:off x="625627" y="1585285"/>
          <a:ext cx="3000000" cy="3000000"/>
        </p:xfrm>
        <a:graphic>
          <a:graphicData uri="http://schemas.openxmlformats.org/drawingml/2006/table">
            <a:tbl>
              <a:tblPr>
                <a:noFill/>
                <a:tableStyleId>{D4B3F602-5875-4823-8378-DEB74D712B2A}</a:tableStyleId>
              </a:tblPr>
              <a:tblGrid>
                <a:gridCol w="3964300">
                  <a:extLst>
                    <a:ext uri="{9D8B030D-6E8A-4147-A177-3AD203B41FA5}">
                      <a16:colId xmlns:a16="http://schemas.microsoft.com/office/drawing/2014/main" val="20000"/>
                    </a:ext>
                  </a:extLst>
                </a:gridCol>
              </a:tblGrid>
              <a:tr h="5014575">
                <a:tc>
                  <a:txBody>
                    <a:bodyPr/>
                    <a:lstStyle/>
                    <a:p>
                      <a:pPr marL="0" lvl="0" indent="0" algn="just" rtl="0">
                        <a:lnSpc>
                          <a:spcPct val="120000"/>
                        </a:lnSpc>
                        <a:spcBef>
                          <a:spcPts val="1000"/>
                        </a:spcBef>
                        <a:spcAft>
                          <a:spcPts val="0"/>
                        </a:spcAft>
                        <a:buNone/>
                      </a:pPr>
                      <a:r>
                        <a:rPr lang="en-US" sz="2000" b="1">
                          <a:solidFill>
                            <a:schemeClr val="dk1"/>
                          </a:solidFill>
                          <a:latin typeface="Avenir"/>
                          <a:ea typeface="Avenir"/>
                          <a:cs typeface="Avenir"/>
                          <a:sym typeface="Avenir"/>
                        </a:rPr>
                        <a:t>3. Trabajo individual:</a:t>
                      </a:r>
                      <a:endParaRPr sz="2000" b="1" u="none" strike="noStrike" cap="none">
                        <a:solidFill>
                          <a:schemeClr val="dk1"/>
                        </a:solidFill>
                        <a:latin typeface="Avenir"/>
                        <a:ea typeface="Avenir"/>
                        <a:cs typeface="Avenir"/>
                        <a:sym typeface="Avenir"/>
                      </a:endParaRPr>
                    </a:p>
                    <a:p>
                      <a:pPr marL="0" marR="0" lvl="0" indent="0" algn="just" rtl="0">
                        <a:lnSpc>
                          <a:spcPct val="115000"/>
                        </a:lnSpc>
                        <a:spcBef>
                          <a:spcPts val="600"/>
                        </a:spcBef>
                        <a:spcAft>
                          <a:spcPts val="0"/>
                        </a:spcAft>
                        <a:buClr>
                          <a:srgbClr val="000000"/>
                        </a:buClr>
                        <a:buSzPts val="2000"/>
                        <a:buFont typeface="Arial"/>
                        <a:buNone/>
                      </a:pPr>
                      <a:r>
                        <a:rPr lang="en-US" sz="2000" u="none" strike="noStrike" cap="none">
                          <a:solidFill>
                            <a:schemeClr val="dk1"/>
                          </a:solidFill>
                          <a:latin typeface="Avenir"/>
                          <a:ea typeface="Avenir"/>
                          <a:cs typeface="Avenir"/>
                          <a:sym typeface="Avenir"/>
                        </a:rPr>
                        <a:t>Estás desarrollando SmartZeit, una aplicación para relojes inteligentes. Para que la aplicación pueda ofrecer sugerencias lo más adecuadas posible y proporcionar funciones, necesita conocer mejor a sus usuarios. Decide qué datos necesitas para ello de los usuarios del smartwatch.</a:t>
                      </a:r>
                      <a:endParaRPr sz="2000">
                        <a:solidFill>
                          <a:schemeClr val="dk1"/>
                        </a:solidFill>
                        <a:latin typeface="Avenir"/>
                        <a:ea typeface="Avenir"/>
                        <a:cs typeface="Avenir"/>
                        <a:sym typeface="Avenir"/>
                      </a:endParaRPr>
                    </a:p>
                    <a:p>
                      <a:pPr marL="0" marR="0" lvl="0" indent="0" algn="just" rtl="0">
                        <a:lnSpc>
                          <a:spcPct val="150000"/>
                        </a:lnSpc>
                        <a:spcBef>
                          <a:spcPts val="600"/>
                        </a:spcBef>
                        <a:spcAft>
                          <a:spcPts val="0"/>
                        </a:spcAft>
                        <a:buClr>
                          <a:srgbClr val="000000"/>
                        </a:buClr>
                        <a:buSzPts val="2000"/>
                        <a:buFont typeface="Arial"/>
                        <a:buNone/>
                      </a:pPr>
                      <a:endParaRPr sz="2000">
                        <a:solidFill>
                          <a:schemeClr val="dk1"/>
                        </a:solidFill>
                        <a:latin typeface="Avenir"/>
                        <a:ea typeface="Avenir"/>
                        <a:cs typeface="Avenir"/>
                        <a:sym typeface="Aveni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225" name="Google Shape;225;g36e9d4d7418_0_13"/>
          <p:cNvSpPr txBox="1">
            <a:spLocks noGrp="1"/>
          </p:cNvSpPr>
          <p:nvPr>
            <p:ph type="title"/>
          </p:nvPr>
        </p:nvSpPr>
        <p:spPr>
          <a:xfrm>
            <a:off x="625625" y="206350"/>
            <a:ext cx="9789300" cy="12036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556"/>
              <a:buFont typeface="Arial"/>
              <a:buNone/>
            </a:pPr>
            <a:r>
              <a:rPr lang="en-US" sz="3200" b="0">
                <a:solidFill>
                  <a:srgbClr val="000000"/>
                </a:solidFill>
                <a:latin typeface="Arial"/>
                <a:ea typeface="Arial"/>
                <a:cs typeface="Arial"/>
                <a:sym typeface="Arial"/>
              </a:rPr>
              <a:t>La interconexión de los datos en el Internet de las cosas</a:t>
            </a:r>
            <a:endParaRPr sz="3200" b="0">
              <a:solidFill>
                <a:srgbClr val="000000"/>
              </a:solidFill>
              <a:latin typeface="Arial"/>
              <a:ea typeface="Arial"/>
              <a:cs typeface="Arial"/>
              <a:sym typeface="Arial"/>
            </a:endParaRPr>
          </a:p>
        </p:txBody>
      </p:sp>
      <p:pic>
        <p:nvPicPr>
          <p:cNvPr id="226" name="Google Shape;226;g36e9d4d7418_0_13"/>
          <p:cNvPicPr preferRelativeResize="0"/>
          <p:nvPr/>
        </p:nvPicPr>
        <p:blipFill>
          <a:blip r:embed="rId3">
            <a:alphaModFix/>
          </a:blip>
          <a:stretch>
            <a:fillRect/>
          </a:stretch>
        </p:blipFill>
        <p:spPr>
          <a:xfrm>
            <a:off x="4589925" y="2003197"/>
            <a:ext cx="7602076" cy="3291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1"/>
        <p:cNvGrpSpPr/>
        <p:nvPr/>
      </p:nvGrpSpPr>
      <p:grpSpPr>
        <a:xfrm>
          <a:off x="0" y="0"/>
          <a:ext cx="0" cy="0"/>
          <a:chOff x="0" y="0"/>
          <a:chExt cx="0" cy="0"/>
        </a:xfrm>
      </p:grpSpPr>
      <p:sp>
        <p:nvSpPr>
          <p:cNvPr id="232" name="Google Shape;232;g3ef2c62094c_0_87"/>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33" name="Google Shape;233;g3ef2c62094c_0_87"/>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34" name="Google Shape;234;g3ef2c62094c_0_87"/>
          <p:cNvSpPr txBox="1">
            <a:spLocks noGrp="1"/>
          </p:cNvSpPr>
          <p:nvPr>
            <p:ph type="body" idx="1"/>
          </p:nvPr>
        </p:nvSpPr>
        <p:spPr>
          <a:xfrm>
            <a:off x="625627" y="2003200"/>
            <a:ext cx="10613100" cy="41937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a:bodyPr>
          <a:lstStyle/>
          <a:p>
            <a:pPr marL="0" lvl="0" indent="0" algn="l" rtl="0">
              <a:lnSpc>
                <a:spcPct val="120000"/>
              </a:lnSpc>
              <a:spcBef>
                <a:spcPts val="1000"/>
              </a:spcBef>
              <a:spcAft>
                <a:spcPts val="0"/>
              </a:spcAft>
              <a:buSzPts val="1800"/>
              <a:buNone/>
            </a:pPr>
            <a:endParaRPr/>
          </a:p>
          <a:p>
            <a:pPr marL="0" lvl="0" indent="0" algn="l" rtl="0">
              <a:lnSpc>
                <a:spcPct val="120000"/>
              </a:lnSpc>
              <a:spcBef>
                <a:spcPts val="1000"/>
              </a:spcBef>
              <a:spcAft>
                <a:spcPts val="0"/>
              </a:spcAft>
              <a:buSzPts val="1800"/>
              <a:buNone/>
            </a:pPr>
            <a:endParaRPr sz="2400"/>
          </a:p>
          <a:p>
            <a:pPr marL="228600" lvl="0" indent="0" algn="l" rtl="0">
              <a:lnSpc>
                <a:spcPct val="120000"/>
              </a:lnSpc>
              <a:spcBef>
                <a:spcPts val="1000"/>
              </a:spcBef>
              <a:spcAft>
                <a:spcPts val="0"/>
              </a:spcAft>
              <a:buSzPts val="1800"/>
              <a:buNone/>
            </a:pPr>
            <a:endParaRPr/>
          </a:p>
        </p:txBody>
      </p:sp>
      <p:graphicFrame>
        <p:nvGraphicFramePr>
          <p:cNvPr id="235" name="Google Shape;235;g3ef2c62094c_0_87"/>
          <p:cNvGraphicFramePr/>
          <p:nvPr/>
        </p:nvGraphicFramePr>
        <p:xfrm>
          <a:off x="1371600" y="3940175"/>
          <a:ext cx="3000000" cy="3000000"/>
        </p:xfrm>
        <a:graphic>
          <a:graphicData uri="http://schemas.openxmlformats.org/drawingml/2006/table">
            <a:tbl>
              <a:tblPr>
                <a:noFill/>
                <a:tableStyleId>{D4B3F602-5875-4823-8378-DEB74D712B2A}</a:tableStyleId>
              </a:tblPr>
              <a:tblGrid>
                <a:gridCol w="10240975">
                  <a:extLst>
                    <a:ext uri="{9D8B030D-6E8A-4147-A177-3AD203B41FA5}">
                      <a16:colId xmlns:a16="http://schemas.microsoft.com/office/drawing/2014/main" val="20000"/>
                    </a:ext>
                  </a:extLst>
                </a:gridCol>
              </a:tblGrid>
              <a:tr h="1778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236" name="Google Shape;236;g3ef2c62094c_0_87"/>
          <p:cNvGraphicFramePr/>
          <p:nvPr/>
        </p:nvGraphicFramePr>
        <p:xfrm>
          <a:off x="625627" y="1585285"/>
          <a:ext cx="3000000" cy="3000000"/>
        </p:xfrm>
        <a:graphic>
          <a:graphicData uri="http://schemas.openxmlformats.org/drawingml/2006/table">
            <a:tbl>
              <a:tblPr>
                <a:noFill/>
                <a:tableStyleId>{D4B3F602-5875-4823-8378-DEB74D712B2A}</a:tableStyleId>
              </a:tblPr>
              <a:tblGrid>
                <a:gridCol w="7926700">
                  <a:extLst>
                    <a:ext uri="{9D8B030D-6E8A-4147-A177-3AD203B41FA5}">
                      <a16:colId xmlns:a16="http://schemas.microsoft.com/office/drawing/2014/main" val="20000"/>
                    </a:ext>
                  </a:extLst>
                </a:gridCol>
              </a:tblGrid>
              <a:tr h="5014575">
                <a:tc>
                  <a:txBody>
                    <a:bodyPr/>
                    <a:lstStyle/>
                    <a:p>
                      <a:pPr marL="0" lvl="0" indent="0" algn="just" rtl="0">
                        <a:lnSpc>
                          <a:spcPct val="120000"/>
                        </a:lnSpc>
                        <a:spcBef>
                          <a:spcPts val="1000"/>
                        </a:spcBef>
                        <a:spcAft>
                          <a:spcPts val="0"/>
                        </a:spcAft>
                        <a:buNone/>
                      </a:pPr>
                      <a:r>
                        <a:rPr lang="en-US" sz="2000" b="1">
                          <a:solidFill>
                            <a:schemeClr val="dk1"/>
                          </a:solidFill>
                          <a:latin typeface="Avenir"/>
                          <a:ea typeface="Avenir"/>
                          <a:cs typeface="Avenir"/>
                          <a:sym typeface="Avenir"/>
                        </a:rPr>
                        <a:t>4. Gran grupo:</a:t>
                      </a:r>
                      <a:endParaRPr sz="2000" b="1" u="none" strike="noStrike" cap="none">
                        <a:solidFill>
                          <a:schemeClr val="dk1"/>
                        </a:solidFill>
                        <a:latin typeface="Avenir"/>
                        <a:ea typeface="Avenir"/>
                        <a:cs typeface="Avenir"/>
                        <a:sym typeface="Avenir"/>
                      </a:endParaRPr>
                    </a:p>
                    <a:p>
                      <a:pPr marL="457200" marR="0" lvl="0" indent="-355600" algn="just" rtl="0">
                        <a:lnSpc>
                          <a:spcPct val="115000"/>
                        </a:lnSpc>
                        <a:spcBef>
                          <a:spcPts val="60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Comparad los tipos de datos que necesitáis para vuestra aplicación SmartZeit. ¿Se trata de 1) datos públicos, 2) datos personales o 3) datos personales de categorías especiales, que conocimos al principio de la clase? </a:t>
                      </a:r>
                      <a:endParaRPr sz="2000">
                        <a:solidFill>
                          <a:schemeClr val="dk1"/>
                        </a:solidFill>
                        <a:latin typeface="Avenir"/>
                        <a:ea typeface="Avenir"/>
                        <a:cs typeface="Avenir"/>
                        <a:sym typeface="Avenir"/>
                      </a:endParaRPr>
                    </a:p>
                    <a:p>
                      <a:pPr marL="457200" marR="0" lvl="0" indent="-355600" algn="just" rtl="0">
                        <a:lnSpc>
                          <a:spcPct val="115000"/>
                        </a:lnSpc>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¿Qué ventajas tienen los consumidores/tenéis vosotros al usar SmartZeit? ¿Cómo evaluáis los riesgos?</a:t>
                      </a:r>
                      <a:endParaRPr sz="2000">
                        <a:solidFill>
                          <a:schemeClr val="dk1"/>
                        </a:solidFill>
                        <a:latin typeface="Avenir"/>
                        <a:ea typeface="Avenir"/>
                        <a:cs typeface="Avenir"/>
                        <a:sym typeface="Avenir"/>
                      </a:endParaRPr>
                    </a:p>
                    <a:p>
                      <a:pPr marL="0" marR="0" lvl="0" indent="0" algn="just" rtl="0">
                        <a:lnSpc>
                          <a:spcPct val="150000"/>
                        </a:lnSpc>
                        <a:spcBef>
                          <a:spcPts val="600"/>
                        </a:spcBef>
                        <a:spcAft>
                          <a:spcPts val="0"/>
                        </a:spcAft>
                        <a:buClr>
                          <a:srgbClr val="000000"/>
                        </a:buClr>
                        <a:buSzPts val="2000"/>
                        <a:buFont typeface="Arial"/>
                        <a:buNone/>
                      </a:pPr>
                      <a:endParaRPr sz="2000">
                        <a:solidFill>
                          <a:schemeClr val="dk1"/>
                        </a:solidFill>
                        <a:latin typeface="Avenir"/>
                        <a:ea typeface="Avenir"/>
                        <a:cs typeface="Avenir"/>
                        <a:sym typeface="Aveni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237" name="Google Shape;237;g3ef2c62094c_0_87"/>
          <p:cNvSpPr txBox="1">
            <a:spLocks noGrp="1"/>
          </p:cNvSpPr>
          <p:nvPr>
            <p:ph type="title"/>
          </p:nvPr>
        </p:nvSpPr>
        <p:spPr>
          <a:xfrm>
            <a:off x="625625" y="206350"/>
            <a:ext cx="9789300" cy="12036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556"/>
              <a:buFont typeface="Arial"/>
              <a:buNone/>
            </a:pPr>
            <a:r>
              <a:rPr lang="en-US" sz="3200" b="0">
                <a:solidFill>
                  <a:srgbClr val="000000"/>
                </a:solidFill>
                <a:latin typeface="Arial"/>
                <a:ea typeface="Arial"/>
                <a:cs typeface="Arial"/>
                <a:sym typeface="Arial"/>
              </a:rPr>
              <a:t>La interconexión de los datos en el Internet de las cosas</a:t>
            </a:r>
            <a:endParaRPr sz="3200" b="0">
              <a:solidFill>
                <a:srgbClr val="000000"/>
              </a:solidFill>
              <a:latin typeface="Arial"/>
              <a:ea typeface="Arial"/>
              <a:cs typeface="Arial"/>
              <a:sym typeface="Arial"/>
            </a:endParaRPr>
          </a:p>
        </p:txBody>
      </p:sp>
      <p:pic>
        <p:nvPicPr>
          <p:cNvPr id="238" name="Google Shape;238;g3ef2c62094c_0_87" descr="a watch on a person 's wrist shows the time is 20:17 (von Tenor)"/>
          <p:cNvPicPr preferRelativeResize="0"/>
          <p:nvPr/>
        </p:nvPicPr>
        <p:blipFill>
          <a:blip r:embed="rId3">
            <a:alphaModFix/>
          </a:blip>
          <a:stretch>
            <a:fillRect/>
          </a:stretch>
        </p:blipFill>
        <p:spPr>
          <a:xfrm>
            <a:off x="8758748" y="3154897"/>
            <a:ext cx="3204649" cy="2451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3"/>
        <p:cNvGrpSpPr/>
        <p:nvPr/>
      </p:nvGrpSpPr>
      <p:grpSpPr>
        <a:xfrm>
          <a:off x="0" y="0"/>
          <a:ext cx="0" cy="0"/>
          <a:chOff x="0" y="0"/>
          <a:chExt cx="0" cy="0"/>
        </a:xfrm>
      </p:grpSpPr>
      <p:sp>
        <p:nvSpPr>
          <p:cNvPr id="244" name="Google Shape;244;g3ef2c62094c_0_3"/>
          <p:cNvSpPr/>
          <p:nvPr/>
        </p:nvSpPr>
        <p:spPr>
          <a:xfrm>
            <a:off x="657700" y="5768875"/>
            <a:ext cx="3572700" cy="1088700"/>
          </a:xfrm>
          <a:prstGeom prst="rect">
            <a:avLst/>
          </a:prstGeom>
          <a:solidFill>
            <a:schemeClr val="lt1"/>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b="1"/>
              <a:t>https://dataprogames.ph-freiburg.de/</a:t>
            </a:r>
            <a:endParaRPr b="1"/>
          </a:p>
        </p:txBody>
      </p:sp>
      <p:sp>
        <p:nvSpPr>
          <p:cNvPr id="245" name="Google Shape;245;g3ef2c62094c_0_3"/>
          <p:cNvSpPr txBox="1">
            <a:spLocks noGrp="1"/>
          </p:cNvSpPr>
          <p:nvPr>
            <p:ph type="title"/>
          </p:nvPr>
        </p:nvSpPr>
        <p:spPr>
          <a:xfrm>
            <a:off x="657700" y="604675"/>
            <a:ext cx="8153400" cy="10887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a:t>Juego web: La Smart Home Challenge</a:t>
            </a:r>
            <a:endParaRPr sz="3200"/>
          </a:p>
        </p:txBody>
      </p:sp>
      <p:sp>
        <p:nvSpPr>
          <p:cNvPr id="246" name="Google Shape;246;g3ef2c62094c_0_3"/>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47" name="Google Shape;247;g3ef2c62094c_0_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pic>
        <p:nvPicPr>
          <p:cNvPr id="248" name="Google Shape;248;g3ef2c62094c_0_3" title="shc video tv.mp4">
            <a:hlinkClick r:id="rId3"/>
          </p:cNvPr>
          <p:cNvPicPr preferRelativeResize="0"/>
          <p:nvPr/>
        </p:nvPicPr>
        <p:blipFill>
          <a:blip r:embed="rId4">
            <a:alphaModFix/>
          </a:blip>
          <a:stretch>
            <a:fillRect/>
          </a:stretch>
        </p:blipFill>
        <p:spPr>
          <a:xfrm>
            <a:off x="657700" y="1829825"/>
            <a:ext cx="5304475" cy="3978350"/>
          </a:xfrm>
          <a:prstGeom prst="rect">
            <a:avLst/>
          </a:prstGeom>
          <a:noFill/>
          <a:ln>
            <a:noFill/>
          </a:ln>
        </p:spPr>
      </p:pic>
      <p:sp>
        <p:nvSpPr>
          <p:cNvPr id="249" name="Google Shape;249;g3ef2c62094c_0_3"/>
          <p:cNvSpPr txBox="1"/>
          <p:nvPr/>
        </p:nvSpPr>
        <p:spPr>
          <a:xfrm>
            <a:off x="6637975" y="1847850"/>
            <a:ext cx="5257800" cy="39210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Al igual que SmartZeit, existen otras aplicaciones y dispositivos inteligentes que pueden recopilar y analizar tus datos y así estructurar tu día a día</a:t>
            </a:r>
            <a:endParaRPr sz="2000">
              <a:solidFill>
                <a:schemeClr val="dk1"/>
              </a:solidFill>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Imagina que estás en un hogar inteligente: ¿qué permisos de datos necesitan tus dispositivos inteligentes para funcionar? ¿Qué datos prefieres no compartir por ser demasiado sensibles?</a:t>
            </a:r>
            <a:endParaRPr sz="2000">
              <a:solidFill>
                <a:schemeClr val="dk1"/>
              </a:solidFill>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¿Qué es más importante para ti: tu privacidad o poder usar todas las funciones del dispositivo inteligente? Evalúa los riesgos.</a:t>
            </a:r>
            <a:endParaRPr sz="2000">
              <a:solidFill>
                <a:schemeClr val="dk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p:cTn id="7" dur="10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4"/>
        <p:cNvGrpSpPr/>
        <p:nvPr/>
      </p:nvGrpSpPr>
      <p:grpSpPr>
        <a:xfrm>
          <a:off x="0" y="0"/>
          <a:ext cx="0" cy="0"/>
          <a:chOff x="0" y="0"/>
          <a:chExt cx="0" cy="0"/>
        </a:xfrm>
      </p:grpSpPr>
      <p:sp>
        <p:nvSpPr>
          <p:cNvPr id="255" name="Google Shape;255;g3499d21f5b2_0_51"/>
          <p:cNvSpPr/>
          <p:nvPr/>
        </p:nvSpPr>
        <p:spPr>
          <a:xfrm>
            <a:off x="7078800" y="4960800"/>
            <a:ext cx="5113200" cy="189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https://dataprogames.ph-freiburg.de/</a:t>
            </a:r>
            <a:endParaRPr sz="1400" b="1" i="0" u="none" strike="noStrike" cap="none">
              <a:solidFill>
                <a:srgbClr val="000000"/>
              </a:solidFill>
              <a:latin typeface="Arial"/>
              <a:ea typeface="Arial"/>
              <a:cs typeface="Arial"/>
              <a:sym typeface="Arial"/>
            </a:endParaRPr>
          </a:p>
        </p:txBody>
      </p:sp>
      <p:sp>
        <p:nvSpPr>
          <p:cNvPr id="256" name="Google Shape;256;g3499d21f5b2_0_51"/>
          <p:cNvSpPr txBox="1">
            <a:spLocks noGrp="1"/>
          </p:cNvSpPr>
          <p:nvPr>
            <p:ph type="title"/>
          </p:nvPr>
        </p:nvSpPr>
        <p:spPr>
          <a:xfrm>
            <a:off x="657700" y="604675"/>
            <a:ext cx="8153400" cy="10887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a:t>Juego web: La Smart Home Challenge</a:t>
            </a:r>
            <a:endParaRPr sz="3200"/>
          </a:p>
        </p:txBody>
      </p:sp>
      <p:sp>
        <p:nvSpPr>
          <p:cNvPr id="257" name="Google Shape;257;g3499d21f5b2_0_51"/>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58" name="Google Shape;258;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59" name="Google Shape;259;g3499d21f5b2_0_51"/>
          <p:cNvSpPr txBox="1">
            <a:spLocks noGrp="1"/>
          </p:cNvSpPr>
          <p:nvPr>
            <p:ph type="body" idx="1"/>
          </p:nvPr>
        </p:nvSpPr>
        <p:spPr>
          <a:xfrm>
            <a:off x="625625" y="2003200"/>
            <a:ext cx="5113200" cy="4193700"/>
          </a:xfrm>
          <a:prstGeom prst="rect">
            <a:avLst/>
          </a:prstGeom>
          <a:noFill/>
          <a:ln>
            <a:noFill/>
          </a:ln>
        </p:spPr>
        <p:txBody>
          <a:bodyPr spcFirstLastPara="1" wrap="square" lIns="0" tIns="0" rIns="0" bIns="0" anchor="t" anchorCtr="0">
            <a:normAutofit lnSpcReduction="20000"/>
          </a:bodyPr>
          <a:lstStyle/>
          <a:p>
            <a:pPr marL="0" lvl="0" indent="0" algn="just" rtl="0">
              <a:lnSpc>
                <a:spcPct val="120000"/>
              </a:lnSpc>
              <a:spcBef>
                <a:spcPts val="0"/>
              </a:spcBef>
              <a:spcAft>
                <a:spcPts val="0"/>
              </a:spcAft>
              <a:buSzPts val="1800"/>
              <a:buNone/>
            </a:pPr>
            <a:r>
              <a:rPr lang="en-US" sz="2300"/>
              <a:t>¡Tu hogar inteligente ha sido hackeado y ya no se puede abrir! </a:t>
            </a:r>
            <a:endParaRPr sz="2300"/>
          </a:p>
          <a:p>
            <a:pPr marL="0" lvl="0" indent="0" algn="just" rtl="0">
              <a:lnSpc>
                <a:spcPct val="120000"/>
              </a:lnSpc>
              <a:spcBef>
                <a:spcPts val="0"/>
              </a:spcBef>
              <a:spcAft>
                <a:spcPts val="0"/>
              </a:spcAft>
              <a:buSzPts val="1800"/>
              <a:buNone/>
            </a:pPr>
            <a:br>
              <a:rPr lang="en-US" sz="2300"/>
            </a:br>
            <a:r>
              <a:rPr lang="en-US" sz="2300"/>
              <a:t>Con tu avatar, encuentra los dispositivos inteligentes, resuelve los enigmas y ajusta las configuraciones de privacidad para desbloquear el hogar inteligente. </a:t>
            </a:r>
            <a:br>
              <a:rPr lang="en-US" sz="2300"/>
            </a:br>
            <a:endParaRPr sz="2300"/>
          </a:p>
          <a:p>
            <a:pPr marL="0" lvl="0" indent="0" algn="just" rtl="0">
              <a:lnSpc>
                <a:spcPct val="120000"/>
              </a:lnSpc>
              <a:spcBef>
                <a:spcPts val="0"/>
              </a:spcBef>
              <a:spcAft>
                <a:spcPts val="0"/>
              </a:spcAft>
              <a:buSzPts val="1800"/>
              <a:buNone/>
            </a:pPr>
            <a:r>
              <a:rPr lang="en-US" sz="2300"/>
              <a:t>Al hacerlo puedes ganar puntos por tu privacidad o por tu comodidad en el hogar inteligente.</a:t>
            </a:r>
            <a:endParaRPr sz="2300"/>
          </a:p>
        </p:txBody>
      </p:sp>
      <p:pic>
        <p:nvPicPr>
          <p:cNvPr id="260" name="Google Shape;260;g3499d21f5b2_0_51"/>
          <p:cNvPicPr preferRelativeResize="0"/>
          <p:nvPr/>
        </p:nvPicPr>
        <p:blipFill rotWithShape="1">
          <a:blip r:embed="rId3">
            <a:alphaModFix/>
          </a:blip>
          <a:srcRect/>
          <a:stretch/>
        </p:blipFill>
        <p:spPr>
          <a:xfrm>
            <a:off x="5937750" y="2003200"/>
            <a:ext cx="6070000" cy="3542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67" name="Google Shape;267;p13"/>
          <p:cNvSpPr txBox="1">
            <a:spLocks noGrp="1"/>
          </p:cNvSpPr>
          <p:nvPr>
            <p:ph type="title"/>
          </p:nvPr>
        </p:nvSpPr>
        <p:spPr>
          <a:xfrm>
            <a:off x="1371602" y="457200"/>
            <a:ext cx="8545500" cy="10887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b="0">
                <a:solidFill>
                  <a:srgbClr val="000000"/>
                </a:solidFill>
                <a:latin typeface="Arial"/>
                <a:ea typeface="Arial"/>
                <a:cs typeface="Arial"/>
                <a:sym typeface="Arial"/>
              </a:rPr>
              <a:t>Cierre</a:t>
            </a:r>
            <a:endParaRPr sz="3200"/>
          </a:p>
        </p:txBody>
      </p:sp>
      <p:sp>
        <p:nvSpPr>
          <p:cNvPr id="268" name="Google Shape;268;p13"/>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69" name="Google Shape;269;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70" name="Google Shape;270;p13"/>
          <p:cNvSpPr txBox="1">
            <a:spLocks noGrp="1"/>
          </p:cNvSpPr>
          <p:nvPr>
            <p:ph type="body" idx="1"/>
          </p:nvPr>
        </p:nvSpPr>
        <p:spPr>
          <a:xfrm>
            <a:off x="625625" y="2003200"/>
            <a:ext cx="5234400" cy="4193700"/>
          </a:xfrm>
          <a:prstGeom prst="rect">
            <a:avLst/>
          </a:prstGeom>
          <a:noFill/>
          <a:ln>
            <a:noFill/>
          </a:ln>
        </p:spPr>
        <p:txBody>
          <a:bodyPr spcFirstLastPara="1" wrap="square" lIns="0" tIns="0" rIns="0" bIns="0" anchor="t" anchorCtr="0">
            <a:normAutofit/>
          </a:bodyPr>
          <a:lstStyle/>
          <a:p>
            <a:pPr marL="685800" lvl="0" indent="0" algn="l" rtl="0">
              <a:lnSpc>
                <a:spcPct val="120000"/>
              </a:lnSpc>
              <a:spcBef>
                <a:spcPts val="0"/>
              </a:spcBef>
              <a:spcAft>
                <a:spcPts val="0"/>
              </a:spcAft>
              <a:buSzPts val="1800"/>
              <a:buNone/>
            </a:pPr>
            <a:endParaRPr sz="1800"/>
          </a:p>
          <a:p>
            <a:pPr marL="0" lvl="0" indent="0" algn="l" rtl="0">
              <a:lnSpc>
                <a:spcPct val="120000"/>
              </a:lnSpc>
              <a:spcBef>
                <a:spcPts val="0"/>
              </a:spcBef>
              <a:spcAft>
                <a:spcPts val="0"/>
              </a:spcAft>
              <a:buSzPts val="1800"/>
              <a:buNone/>
            </a:pPr>
            <a:endParaRPr sz="1800"/>
          </a:p>
          <a:p>
            <a:pPr marL="0" lvl="0" indent="0" algn="l" rtl="0">
              <a:lnSpc>
                <a:spcPct val="120000"/>
              </a:lnSpc>
              <a:spcBef>
                <a:spcPts val="0"/>
              </a:spcBef>
              <a:spcAft>
                <a:spcPts val="0"/>
              </a:spcAft>
              <a:buSzPts val="1800"/>
              <a:buNone/>
            </a:pPr>
            <a:r>
              <a:rPr lang="en-US" sz="1800"/>
              <a:t>(en círculo/gran grupo)</a:t>
            </a:r>
            <a:endParaRPr sz="1800"/>
          </a:p>
          <a:p>
            <a:pPr marL="0" lvl="0" indent="0" algn="ctr" rtl="0">
              <a:lnSpc>
                <a:spcPct val="100000"/>
              </a:lnSpc>
              <a:spcBef>
                <a:spcPts val="0"/>
              </a:spcBef>
              <a:spcAft>
                <a:spcPts val="0"/>
              </a:spcAft>
              <a:buSzPts val="1100"/>
              <a:buNone/>
            </a:pPr>
            <a:endParaRPr sz="2200"/>
          </a:p>
          <a:p>
            <a:pPr marL="457200" lvl="0" indent="-368300" algn="l" rtl="0">
              <a:lnSpc>
                <a:spcPct val="100000"/>
              </a:lnSpc>
              <a:spcBef>
                <a:spcPts val="0"/>
              </a:spcBef>
              <a:spcAft>
                <a:spcPts val="0"/>
              </a:spcAft>
              <a:buSzPts val="2200"/>
              <a:buChar char="•"/>
            </a:pPr>
            <a:r>
              <a:rPr lang="en-US" sz="2200"/>
              <a:t>¿Qué riesgos de los dispositivos inteligentes no conocía todavía?</a:t>
            </a:r>
            <a:endParaRPr sz="2200"/>
          </a:p>
          <a:p>
            <a:pPr marL="457200" lvl="0" indent="-368300" algn="l" rtl="0">
              <a:lnSpc>
                <a:spcPct val="100000"/>
              </a:lnSpc>
              <a:spcBef>
                <a:spcPts val="0"/>
              </a:spcBef>
              <a:spcAft>
                <a:spcPts val="0"/>
              </a:spcAft>
              <a:buSzPts val="2200"/>
              <a:buChar char="•"/>
            </a:pPr>
            <a:r>
              <a:rPr lang="en-US" sz="2200"/>
              <a:t>¿Qué me ha sorprendido? </a:t>
            </a:r>
            <a:endParaRPr sz="2200"/>
          </a:p>
          <a:p>
            <a:pPr marL="457200" lvl="0" indent="-368300" algn="l" rtl="0">
              <a:lnSpc>
                <a:spcPct val="100000"/>
              </a:lnSpc>
              <a:spcBef>
                <a:spcPts val="0"/>
              </a:spcBef>
              <a:spcAft>
                <a:spcPts val="0"/>
              </a:spcAft>
              <a:buSzPts val="2200"/>
              <a:buChar char="•"/>
            </a:pPr>
            <a:r>
              <a:rPr lang="en-US" sz="2200"/>
              <a:t>¿Qué permisos de datos quiero ajustar en mis aplicaciones o dispositivos inteligentes de casa? </a:t>
            </a:r>
            <a:endParaRPr sz="2200">
              <a:latin typeface="Arial"/>
              <a:ea typeface="Arial"/>
              <a:cs typeface="Arial"/>
              <a:sym typeface="Arial"/>
            </a:endParaRPr>
          </a:p>
          <a:p>
            <a:pPr marL="0" lvl="0" indent="0" algn="ctr" rtl="0">
              <a:lnSpc>
                <a:spcPct val="120000"/>
              </a:lnSpc>
              <a:spcBef>
                <a:spcPts val="0"/>
              </a:spcBef>
              <a:spcAft>
                <a:spcPts val="0"/>
              </a:spcAft>
              <a:buSzPts val="1800"/>
              <a:buNone/>
            </a:pPr>
            <a:endParaRPr sz="2300"/>
          </a:p>
        </p:txBody>
      </p:sp>
      <p:pic>
        <p:nvPicPr>
          <p:cNvPr id="271" name="Google Shape;271;p13"/>
          <p:cNvPicPr preferRelativeResize="0"/>
          <p:nvPr/>
        </p:nvPicPr>
        <p:blipFill rotWithShape="1">
          <a:blip r:embed="rId3">
            <a:alphaModFix/>
          </a:blip>
          <a:srcRect r="30502"/>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1791</Words>
  <Application>Microsoft Macintosh PowerPoint</Application>
  <PresentationFormat>Widescreen</PresentationFormat>
  <Paragraphs>118</Paragraphs>
  <Slides>10</Slides>
  <Notes>10</Notes>
  <HiddenSlides>2</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10</vt:i4>
      </vt:variant>
    </vt:vector>
  </HeadingPairs>
  <TitlesOfParts>
    <vt:vector size="14" baseType="lpstr">
      <vt:lpstr>Arial</vt:lpstr>
      <vt:lpstr>Avenir</vt:lpstr>
      <vt:lpstr>GradientRiseVTI</vt:lpstr>
      <vt:lpstr>1_GradientRiseVTI</vt:lpstr>
      <vt:lpstr>¿Qué datos conectan los dispositivos inteligentes y qué significa eso para mí?   B: Comprender los riesgos en línea con la Smart Home Challenge       </vt:lpstr>
      <vt:lpstr>INDICACIONES PARA EL USO DE LAS DIAPOSITIVAS</vt:lpstr>
      <vt:lpstr>VISIÓN GENERAL DEL DESARROLLO DE LA CLASE</vt:lpstr>
      <vt:lpstr>Protección de datos - El RGPD/GDPR</vt:lpstr>
      <vt:lpstr>La interconexión de los datos en el Internet de las cosas</vt:lpstr>
      <vt:lpstr>La interconexión de los datos en el Internet de las cosas</vt:lpstr>
      <vt:lpstr>La interconexión de los datos en el Internet de las cosas</vt:lpstr>
      <vt:lpstr>Juego web: La Smart Home Challenge</vt:lpstr>
      <vt:lpstr>Juego web: La Smart Home Challenge</vt:lpstr>
      <vt:lpstr>Cierre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Bernd Remmele (fr)</dc:creator>
  <cp:lastModifiedBy>roxy ortiz bandes</cp:lastModifiedBy>
  <cp:revision>1</cp:revision>
  <dcterms:created xsi:type="dcterms:W3CDTF">2024-03-28T17:19:57Z</dcterms:created>
  <dcterms:modified xsi:type="dcterms:W3CDTF">2026-07-15T07:14:50Z</dcterms:modified>
</cp:coreProperties>
</file>