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hG6ds+HJw7o5EN+xrBFbxZJiTc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515DC73-104F-48E1-9B8E-F5B87FA14CCD}">
  <a:tblStyle styleId="{1515DC73-104F-48E1-9B8E-F5B87FA14CCD}"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customschemas.google.com/relationships/presentationmetadata" Target="metadata"/><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100"/>
              <a:buNone/>
            </a:pPr>
            <a:r>
              <a:rPr lang="en-US"/>
              <a:t>Los temas de esta unidad didáctica se basan en el currículo de DataPro https://www.datapro.education/curriculum-datapro/</a:t>
            </a:r>
            <a:endParaRPr/>
          </a:p>
          <a:p>
            <a:pPr indent="0" lvl="0" marL="0" rtl="0" algn="l">
              <a:lnSpc>
                <a:spcPct val="100000"/>
              </a:lnSpc>
              <a:spcBef>
                <a:spcPts val="0"/>
              </a:spcBef>
              <a:spcAft>
                <a:spcPts val="0"/>
              </a:spcAft>
              <a:buSzPts val="1100"/>
              <a:buNone/>
            </a:pPr>
            <a:r>
              <a:rPr lang="en-US"/>
              <a:t>y abordan el bloque temático ‘Los datos como moneda’, en particular las competencias:</a:t>
            </a:r>
            <a:endParaRPr/>
          </a:p>
          <a:p>
            <a:pPr indent="-317500" lvl="0" marL="457200" rtl="0" algn="l">
              <a:lnSpc>
                <a:spcPct val="100000"/>
              </a:lnSpc>
              <a:spcBef>
                <a:spcPts val="0"/>
              </a:spcBef>
              <a:spcAft>
                <a:spcPts val="0"/>
              </a:spcAft>
              <a:buSzPts val="1400"/>
              <a:buChar char="-"/>
            </a:pPr>
            <a:r>
              <a:rPr lang="en-US"/>
              <a:t> A.1 Leer los datos como moneda</a:t>
            </a:r>
            <a:endParaRPr/>
          </a:p>
          <a:p>
            <a:pPr indent="-317500" lvl="0" marL="457200" rtl="0" algn="l">
              <a:lnSpc>
                <a:spcPct val="100000"/>
              </a:lnSpc>
              <a:spcBef>
                <a:spcPts val="0"/>
              </a:spcBef>
              <a:spcAft>
                <a:spcPts val="0"/>
              </a:spcAft>
              <a:buSzPts val="1400"/>
              <a:buChar char="-"/>
            </a:pPr>
            <a:r>
              <a:rPr lang="en-US"/>
              <a:t>A.2 Estrategias de minimización de datos</a:t>
            </a:r>
            <a:endParaRPr/>
          </a:p>
          <a:p>
            <a:pPr indent="-317500" lvl="0" marL="457200" rtl="0" algn="l">
              <a:lnSpc>
                <a:spcPct val="100000"/>
              </a:lnSpc>
              <a:spcBef>
                <a:spcPts val="0"/>
              </a:spcBef>
              <a:spcAft>
                <a:spcPts val="0"/>
              </a:spcAft>
              <a:buSzPts val="1400"/>
              <a:buChar char="-"/>
            </a:pPr>
            <a:r>
              <a:rPr lang="en-US"/>
              <a:t>A.3 Reconocer los intereses comerciales y comprender la economía de los datos</a:t>
            </a: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47641" lvl="0" marL="495284" rtl="0" algn="l">
              <a:lnSpc>
                <a:spcPct val="100000"/>
              </a:lnSpc>
              <a:spcBef>
                <a:spcPts val="0"/>
              </a:spcBef>
              <a:spcAft>
                <a:spcPts val="0"/>
              </a:spcAft>
              <a:buSzPts val="1400"/>
              <a:buNone/>
            </a:pPr>
            <a:r>
              <a:rPr lang="en-US"/>
              <a:t>Según el nivel de competencia del grupo y de si la unidad se imparte como sesión simple o doble, se puede prescindir de las fases de desarrollo.</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b="1" lang="en-US" sz="1500">
                <a:solidFill>
                  <a:srgbClr val="000000"/>
                </a:solidFill>
                <a:latin typeface="Avenir"/>
                <a:ea typeface="Avenir"/>
                <a:cs typeface="Avenir"/>
                <a:sym typeface="Avenir"/>
              </a:rPr>
              <a:t>Planteamiento del problema del IoT</a:t>
            </a:r>
            <a:endParaRPr b="1" sz="1300">
              <a:solidFill>
                <a:srgbClr val="000000"/>
              </a:solidFill>
              <a:latin typeface="Avenir"/>
              <a:ea typeface="Avenir"/>
              <a:cs typeface="Avenir"/>
              <a:sym typeface="Avenir"/>
            </a:endParaRPr>
          </a:p>
          <a:p>
            <a:pPr indent="-317500" lvl="0" marL="457200" rtl="0" algn="l">
              <a:lnSpc>
                <a:spcPct val="100000"/>
              </a:lnSpc>
              <a:spcBef>
                <a:spcPts val="0"/>
              </a:spcBef>
              <a:spcAft>
                <a:spcPts val="0"/>
              </a:spcAft>
              <a:buSzPts val="1400"/>
              <a:buFont typeface="Avenir"/>
              <a:buChar char="-"/>
            </a:pPr>
            <a:r>
              <a:rPr lang="en-US">
                <a:latin typeface="Avenir"/>
                <a:ea typeface="Avenir"/>
                <a:cs typeface="Avenir"/>
                <a:sym typeface="Avenir"/>
              </a:rPr>
              <a:t>La interconexión en el Internet de las cosas</a:t>
            </a:r>
            <a:endParaRPr>
              <a:latin typeface="Avenir"/>
              <a:ea typeface="Avenir"/>
              <a:cs typeface="Avenir"/>
              <a:sym typeface="Avenir"/>
            </a:endParaRPr>
          </a:p>
          <a:p>
            <a:pPr indent="-317500" lvl="0" marL="457200" rtl="0" algn="l">
              <a:lnSpc>
                <a:spcPct val="100000"/>
              </a:lnSpc>
              <a:spcBef>
                <a:spcPts val="0"/>
              </a:spcBef>
              <a:spcAft>
                <a:spcPts val="0"/>
              </a:spcAft>
              <a:buSzPts val="1400"/>
              <a:buFont typeface="Avenir"/>
              <a:buChar char="-"/>
            </a:pPr>
            <a:r>
              <a:rPr lang="en-US">
                <a:latin typeface="Avenir"/>
                <a:ea typeface="Avenir"/>
                <a:cs typeface="Avenir"/>
                <a:sym typeface="Avenir"/>
              </a:rPr>
              <a:t>Recopilación y tratamiento de datos no solo a través del smartphone, sino mediante diversos dispositivos inteligentes</a:t>
            </a:r>
            <a:endParaRPr>
              <a:latin typeface="Avenir"/>
              <a:ea typeface="Avenir"/>
              <a:cs typeface="Avenir"/>
              <a:sym typeface="Avenir"/>
            </a:endParaRPr>
          </a:p>
          <a:p>
            <a:pPr indent="-317500" lvl="0" marL="457200" rtl="0" algn="l">
              <a:lnSpc>
                <a:spcPct val="100000"/>
              </a:lnSpc>
              <a:spcBef>
                <a:spcPts val="0"/>
              </a:spcBef>
              <a:spcAft>
                <a:spcPts val="0"/>
              </a:spcAft>
              <a:buSzPts val="1400"/>
              <a:buFont typeface="Avenir"/>
              <a:buChar char="-"/>
            </a:pPr>
            <a:r>
              <a:rPr lang="en-US">
                <a:latin typeface="Avenir"/>
                <a:ea typeface="Avenir"/>
                <a:cs typeface="Avenir"/>
                <a:sym typeface="Avenir"/>
              </a:rPr>
              <a:t>¿Qué datos se registran y cómo?</a:t>
            </a:r>
            <a:endParaRPr>
              <a:latin typeface="Avenir"/>
              <a:ea typeface="Avenir"/>
              <a:cs typeface="Avenir"/>
              <a:sym typeface="Aveni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e9d4d7418_0_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36e9d4d7418_0_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El profesorado reparte tarjetas de dos colores del maletín de métodos.</a:t>
            </a:r>
            <a:endParaRPr/>
          </a:p>
          <a:p>
            <a:pPr indent="0" lvl="0" marL="0" rtl="0" algn="l">
              <a:lnSpc>
                <a:spcPct val="100000"/>
              </a:lnSpc>
              <a:spcBef>
                <a:spcPts val="0"/>
              </a:spcBef>
              <a:spcAft>
                <a:spcPts val="0"/>
              </a:spcAft>
              <a:buSzPts val="1400"/>
              <a:buNone/>
            </a:pPr>
            <a:r>
              <a:rPr lang="en-US"/>
              <a:t>Para A: el alumnado escribe en las tarjetas de un color la plataforma que quiere analizar</a:t>
            </a:r>
            <a:endParaRPr/>
          </a:p>
          <a:p>
            <a:pPr indent="0" lvl="0" marL="0" rtl="0" algn="l">
              <a:lnSpc>
                <a:spcPct val="100000"/>
              </a:lnSpc>
              <a:spcBef>
                <a:spcPts val="0"/>
              </a:spcBef>
              <a:spcAft>
                <a:spcPts val="0"/>
              </a:spcAft>
              <a:buSzPts val="1400"/>
              <a:buNone/>
            </a:pPr>
            <a:r>
              <a:rPr lang="en-US"/>
              <a:t>Para B: en las tarjetas del otro color colocan alrededor de la plataforma las ‘conexiones de datos’ (Bluetooth, micrófono, cámara, lista de contactos, …) </a:t>
            </a:r>
            <a:endParaRPr/>
          </a:p>
        </p:txBody>
      </p:sp>
      <p:sp>
        <p:nvSpPr>
          <p:cNvPr id="205" name="Google Shape;205;g36e9d4d7418_0_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Estudio de caso para las partes A+B de la tarea de grupo: en la tableta del centro/el propio smartphone del alumnado se pueden consultar en los ajustes del dispositivo las conexiones de datos utilizadas por las aplicaciones. El alumnado puede además acceder a los ajustes propios de cada aplicación. También deben anotarse los datos e informaciones que se comparten según la finalidad de la aplicación, como por ejemplo fotos, vídeos, nombres de perfil, …</a:t>
            </a:r>
            <a:br>
              <a:rPr lang="en-US"/>
            </a:b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Aunque en la mayoría de los centros existe una prohibición general del uso del smartphone, animamos a realizar el estudio de caso bajo la supervisión del profesorado. Así se puede motivar al alumnado a reflexionar de forma autónoma sobre su manejo de los datos también en el día a día. ! </a:t>
            </a:r>
            <a:endParaRPr/>
          </a:p>
          <a:p>
            <a:pPr indent="0" lvl="0" marL="0" rtl="0" algn="l">
              <a:lnSpc>
                <a:spcPct val="100000"/>
              </a:lnSpc>
              <a:spcBef>
                <a:spcPts val="0"/>
              </a:spcBef>
              <a:spcAft>
                <a:spcPts val="0"/>
              </a:spcAft>
              <a:buSzPts val="1400"/>
              <a:buNone/>
            </a:pPr>
            <a:r>
              <a:t/>
            </a:r>
            <a:endParaRPr/>
          </a:p>
        </p:txBody>
      </p:sp>
      <p:sp>
        <p:nvSpPr>
          <p:cNvPr id="217" name="Google Shape;217;p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7: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Ejemplo del estudio de caso en un iPhone (Apple)</a:t>
            </a:r>
            <a:endParaRPr/>
          </a:p>
          <a:p>
            <a:pPr indent="0" lvl="0" marL="0" rtl="0" algn="l">
              <a:lnSpc>
                <a:spcPct val="100000"/>
              </a:lnSpc>
              <a:spcBef>
                <a:spcPts val="0"/>
              </a:spcBef>
              <a:spcAft>
                <a:spcPts val="0"/>
              </a:spcAft>
              <a:buSzPts val="1400"/>
              <a:buNone/>
            </a:pPr>
            <a:r>
              <a:rPr lang="en-US"/>
              <a:t>! Aunque en la mayoría de los centros existe una prohibición general del uso del smartphone, animamos a realizar el estudio de caso bajo la supervisión del profesorado. Así se puede motivar al alumnado a reflexionar sobre su manejo de los datos también en el día a día. ! </a:t>
            </a:r>
            <a:endParaRPr/>
          </a:p>
          <a:p>
            <a:pPr indent="0" lvl="0" marL="0" rtl="0" algn="l">
              <a:lnSpc>
                <a:spcPct val="100000"/>
              </a:lnSpc>
              <a:spcBef>
                <a:spcPts val="0"/>
              </a:spcBef>
              <a:spcAft>
                <a:spcPts val="0"/>
              </a:spcAft>
              <a:buSzPts val="1400"/>
              <a:buNone/>
            </a:pPr>
            <a:r>
              <a:t/>
            </a:r>
            <a:endParaRPr/>
          </a:p>
        </p:txBody>
      </p:sp>
      <p:sp>
        <p:nvSpPr>
          <p:cNvPr id="227" name="Google Shape;227;p7: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9: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1" marL="457200" marR="0" rtl="0" algn="l">
              <a:lnSpc>
                <a:spcPct val="100000"/>
              </a:lnSpc>
              <a:spcBef>
                <a:spcPts val="0"/>
              </a:spcBef>
              <a:spcAft>
                <a:spcPts val="0"/>
              </a:spcAft>
              <a:buClr>
                <a:srgbClr val="000000"/>
              </a:buClr>
              <a:buSzPts val="2000"/>
              <a:buFont typeface="Arial"/>
              <a:buNone/>
            </a:pPr>
            <a:r>
              <a:rPr b="1" lang="en-US"/>
              <a:t>C: el alumnado debe deducir ahora, a partir de las conexiones de datos recopiladas, cuál es el verdadero producto detrás del servicio. ¿En qué se basa el funcionamiento del modelo de negocio? Datos = dinero: ¿qué datos trata la plataforma y cómo se convierten en dinero? </a:t>
            </a:r>
            <a:endParaRPr b="0">
              <a:highlight>
                <a:srgbClr val="FFFF00"/>
              </a:highlight>
            </a:endParaRPr>
          </a:p>
          <a:p>
            <a:pPr indent="0" lvl="1" marL="457200" marR="0" rtl="0" algn="l">
              <a:lnSpc>
                <a:spcPct val="100000"/>
              </a:lnSpc>
              <a:spcBef>
                <a:spcPts val="0"/>
              </a:spcBef>
              <a:spcAft>
                <a:spcPts val="0"/>
              </a:spcAft>
              <a:buClr>
                <a:srgbClr val="000000"/>
              </a:buClr>
              <a:buSzPts val="2000"/>
              <a:buFont typeface="Arial"/>
              <a:buNone/>
            </a:pPr>
            <a:r>
              <a:t/>
            </a:r>
            <a:endParaRPr b="0"/>
          </a:p>
          <a:p>
            <a:pPr indent="0" lvl="1" marL="457200" rtl="0" algn="l">
              <a:lnSpc>
                <a:spcPct val="100000"/>
              </a:lnSpc>
              <a:spcBef>
                <a:spcPts val="0"/>
              </a:spcBef>
              <a:spcAft>
                <a:spcPts val="0"/>
              </a:spcAft>
              <a:buSzPts val="2000"/>
              <a:buNone/>
            </a:pPr>
            <a:r>
              <a:rPr lang="en-US"/>
              <a:t>D. Uso lúdico de herramientas digitales: en lugar de una mera consulta para proporcionar conocimientos, aquí se aprende de forma creativa cómo se puede seguir aprendiendo con herramientas digitales. El DataPro-Agent, nuestro chatbot para el aula que cumple con la protección de datos. Aquí el alumnado puede introducir los permisos de datos recopilados y preguntar cómo se pueden «convertir en dinero». El DataPro-Agent cumple con la protección de datos y no incorpora las conversaciones a los datos de entrenamiento. Responde exclusivamente a preguntas sobre temas de protección de datos. Por ello es idóneo para su uso en el aula. El ID de la conversación se puede copiar para poder recuperar más tarde la misma conversación. En los ajustes de idioma, arriba a la derecha, se puede configurar el bot en alemán. → https://datapro.cyber-geiger.com/</a:t>
            </a:r>
            <a:br>
              <a:rPr lang="en-US"/>
            </a:br>
            <a:endParaRPr sz="1400"/>
          </a:p>
          <a:p>
            <a:pPr indent="0" lvl="1" marL="457200" rtl="0" algn="l">
              <a:lnSpc>
                <a:spcPct val="100000"/>
              </a:lnSpc>
              <a:spcBef>
                <a:spcPts val="0"/>
              </a:spcBef>
              <a:spcAft>
                <a:spcPts val="0"/>
              </a:spcAft>
              <a:buSzPts val="2000"/>
              <a:buNone/>
            </a:pPr>
            <a:r>
              <a:t/>
            </a:r>
            <a:endParaRPr/>
          </a:p>
          <a:p>
            <a:pPr indent="0" lvl="1" marL="457200" rtl="0" algn="l">
              <a:lnSpc>
                <a:spcPct val="100000"/>
              </a:lnSpc>
              <a:spcBef>
                <a:spcPts val="0"/>
              </a:spcBef>
              <a:spcAft>
                <a:spcPts val="0"/>
              </a:spcAft>
              <a:buSzPts val="2000"/>
              <a:buNone/>
            </a:pPr>
            <a:r>
              <a:t/>
            </a:r>
            <a:endParaRPr b="0"/>
          </a:p>
          <a:p>
            <a:pPr indent="0" lvl="1" marL="457200" rtl="0" algn="l">
              <a:lnSpc>
                <a:spcPct val="100000"/>
              </a:lnSpc>
              <a:spcBef>
                <a:spcPts val="0"/>
              </a:spcBef>
              <a:spcAft>
                <a:spcPts val="0"/>
              </a:spcAft>
              <a:buSzPts val="2000"/>
              <a:buNone/>
            </a:pPr>
            <a:r>
              <a:rPr b="1" lang="en-US"/>
              <a:t>D: según el tamaño del grupo, aquí dos parejas pueden debatir en grupos de cuatro qué datos utiliza la plataforma que han elegido y determinar semejanzas/diferencias.</a:t>
            </a:r>
            <a:endParaRPr/>
          </a:p>
          <a:p>
            <a:pPr indent="0" lvl="1" marL="457200" rtl="0" algn="l">
              <a:lnSpc>
                <a:spcPct val="100000"/>
              </a:lnSpc>
              <a:spcBef>
                <a:spcPts val="0"/>
              </a:spcBef>
              <a:spcAft>
                <a:spcPts val="0"/>
              </a:spcAft>
              <a:buSzPts val="2000"/>
              <a:buNone/>
            </a:pPr>
            <a:r>
              <a:t/>
            </a:r>
            <a:endParaRPr/>
          </a:p>
          <a:p>
            <a:pPr indent="0" lvl="1" marL="457200" rtl="0" algn="l">
              <a:lnSpc>
                <a:spcPct val="100000"/>
              </a:lnSpc>
              <a:spcBef>
                <a:spcPts val="0"/>
              </a:spcBef>
              <a:spcAft>
                <a:spcPts val="0"/>
              </a:spcAft>
              <a:buSzPts val="2000"/>
              <a:buNone/>
            </a:pPr>
            <a:r>
              <a:rPr lang="en-US"/>
              <a:t>Por último, el profesorado puede señalar el elemento común de la «personalización» mediante la recopilación de datos (transición a la siguiente parte de la clase)</a:t>
            </a:r>
            <a:endParaRPr/>
          </a:p>
        </p:txBody>
      </p:sp>
      <p:sp>
        <p:nvSpPr>
          <p:cNvPr id="237" name="Google Shape;237;p9: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d361dc95e1_0_2: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3d361dc95e1_0_2: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rtl="0" algn="l">
              <a:lnSpc>
                <a:spcPct val="100000"/>
              </a:lnSpc>
              <a:spcBef>
                <a:spcPts val="0"/>
              </a:spcBef>
              <a:spcAft>
                <a:spcPts val="0"/>
              </a:spcAft>
              <a:buSzPts val="2000"/>
              <a:buNone/>
            </a:pPr>
            <a:r>
              <a:rPr b="1" lang="en-US"/>
              <a:t>E: guiado por el profesorado, se puede crear ahora un diagrama de flujo en la pizarra. Los grupos informan sobre las plataformas que han analizado, los permisos de datos encontrados y los datos compartidos voluntariamente, así como los resultados de los cuestionarios creados. En la siguiente diapositiva el profesorado encontrará ejemplos de diagramas de flujo. Además, se puede utilizar como apoyo la ficha de trabajo “Los datos como capital - Modelos de negocio”: https://www.datapro.education/wp-content/uploads/2025/06/A-AB-Daten-als-Kapital_Worksheet.pdf </a:t>
            </a:r>
            <a:endParaRPr/>
          </a:p>
        </p:txBody>
      </p:sp>
      <p:sp>
        <p:nvSpPr>
          <p:cNvPr id="247" name="Google Shape;247;g3d361dc95e1_0_2: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d361dc95e1_0_566: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g3d361dc95e1_0_566: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rtl="0" algn="l">
              <a:lnSpc>
                <a:spcPct val="100000"/>
              </a:lnSpc>
              <a:spcBef>
                <a:spcPts val="0"/>
              </a:spcBef>
              <a:spcAft>
                <a:spcPts val="0"/>
              </a:spcAft>
              <a:buSzPts val="2000"/>
              <a:buNone/>
            </a:pPr>
            <a:r>
              <a:rPr b="1" lang="en-US"/>
              <a:t>E: Ejemplo de un posible diagrama de flujo. Además, se puede utilizar como apoyo más materiales de https://www.datapro.education/training-material/</a:t>
            </a:r>
            <a:endParaRPr/>
          </a:p>
        </p:txBody>
      </p:sp>
      <p:sp>
        <p:nvSpPr>
          <p:cNvPr id="259" name="Google Shape;259;g3d361dc95e1_0_56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0: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A continuación, el alumnado puede resolver otra tarea (la Tarea 2) o la 3)) de la ficha de trabajo complementaria. Según el tamaño del grupo y el factor tiempo, también se puede pasar directamente a la siguiente parte ‘Dispositivos inteligentes’ y crear así la transición al juego web. </a:t>
            </a:r>
            <a:endParaRPr/>
          </a:p>
        </p:txBody>
      </p:sp>
      <p:sp>
        <p:nvSpPr>
          <p:cNvPr id="271" name="Google Shape;271;p1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1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b="1" sz="1300">
              <a:solidFill>
                <a:srgbClr val="000000"/>
              </a:solidFill>
            </a:endParaRPr>
          </a:p>
          <a:p>
            <a:pPr indent="0" lvl="0" marL="0" rtl="0" algn="l">
              <a:lnSpc>
                <a:spcPct val="100000"/>
              </a:lnSpc>
              <a:spcBef>
                <a:spcPts val="0"/>
              </a:spcBef>
              <a:spcAft>
                <a:spcPts val="0"/>
              </a:spcAft>
              <a:buSzPts val="1400"/>
              <a:buNone/>
            </a:pPr>
            <a:r>
              <a:rPr lang="en-US"/>
              <a:t>Transición al Internet de las cosas</a:t>
            </a:r>
            <a:endParaRPr/>
          </a:p>
        </p:txBody>
      </p:sp>
      <p:sp>
        <p:nvSpPr>
          <p:cNvPr id="281" name="Google Shape;281;p1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Transición al juego web Smart Home Challenge: https://dataprogames.ph-freiburg.de/</a:t>
            </a:r>
            <a:endParaRPr b="1" sz="1400"/>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Aquí el alumnado debe vincular lo aprendido en los trabajos en grupo con una temática nueva (dispositivos inteligentes)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Nota para el profesorado: lea la Game Guide (en inglés) antes de usar el juego en clase y compruebe, si procede, la compatibilidad técnica con los portátiles/tabletas del centro (posible bloqueo por el administrador, problemas de ancho de banda en la wifi del centro). Disponible en https://www.datapro.education/datapro-webgames/</a:t>
            </a:r>
            <a:endParaRPr i="1"/>
          </a:p>
        </p:txBody>
      </p:sp>
      <p:sp>
        <p:nvSpPr>
          <p:cNvPr id="293" name="Google Shape;293;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ec5798edc6_0_0: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g3ec5798edc6_0_0: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Nota para el profesorado: lea la Game Guide (en inglés) antes de usar el juego en clase y compruebe, si procede, la compatibilidad técnica con los portátiles/tabletas del centro (posible bloqueo por el administrador, problemas de ancho de banda en la wifi del centro).</a:t>
            </a:r>
            <a:endParaRPr i="1"/>
          </a:p>
        </p:txBody>
      </p:sp>
      <p:sp>
        <p:nvSpPr>
          <p:cNvPr id="304" name="Google Shape;304;g3ec5798edc6_0_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315" name="Google Shape;315;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3.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25" y="845425"/>
            <a:ext cx="3908700" cy="57837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chemeClr val="dk1"/>
              </a:buClr>
              <a:buSzPct val="111097"/>
              <a:buFont typeface="Arial"/>
              <a:buNone/>
            </a:pPr>
            <a:r>
              <a:rPr b="0" i="1" lang="en-US" sz="3100">
                <a:latin typeface="Arial"/>
                <a:ea typeface="Arial"/>
                <a:cs typeface="Arial"/>
                <a:sym typeface="Arial"/>
              </a:rPr>
              <a:t>¿Cómo se conectan los datos y se convierten en dinero? </a:t>
            </a:r>
            <a:br>
              <a:rPr b="0" i="1" lang="en-US" sz="3100">
                <a:latin typeface="Arial"/>
                <a:ea typeface="Arial"/>
                <a:cs typeface="Arial"/>
                <a:sym typeface="Arial"/>
              </a:rPr>
            </a:br>
            <a:endParaRPr b="0" i="1" sz="3100">
              <a:latin typeface="Arial"/>
              <a:ea typeface="Arial"/>
              <a:cs typeface="Arial"/>
              <a:sym typeface="Arial"/>
            </a:endParaRPr>
          </a:p>
          <a:p>
            <a:pPr indent="0" lvl="0" marL="0" rtl="0" algn="l">
              <a:lnSpc>
                <a:spcPct val="100000"/>
              </a:lnSpc>
              <a:spcBef>
                <a:spcPts val="0"/>
              </a:spcBef>
              <a:spcAft>
                <a:spcPts val="0"/>
              </a:spcAft>
              <a:buClr>
                <a:schemeClr val="dk1"/>
              </a:buClr>
              <a:buSzPct val="111097"/>
              <a:buFont typeface="Arial"/>
              <a:buNone/>
            </a:pPr>
            <a:br>
              <a:rPr b="0" lang="en-US" sz="3100">
                <a:latin typeface="Arial"/>
                <a:ea typeface="Arial"/>
                <a:cs typeface="Arial"/>
                <a:sym typeface="Arial"/>
              </a:rPr>
            </a:br>
            <a:r>
              <a:rPr b="0" lang="en-US" sz="3100">
                <a:latin typeface="Arial"/>
                <a:ea typeface="Arial"/>
                <a:cs typeface="Arial"/>
                <a:sym typeface="Arial"/>
              </a:rPr>
              <a:t>A: Comprender los modelos de negocio digitales con la Smart Home Challenge</a:t>
            </a:r>
            <a:endParaRPr b="0" i="1"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ctr">
              <a:lnSpc>
                <a:spcPct val="120000"/>
              </a:lnSpc>
              <a:spcBef>
                <a:spcPts val="1000"/>
              </a:spcBef>
              <a:spcAft>
                <a:spcPts val="0"/>
              </a:spcAft>
              <a:buSzPct val="222222"/>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i="0" lang="en-US" sz="3200">
                <a:solidFill>
                  <a:srgbClr val="000000"/>
                </a:solidFill>
                <a:latin typeface="Arial"/>
                <a:ea typeface="Arial"/>
                <a:cs typeface="Arial"/>
                <a:sym typeface="Arial"/>
              </a:rPr>
              <a:t>INDICACIONES PARA EL USO DE LAS DIAPOSITIVAS</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9489919" cy="4193782"/>
          </a:xfrm>
          <a:prstGeom prst="rect">
            <a:avLst/>
          </a:prstGeom>
          <a:noFill/>
          <a:ln>
            <a:noFill/>
          </a:ln>
        </p:spPr>
        <p:txBody>
          <a:bodyPr anchorCtr="0" anchor="t" bIns="0" lIns="0" spcFirstLastPara="1" rIns="0" wrap="square" tIns="0">
            <a:normAutofit fontScale="77500" lnSpcReduction="10000"/>
          </a:bodyPr>
          <a:lstStyle/>
          <a:p>
            <a:pPr indent="-210065" lvl="0" marL="228600" rtl="0" algn="l">
              <a:lnSpc>
                <a:spcPct val="120000"/>
              </a:lnSpc>
              <a:spcBef>
                <a:spcPts val="0"/>
              </a:spcBef>
              <a:spcAft>
                <a:spcPts val="0"/>
              </a:spcAft>
              <a:buClr>
                <a:schemeClr val="dk1"/>
              </a:buClr>
              <a:buSzPct val="108108"/>
              <a:buChar char="•"/>
            </a:pPr>
            <a:r>
              <a:rPr lang="en-US" sz="1800"/>
              <a:t>Partimos de que adaptará estas diapositivas a sus propios fines.</a:t>
            </a:r>
            <a:endParaRPr sz="1800"/>
          </a:p>
          <a:p>
            <a:pPr indent="-210065" lvl="0" marL="228600" rtl="0" algn="l">
              <a:lnSpc>
                <a:spcPct val="120000"/>
              </a:lnSpc>
              <a:spcBef>
                <a:spcPts val="1000"/>
              </a:spcBef>
              <a:spcAft>
                <a:spcPts val="0"/>
              </a:spcAft>
              <a:buClr>
                <a:schemeClr val="dk1"/>
              </a:buClr>
              <a:buSzPct val="108108"/>
              <a:buChar char="•"/>
            </a:pPr>
            <a:r>
              <a:rPr lang="en-US" sz="1800"/>
              <a:t>Las siguientes diapositivas contienen, entre otros:</a:t>
            </a:r>
            <a:endParaRPr sz="1800"/>
          </a:p>
          <a:p>
            <a:pPr indent="-317182" lvl="1" marL="914400" rtl="0" algn="l">
              <a:lnSpc>
                <a:spcPct val="120000"/>
              </a:lnSpc>
              <a:spcBef>
                <a:spcPts val="1000"/>
              </a:spcBef>
              <a:spcAft>
                <a:spcPts val="0"/>
              </a:spcAft>
              <a:buSzPct val="100000"/>
              <a:buChar char="•"/>
            </a:pPr>
            <a:r>
              <a:rPr lang="en-US" sz="1800"/>
              <a:t>Posibilidades de uso de la ficha de trabajo complementaria ‘Ficha de trabajo DataPro Webgames’ </a:t>
            </a:r>
            <a:endParaRPr sz="1800"/>
          </a:p>
          <a:p>
            <a:pPr indent="-324365" lvl="1" marL="914400" rtl="0" algn="l">
              <a:lnSpc>
                <a:spcPct val="120000"/>
              </a:lnSpc>
              <a:spcBef>
                <a:spcPts val="500"/>
              </a:spcBef>
              <a:spcAft>
                <a:spcPts val="0"/>
              </a:spcAft>
              <a:buSzPct val="108108"/>
              <a:buChar char="•"/>
            </a:pPr>
            <a:r>
              <a:rPr lang="en-US" sz="1800"/>
              <a:t>Sugerencias de tareas con el bot de IA de DataPro. Está configurado de modo que las conversaciones no se utilizan para el entrenamiento de la IA (¡protección de datos!) y solo responde a preguntas sobre el tema: https://datapro.cyber-geiger.com/</a:t>
            </a:r>
            <a:endParaRPr sz="1800"/>
          </a:p>
          <a:p>
            <a:pPr indent="-317182" lvl="1" marL="914400" rtl="0" algn="l">
              <a:lnSpc>
                <a:spcPct val="120000"/>
              </a:lnSpc>
              <a:spcBef>
                <a:spcPts val="1000"/>
              </a:spcBef>
              <a:spcAft>
                <a:spcPts val="0"/>
              </a:spcAft>
              <a:buSzPct val="100000"/>
              <a:buChar char="•"/>
            </a:pPr>
            <a:r>
              <a:rPr lang="en-US" sz="1800"/>
              <a:t>Nuestro juego web ‘Smart Home Challenge’, que tras su activación e introducción sirve para consolidar lo aprendido: https://dataprogames.ph-freiburg.de/smarthome-challenge/</a:t>
            </a:r>
            <a:endParaRPr sz="1800"/>
          </a:p>
          <a:p>
            <a:pPr indent="0" lvl="0" marL="0" rtl="0" algn="l">
              <a:lnSpc>
                <a:spcPct val="120000"/>
              </a:lnSpc>
              <a:spcBef>
                <a:spcPts val="1000"/>
              </a:spcBef>
              <a:spcAft>
                <a:spcPts val="0"/>
              </a:spcAft>
              <a:buSzPct val="129032"/>
              <a:buNone/>
            </a:pPr>
            <a:r>
              <a:rPr lang="en-US"/>
              <a:t>→ Le recomendamos probar previamente el juego web para comprobar su compatibilidad con la wifi del centro (ancho de banda, bloqueo de distintas páginas web) y leer la guía del juego correspondiente ‘Game Guide’</a:t>
            </a:r>
            <a:endParaRPr sz="1800"/>
          </a:p>
          <a:p>
            <a:pPr indent="-312293" lvl="0" marL="457200" rtl="0" algn="l">
              <a:lnSpc>
                <a:spcPct val="120000"/>
              </a:lnSpc>
              <a:spcBef>
                <a:spcPts val="1000"/>
              </a:spcBef>
              <a:spcAft>
                <a:spcPts val="0"/>
              </a:spcAft>
              <a:buSzPct val="100000"/>
              <a:buChar char="•"/>
            </a:pPr>
            <a:r>
              <a:rPr lang="en-US" sz="1700"/>
              <a:t>Las reflexiones sobre los objetivos de aprendizaje de esta unidad se basan en el currículo de DataPro y pretenden transmitir sobre todo competencias del bloque A: Los datos como bien económico </a:t>
            </a:r>
            <a:endParaRPr b="1" sz="1700">
              <a:highlight>
                <a:schemeClr val="lt1"/>
              </a:highlight>
            </a:endParaRPr>
          </a:p>
          <a:p>
            <a:pPr indent="-309849" lvl="0" marL="457200" rtl="0" algn="l">
              <a:lnSpc>
                <a:spcPct val="120000"/>
              </a:lnSpc>
              <a:spcBef>
                <a:spcPts val="1000"/>
              </a:spcBef>
              <a:spcAft>
                <a:spcPts val="0"/>
              </a:spcAft>
              <a:buSzPct val="100000"/>
              <a:buChar char="•"/>
            </a:pPr>
            <a:r>
              <a:rPr lang="en-US" sz="1650"/>
              <a:t>Encontrará una visión general adicional, también sobre los objetivos de aprendizaje indicados, en el diseño didáctico correspondiente (Syllabus): A- Comprender los modelos de negocio digitales - Smart Home Challenge</a:t>
            </a:r>
            <a:endParaRPr b="1" sz="1650"/>
          </a:p>
        </p:txBody>
      </p:sp>
      <p:pic>
        <p:nvPicPr>
          <p:cNvPr descr="Ein Bild, das Grafiken, Schrift, Grafikdesign, Text enthält.&#10;&#10;Automatisch generierte Beschreibung" id="179" name="Google Shape;179;p2"/>
          <p:cNvPicPr preferRelativeResize="0"/>
          <p:nvPr/>
        </p:nvPicPr>
        <p:blipFill rotWithShape="1">
          <a:blip r:embed="rId3">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VISIÓN GENERAL DEL DESARROLLO DE LA CLASE</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noFill/>
          <a:ln>
            <a:noFill/>
          </a:ln>
        </p:spPr>
        <p:txBody>
          <a:bodyPr anchorCtr="0" anchor="t" bIns="0" lIns="0" spcFirstLastPara="1" rIns="0" wrap="square" tIns="0">
            <a:normAutofit fontScale="85000" lnSpcReduction="10000"/>
          </a:bodyPr>
          <a:lstStyle/>
          <a:p>
            <a:pPr indent="0" lvl="0" marL="0" rtl="0" algn="l">
              <a:lnSpc>
                <a:spcPct val="120000"/>
              </a:lnSpc>
              <a:spcBef>
                <a:spcPts val="0"/>
              </a:spcBef>
              <a:spcAft>
                <a:spcPts val="0"/>
              </a:spcAft>
              <a:buClr>
                <a:schemeClr val="dk1"/>
              </a:buClr>
              <a:buSzPct val="108108"/>
              <a:buNone/>
            </a:pPr>
            <a:r>
              <a:rPr lang="en-US"/>
              <a:t>Proponemos —de acuerdo con la secuencia de las diapositivas— el siguiente desarrollo de la clase, modificable por supuesto:</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Inicio: Lluvia de ideas sobre la caricatura del IoT en clase</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Tarea en grupo 1: Tarea 1 de la ficha sobre los permisos de datos de las plataformas digitales. Primero de forma analógica y luego complementada con el DataPro-Agent (chatbot de IA que cumple con la protección de datos)</a:t>
            </a:r>
            <a:endParaRPr>
              <a:solidFill>
                <a:srgbClr val="111111"/>
              </a:solidFill>
            </a:endParaRPr>
          </a:p>
          <a:p>
            <a:pPr indent="-198755" lvl="0" marL="228600" rtl="0" algn="l">
              <a:lnSpc>
                <a:spcPct val="120000"/>
              </a:lnSpc>
              <a:spcBef>
                <a:spcPts val="1000"/>
              </a:spcBef>
              <a:spcAft>
                <a:spcPts val="0"/>
              </a:spcAft>
              <a:buClr>
                <a:srgbClr val="111111"/>
              </a:buClr>
              <a:buSzPct val="90000"/>
              <a:buChar char="•"/>
            </a:pPr>
            <a:r>
              <a:rPr b="1" lang="en-US">
                <a:solidFill>
                  <a:srgbClr val="111111"/>
                </a:solidFill>
              </a:rPr>
              <a:t>Diálogo profesorado-alumnado: crear un diagrama de flujo basado en la Tarea 1.</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si procede, desarrollo: variante de tarea 2 o 3 de la ficha correspondiente </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Diálogo profesorado-alumnado: ¿Qué tipos de datos consideráis especialmente sensibles? ¿Usáis dispositivos inteligentes? ¿Qué haríais si tuvierais un hogar inteligente? </a:t>
            </a:r>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Consolidación: jugar al juego web de DataPro “Smart Home Challenge”. Se recomienda al profesorado revisar antes la Game Guide correspondiente.</a:t>
            </a:r>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Cierre: retroalimentación y reflexión sobre lo aprendido y lo jugado en gran grupo</a:t>
            </a:r>
            <a:br>
              <a:rPr lang="en-US">
                <a:solidFill>
                  <a:srgbClr val="111111"/>
                </a:solidFill>
              </a:rPr>
            </a:br>
            <a:endParaRPr>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1023125" y="667075"/>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98778"/>
              <a:buFont typeface="Arial"/>
              <a:buNone/>
            </a:pPr>
            <a:r>
              <a:rPr lang="en-US">
                <a:solidFill>
                  <a:srgbClr val="000000"/>
                </a:solidFill>
                <a:latin typeface="Arial"/>
                <a:ea typeface="Arial"/>
                <a:cs typeface="Arial"/>
                <a:sym typeface="Arial"/>
              </a:rPr>
              <a:t>Vaya, qué inteligente…</a:t>
            </a:r>
            <a:endParaRPr>
              <a:solidFill>
                <a:srgbClr val="000000"/>
              </a:solidFill>
              <a:latin typeface="Arial"/>
              <a:ea typeface="Arial"/>
              <a:cs typeface="Arial"/>
              <a:sym typeface="Arial"/>
            </a:endParaRPr>
          </a:p>
        </p:txBody>
      </p:sp>
      <p:sp>
        <p:nvSpPr>
          <p:cNvPr id="198" name="Google Shape;198;p5"/>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625625" y="1917500"/>
            <a:ext cx="3670200" cy="42795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lnSpcReduction="20000"/>
          </a:bodyPr>
          <a:lstStyle/>
          <a:p>
            <a:pPr indent="-342900" lvl="0" marL="571500" rtl="0" algn="l">
              <a:lnSpc>
                <a:spcPct val="120000"/>
              </a:lnSpc>
              <a:spcBef>
                <a:spcPts val="1000"/>
              </a:spcBef>
              <a:spcAft>
                <a:spcPts val="0"/>
              </a:spcAft>
              <a:buSzPts val="1800"/>
              <a:buChar char="•"/>
            </a:pPr>
            <a:r>
              <a:rPr lang="en-US"/>
              <a:t>¿Qué veis?</a:t>
            </a:r>
            <a:endParaRPr/>
          </a:p>
          <a:p>
            <a:pPr indent="-342900" lvl="0" marL="571500" rtl="0" algn="l">
              <a:lnSpc>
                <a:spcPct val="120000"/>
              </a:lnSpc>
              <a:spcBef>
                <a:spcPts val="1000"/>
              </a:spcBef>
              <a:spcAft>
                <a:spcPts val="0"/>
              </a:spcAft>
              <a:buSzPts val="1800"/>
              <a:buChar char="•"/>
            </a:pPr>
            <a:r>
              <a:rPr lang="en-US"/>
              <a:t>¿Qué quiere transmitir la imagen?</a:t>
            </a:r>
            <a:endParaRPr/>
          </a:p>
          <a:p>
            <a:pPr indent="-342900" lvl="0" marL="571500" rtl="0" algn="l">
              <a:lnSpc>
                <a:spcPct val="120000"/>
              </a:lnSpc>
              <a:spcBef>
                <a:spcPts val="1000"/>
              </a:spcBef>
              <a:spcAft>
                <a:spcPts val="0"/>
              </a:spcAft>
              <a:buSzPts val="1800"/>
              <a:buChar char="•"/>
            </a:pPr>
            <a:r>
              <a:rPr lang="en-US"/>
              <a:t>¿Dónde os encontráis con este tipo de dispositivos en el día a día?</a:t>
            </a:r>
            <a:endParaRPr/>
          </a:p>
          <a:p>
            <a:pPr indent="-342900" lvl="0" marL="571500" rtl="0" algn="l">
              <a:lnSpc>
                <a:spcPct val="120000"/>
              </a:lnSpc>
              <a:spcBef>
                <a:spcPts val="1000"/>
              </a:spcBef>
              <a:spcAft>
                <a:spcPts val="0"/>
              </a:spcAft>
              <a:buSzPts val="1800"/>
              <a:buChar char="•"/>
            </a:pPr>
            <a:r>
              <a:rPr lang="en-US"/>
              <a:t>¿Qué tiene de especial este tipo de dispositivos?</a:t>
            </a:r>
            <a:endParaRPr/>
          </a:p>
          <a:p>
            <a:pPr indent="-342900" lvl="0" marL="571500" rtl="0" algn="l">
              <a:lnSpc>
                <a:spcPct val="120000"/>
              </a:lnSpc>
              <a:spcBef>
                <a:spcPts val="1000"/>
              </a:spcBef>
              <a:spcAft>
                <a:spcPts val="0"/>
              </a:spcAft>
              <a:buSzPts val="1800"/>
              <a:buChar char="•"/>
            </a:pPr>
            <a:r>
              <a:rPr lang="en-US"/>
              <a:t>Piensa en la tarea de grupo: ¿Qué datos pueden recopilar estos dispositivos y cómo?</a:t>
            </a:r>
            <a:endParaRPr b="1"/>
          </a:p>
        </p:txBody>
      </p:sp>
      <p:pic>
        <p:nvPicPr>
          <p:cNvPr id="201" name="Google Shape;201;p5"/>
          <p:cNvPicPr preferRelativeResize="0"/>
          <p:nvPr/>
        </p:nvPicPr>
        <p:blipFill>
          <a:blip r:embed="rId3">
            <a:alphaModFix/>
          </a:blip>
          <a:stretch>
            <a:fillRect/>
          </a:stretch>
        </p:blipFill>
        <p:spPr>
          <a:xfrm>
            <a:off x="4295825" y="1753050"/>
            <a:ext cx="7896175" cy="4443960"/>
          </a:xfrm>
          <a:prstGeom prst="rect">
            <a:avLst/>
          </a:prstGeom>
          <a:solidFill>
            <a:schemeClr val="lt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g36e9d4d7418_0_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8" name="Google Shape;208;g36e9d4d7418_0_4"/>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Tarea en grupo 1: Datos y conexiones de datos</a:t>
            </a:r>
            <a:endParaRPr b="0" sz="2900">
              <a:solidFill>
                <a:srgbClr val="000000"/>
              </a:solidFill>
              <a:latin typeface="Arial"/>
              <a:ea typeface="Arial"/>
              <a:cs typeface="Arial"/>
              <a:sym typeface="Arial"/>
            </a:endParaRPr>
          </a:p>
        </p:txBody>
      </p:sp>
      <p:sp>
        <p:nvSpPr>
          <p:cNvPr id="209" name="Google Shape;209;g36e9d4d7418_0_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0" name="Google Shape;210;g36e9d4d7418_0_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g36e9d4d7418_0_4"/>
          <p:cNvSpPr txBox="1"/>
          <p:nvPr>
            <p:ph idx="1" type="body"/>
          </p:nvPr>
        </p:nvSpPr>
        <p:spPr>
          <a:xfrm>
            <a:off x="654050" y="1671850"/>
            <a:ext cx="5770500" cy="4525800"/>
          </a:xfrm>
          <a:prstGeom prst="rect">
            <a:avLst/>
          </a:prstGeom>
          <a:noFill/>
          <a:ln>
            <a:noFill/>
          </a:ln>
        </p:spPr>
        <p:txBody>
          <a:bodyPr anchorCtr="0" anchor="t" bIns="0" lIns="0" spcFirstLastPara="1" rIns="0" wrap="square" tIns="0">
            <a:normAutofit/>
          </a:bodyPr>
          <a:lstStyle/>
          <a:p>
            <a:pPr indent="457200" lvl="1" marL="0" rtl="0" algn="l">
              <a:lnSpc>
                <a:spcPct val="120000"/>
              </a:lnSpc>
              <a:spcBef>
                <a:spcPts val="0"/>
              </a:spcBef>
              <a:spcAft>
                <a:spcPts val="0"/>
              </a:spcAft>
              <a:buSzPts val="2000"/>
              <a:buNone/>
            </a:pPr>
            <a:r>
              <a:rPr b="1" lang="en-US" sz="2200"/>
              <a:t>Tarea en grupo por parejas [20 min]</a:t>
            </a:r>
            <a:endParaRPr b="1" sz="2200"/>
          </a:p>
          <a:p>
            <a:pPr indent="457200" lvl="1" marL="0" rtl="0" algn="l">
              <a:lnSpc>
                <a:spcPct val="120000"/>
              </a:lnSpc>
              <a:spcBef>
                <a:spcPts val="0"/>
              </a:spcBef>
              <a:spcAft>
                <a:spcPts val="0"/>
              </a:spcAft>
              <a:buSzPts val="2000"/>
              <a:buNone/>
            </a:pPr>
            <a:r>
              <a:rPr lang="en-US"/>
              <a:t>Fase 1: Determinar el flujo de datos</a:t>
            </a:r>
            <a:endParaRPr/>
          </a:p>
          <a:p>
            <a:pPr indent="0" lvl="1" marL="457200" rtl="0" algn="l">
              <a:lnSpc>
                <a:spcPct val="120000"/>
              </a:lnSpc>
              <a:spcBef>
                <a:spcPts val="0"/>
              </a:spcBef>
              <a:spcAft>
                <a:spcPts val="0"/>
              </a:spcAft>
              <a:buSzPts val="2000"/>
              <a:buNone/>
            </a:pPr>
            <a:r>
              <a:t/>
            </a:r>
            <a:endParaRPr/>
          </a:p>
          <a:p>
            <a:pPr indent="-457200" lvl="1" marL="914400" rtl="0" algn="l">
              <a:lnSpc>
                <a:spcPct val="120000"/>
              </a:lnSpc>
              <a:spcBef>
                <a:spcPts val="0"/>
              </a:spcBef>
              <a:spcAft>
                <a:spcPts val="0"/>
              </a:spcAft>
              <a:buSzPts val="2000"/>
              <a:buFont typeface="Arial"/>
              <a:buAutoNum type="alphaLcPeriod"/>
            </a:pPr>
            <a:r>
              <a:rPr lang="en-US"/>
              <a:t>Elegid una plataforma que conozcáis o que también uséis.</a:t>
            </a:r>
            <a:endParaRPr/>
          </a:p>
          <a:p>
            <a:pPr indent="-457200" lvl="1" marL="914400" rtl="0" algn="l">
              <a:lnSpc>
                <a:spcPct val="120000"/>
              </a:lnSpc>
              <a:spcBef>
                <a:spcPts val="0"/>
              </a:spcBef>
              <a:spcAft>
                <a:spcPts val="0"/>
              </a:spcAft>
              <a:buSzPts val="2000"/>
              <a:buFont typeface="Arial"/>
              <a:buAutoNum type="alphaLcPeriod"/>
            </a:pPr>
            <a:r>
              <a:rPr lang="en-US"/>
              <a:t>¿Qué permisos de datos tiene la plataforma y qué datos compartes aquí voluntariamente?</a:t>
            </a:r>
            <a:endParaRPr/>
          </a:p>
          <a:p>
            <a:pPr indent="0" lvl="1" marL="457200" rtl="0" algn="l">
              <a:lnSpc>
                <a:spcPct val="120000"/>
              </a:lnSpc>
              <a:spcBef>
                <a:spcPts val="0"/>
              </a:spcBef>
              <a:spcAft>
                <a:spcPts val="0"/>
              </a:spcAft>
              <a:buSzPts val="2000"/>
              <a:buNone/>
            </a:pPr>
            <a:r>
              <a:t/>
            </a:r>
            <a:endParaRPr/>
          </a:p>
        </p:txBody>
      </p:sp>
      <p:pic>
        <p:nvPicPr>
          <p:cNvPr id="212" name="Google Shape;212;g36e9d4d7418_0_4"/>
          <p:cNvPicPr preferRelativeResize="0"/>
          <p:nvPr/>
        </p:nvPicPr>
        <p:blipFill rotWithShape="1">
          <a:blip r:embed="rId3">
            <a:alphaModFix/>
          </a:blip>
          <a:srcRect b="0" l="0" r="0" t="0"/>
          <a:stretch/>
        </p:blipFill>
        <p:spPr>
          <a:xfrm>
            <a:off x="7030125" y="1671850"/>
            <a:ext cx="4895575" cy="2907250"/>
          </a:xfrm>
          <a:prstGeom prst="rect">
            <a:avLst/>
          </a:prstGeom>
          <a:noFill/>
          <a:ln>
            <a:noFill/>
          </a:ln>
        </p:spPr>
      </p:pic>
      <p:sp>
        <p:nvSpPr>
          <p:cNvPr id="213" name="Google Shape;213;g36e9d4d7418_0_4"/>
          <p:cNvSpPr/>
          <p:nvPr/>
        </p:nvSpPr>
        <p:spPr>
          <a:xfrm flipH="1">
            <a:off x="8298000" y="4211950"/>
            <a:ext cx="3894000" cy="1985700"/>
          </a:xfrm>
          <a:prstGeom prst="cloudCallout">
            <a:avLst>
              <a:gd fmla="val -20833" name="adj1"/>
              <a:gd fmla="val 62500" name="adj2"/>
            </a:avLst>
          </a:prstGeom>
          <a:gradFill>
            <a:gsLst>
              <a:gs pos="0">
                <a:srgbClr val="3176EE"/>
              </a:gs>
              <a:gs pos="100000">
                <a:srgbClr val="113D8A"/>
              </a:gs>
            </a:gsLst>
            <a:path path="circle">
              <a:fillToRect b="50%" l="50%" r="50%" t="50%"/>
            </a:path>
            <a:tileRect/>
          </a:gra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1" marL="457200" marR="0" rtl="0" algn="l">
              <a:lnSpc>
                <a:spcPct val="120000"/>
              </a:lnSpc>
              <a:spcBef>
                <a:spcPts val="0"/>
              </a:spcBef>
              <a:spcAft>
                <a:spcPts val="0"/>
              </a:spcAft>
              <a:buClr>
                <a:schemeClr val="dk1"/>
              </a:buClr>
              <a:buSzPts val="2000"/>
              <a:buFont typeface="Arial"/>
              <a:buNone/>
            </a:pPr>
            <a:r>
              <a:t/>
            </a:r>
            <a:endParaRPr b="1" i="0" sz="2000" u="none" cap="none" strike="noStrike">
              <a:solidFill>
                <a:schemeClr val="dk1"/>
              </a:solidFill>
              <a:latin typeface="Avenir"/>
              <a:ea typeface="Avenir"/>
              <a:cs typeface="Avenir"/>
              <a:sym typeface="Avenir"/>
            </a:endParaRPr>
          </a:p>
          <a:p>
            <a:pPr indent="0" lvl="1" marL="457200" marR="0" rtl="0" algn="l">
              <a:lnSpc>
                <a:spcPct val="120000"/>
              </a:lnSpc>
              <a:spcBef>
                <a:spcPts val="0"/>
              </a:spcBef>
              <a:spcAft>
                <a:spcPts val="0"/>
              </a:spcAft>
              <a:buClr>
                <a:schemeClr val="dk1"/>
              </a:buClr>
              <a:buSzPts val="2000"/>
              <a:buFont typeface="Arial"/>
              <a:buNone/>
            </a:pPr>
            <a:r>
              <a:rPr b="1" i="0" lang="en-US" sz="1700" u="none" cap="none" strike="noStrike">
                <a:solidFill>
                  <a:schemeClr val="lt1"/>
                </a:solidFill>
                <a:latin typeface="Avenir"/>
                <a:ea typeface="Avenir"/>
                <a:cs typeface="Avenir"/>
                <a:sym typeface="Avenir"/>
              </a:rPr>
              <a:t>Si un producto es gratuito, ¿con qué pagamos entonces?</a:t>
            </a:r>
            <a:endParaRPr b="1" i="0" sz="1700" u="none" cap="none" strike="noStrike">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p4"/>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Instrucciones para las partes A+B de la Tarea en grupo 1.</a:t>
            </a:r>
            <a:endParaRPr b="0" sz="2900">
              <a:solidFill>
                <a:srgbClr val="000000"/>
              </a:solidFill>
              <a:latin typeface="Arial"/>
              <a:ea typeface="Arial"/>
              <a:cs typeface="Arial"/>
              <a:sym typeface="Arial"/>
            </a:endParaRPr>
          </a:p>
        </p:txBody>
      </p:sp>
      <p:sp>
        <p:nvSpPr>
          <p:cNvPr id="221" name="Google Shape;221;p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2" name="Google Shape;222;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3" name="Google Shape;223;p4"/>
          <p:cNvSpPr txBox="1"/>
          <p:nvPr>
            <p:ph idx="1" type="body"/>
          </p:nvPr>
        </p:nvSpPr>
        <p:spPr>
          <a:xfrm>
            <a:off x="654050" y="2003425"/>
            <a:ext cx="9980613" cy="4194175"/>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¿Cómo averiguamos qué datos compartimos?</a:t>
            </a:r>
            <a:endParaRPr/>
          </a:p>
          <a:p>
            <a:pPr indent="0" lvl="1" marL="457200" rtl="0" algn="l">
              <a:lnSpc>
                <a:spcPct val="120000"/>
              </a:lnSpc>
              <a:spcBef>
                <a:spcPts val="0"/>
              </a:spcBef>
              <a:spcAft>
                <a:spcPts val="0"/>
              </a:spcAft>
              <a:buSzPts val="2000"/>
              <a:buNone/>
            </a:pPr>
            <a:r>
              <a:t/>
            </a:r>
            <a:endParaRPr/>
          </a:p>
          <a:p>
            <a:pPr indent="-342900" lvl="1" marL="800100" rtl="0" algn="l">
              <a:lnSpc>
                <a:spcPct val="120000"/>
              </a:lnSpc>
              <a:spcBef>
                <a:spcPts val="0"/>
              </a:spcBef>
              <a:spcAft>
                <a:spcPts val="0"/>
              </a:spcAft>
              <a:buSzPts val="2000"/>
              <a:buFont typeface="Noto Sans Symbols"/>
              <a:buChar char="🡪"/>
            </a:pPr>
            <a:r>
              <a:rPr lang="en-US"/>
              <a:t>¡Estudio de caso en el propio móvil/tableta!</a:t>
            </a:r>
            <a:endParaRPr/>
          </a:p>
          <a:p>
            <a:pPr indent="-342900" lvl="1" marL="800100" rtl="0" algn="l">
              <a:lnSpc>
                <a:spcPct val="120000"/>
              </a:lnSpc>
              <a:spcBef>
                <a:spcPts val="0"/>
              </a:spcBef>
              <a:spcAft>
                <a:spcPts val="0"/>
              </a:spcAft>
              <a:buSzPts val="2000"/>
              <a:buFont typeface="Noto Sans Symbols"/>
              <a:buChar char="🡪"/>
            </a:pPr>
            <a:r>
              <a:rPr lang="en-US"/>
              <a:t>Android/iOS:</a:t>
            </a:r>
            <a:endParaRPr/>
          </a:p>
          <a:p>
            <a:pPr indent="0" lvl="1" marL="457200" rtl="0" algn="l">
              <a:lnSpc>
                <a:spcPct val="120000"/>
              </a:lnSpc>
              <a:spcBef>
                <a:spcPts val="0"/>
              </a:spcBef>
              <a:spcAft>
                <a:spcPts val="0"/>
              </a:spcAft>
              <a:buSzPts val="2000"/>
              <a:buNone/>
            </a:pPr>
            <a:r>
              <a:rPr lang="en-US"/>
              <a:t>Ajustes </a:t>
            </a:r>
            <a:endParaRPr/>
          </a:p>
          <a:p>
            <a:pPr indent="0" lvl="1" marL="457200" rtl="0" algn="l">
              <a:lnSpc>
                <a:spcPct val="120000"/>
              </a:lnSpc>
              <a:spcBef>
                <a:spcPts val="0"/>
              </a:spcBef>
              <a:spcAft>
                <a:spcPts val="0"/>
              </a:spcAft>
              <a:buSzPts val="2000"/>
              <a:buNone/>
            </a:pPr>
            <a:r>
              <a:rPr lang="en-US"/>
              <a:t>	Aplicaciones/ Aplicaciones y notificaciones</a:t>
            </a:r>
            <a:endParaRPr/>
          </a:p>
          <a:p>
            <a:pPr indent="0" lvl="1" marL="457200" rtl="0" algn="l">
              <a:lnSpc>
                <a:spcPct val="120000"/>
              </a:lnSpc>
              <a:spcBef>
                <a:spcPts val="0"/>
              </a:spcBef>
              <a:spcAft>
                <a:spcPts val="0"/>
              </a:spcAft>
              <a:buSzPts val="2000"/>
              <a:buNone/>
            </a:pPr>
            <a:r>
              <a:rPr lang="en-US"/>
              <a:t>		Mostrar todas las aplicaciones/ Desplazarse</a:t>
            </a:r>
            <a:endParaRPr/>
          </a:p>
          <a:p>
            <a:pPr indent="0" lvl="1" marL="457200" rtl="0" algn="l">
              <a:lnSpc>
                <a:spcPct val="120000"/>
              </a:lnSpc>
              <a:spcBef>
                <a:spcPts val="0"/>
              </a:spcBef>
              <a:spcAft>
                <a:spcPts val="0"/>
              </a:spcAft>
              <a:buSzPts val="2000"/>
              <a:buNone/>
            </a:pPr>
            <a:r>
              <a:rPr lang="en-US"/>
              <a:t>			Tocar la aplicación</a:t>
            </a:r>
            <a:endParaRPr/>
          </a:p>
          <a:p>
            <a:pPr indent="0" lvl="1" marL="457200" rtl="0" algn="l">
              <a:lnSpc>
                <a:spcPct val="120000"/>
              </a:lnSpc>
              <a:spcBef>
                <a:spcPts val="0"/>
              </a:spcBef>
              <a:spcAft>
                <a:spcPts val="0"/>
              </a:spcAft>
              <a:buSzPts val="2000"/>
              <a:buNone/>
            </a:pPr>
            <a:r>
              <a:rPr lang="en-US"/>
              <a:t>				Permisos</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0" name="Google Shape;230;p7"/>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3200"/>
              <a:buFont typeface="Arial"/>
              <a:buNone/>
            </a:pPr>
            <a:r>
              <a:rPr b="0" lang="en-US" sz="2900">
                <a:latin typeface="Arial"/>
                <a:ea typeface="Arial"/>
                <a:cs typeface="Arial"/>
                <a:sym typeface="Arial"/>
              </a:rPr>
              <a:t>Instrucciones para las partes A+B de la Tarea en grupo </a:t>
            </a:r>
            <a:endParaRPr b="0" sz="2900">
              <a:solidFill>
                <a:srgbClr val="000000"/>
              </a:solidFill>
              <a:latin typeface="Arial"/>
              <a:ea typeface="Arial"/>
              <a:cs typeface="Arial"/>
              <a:sym typeface="Arial"/>
            </a:endParaRPr>
          </a:p>
        </p:txBody>
      </p:sp>
      <p:sp>
        <p:nvSpPr>
          <p:cNvPr id="231" name="Google Shape;231;p7"/>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2" name="Google Shape;232;p7"/>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p7"/>
          <p:cNvSpPr txBox="1"/>
          <p:nvPr/>
        </p:nvSpPr>
        <p:spPr>
          <a:xfrm>
            <a:off x="866025" y="1880875"/>
            <a:ext cx="9263700" cy="3724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US" sz="2000">
                <a:solidFill>
                  <a:schemeClr val="dk1"/>
                </a:solidFill>
              </a:rPr>
              <a:t>iPhone/Apple:</a:t>
            </a:r>
            <a:endParaRPr sz="2000">
              <a:solidFill>
                <a:schemeClr val="dk1"/>
              </a:solidFill>
            </a:endParaRPr>
          </a:p>
          <a:p>
            <a:pPr indent="0" lvl="0" marL="0" rtl="0" algn="l">
              <a:lnSpc>
                <a:spcPct val="150000"/>
              </a:lnSpc>
              <a:spcBef>
                <a:spcPts val="0"/>
              </a:spcBef>
              <a:spcAft>
                <a:spcPts val="0"/>
              </a:spcAft>
              <a:buNone/>
            </a:pPr>
            <a:r>
              <a:t/>
            </a:r>
            <a:endParaRPr sz="2000">
              <a:solidFill>
                <a:schemeClr val="dk1"/>
              </a:solidFill>
            </a:endParaRPr>
          </a:p>
          <a:p>
            <a:pPr indent="-355600" lvl="0" marL="457200" rtl="0" algn="l">
              <a:lnSpc>
                <a:spcPct val="150000"/>
              </a:lnSpc>
              <a:spcBef>
                <a:spcPts val="0"/>
              </a:spcBef>
              <a:spcAft>
                <a:spcPts val="0"/>
              </a:spcAft>
              <a:buClr>
                <a:schemeClr val="dk1"/>
              </a:buClr>
              <a:buSzPts val="2000"/>
              <a:buAutoNum type="arabicPeriod"/>
            </a:pPr>
            <a:r>
              <a:rPr lang="en-US" sz="2000">
                <a:solidFill>
                  <a:schemeClr val="dk1"/>
                </a:solidFill>
              </a:rPr>
              <a:t>Abre </a:t>
            </a:r>
            <a:r>
              <a:rPr b="1" lang="en-US" sz="2000">
                <a:solidFill>
                  <a:schemeClr val="dk1"/>
                </a:solidFill>
              </a:rPr>
              <a:t>Ajustes</a:t>
            </a:r>
            <a:r>
              <a:rPr lang="en-US" sz="2000">
                <a:solidFill>
                  <a:schemeClr val="dk1"/>
                </a:solidFill>
              </a:rPr>
              <a:t>.</a:t>
            </a:r>
            <a:endParaRPr sz="2000">
              <a:solidFill>
                <a:schemeClr val="dk1"/>
              </a:solidFill>
            </a:endParaRPr>
          </a:p>
          <a:p>
            <a:pPr indent="-355600" lvl="0" marL="457200" rtl="0" algn="l">
              <a:lnSpc>
                <a:spcPct val="150000"/>
              </a:lnSpc>
              <a:spcBef>
                <a:spcPts val="0"/>
              </a:spcBef>
              <a:spcAft>
                <a:spcPts val="0"/>
              </a:spcAft>
              <a:buClr>
                <a:schemeClr val="dk1"/>
              </a:buClr>
              <a:buSzPts val="2000"/>
              <a:buAutoNum type="arabicPeriod"/>
            </a:pPr>
            <a:r>
              <a:rPr lang="en-US" sz="2000">
                <a:solidFill>
                  <a:schemeClr val="dk1"/>
                </a:solidFill>
              </a:rPr>
              <a:t>Pulsa </a:t>
            </a:r>
            <a:r>
              <a:rPr b="1" lang="en-US" sz="2000">
                <a:solidFill>
                  <a:schemeClr val="dk1"/>
                </a:solidFill>
              </a:rPr>
              <a:t>Apps</a:t>
            </a:r>
            <a:r>
              <a:rPr lang="en-US" sz="2000">
                <a:solidFill>
                  <a:schemeClr val="dk1"/>
                </a:solidFill>
              </a:rPr>
              <a:t>.</a:t>
            </a:r>
            <a:endParaRPr sz="2000">
              <a:solidFill>
                <a:schemeClr val="dk1"/>
              </a:solidFill>
            </a:endParaRPr>
          </a:p>
          <a:p>
            <a:pPr indent="-355600" lvl="0" marL="457200" rtl="0" algn="l">
              <a:lnSpc>
                <a:spcPct val="150000"/>
              </a:lnSpc>
              <a:spcBef>
                <a:spcPts val="0"/>
              </a:spcBef>
              <a:spcAft>
                <a:spcPts val="0"/>
              </a:spcAft>
              <a:buClr>
                <a:schemeClr val="dk1"/>
              </a:buClr>
              <a:buSzPts val="2000"/>
              <a:buAutoNum type="arabicPeriod"/>
            </a:pPr>
            <a:r>
              <a:rPr lang="en-US" sz="2000">
                <a:solidFill>
                  <a:schemeClr val="dk1"/>
                </a:solidFill>
              </a:rPr>
              <a:t>Selecciona la aplicación que quieres revisar.</a:t>
            </a:r>
            <a:endParaRPr sz="2000">
              <a:solidFill>
                <a:schemeClr val="dk1"/>
              </a:solidFill>
            </a:endParaRPr>
          </a:p>
          <a:p>
            <a:pPr indent="-355600" lvl="0" marL="457200" rtl="0" algn="l">
              <a:lnSpc>
                <a:spcPct val="150000"/>
              </a:lnSpc>
              <a:spcBef>
                <a:spcPts val="0"/>
              </a:spcBef>
              <a:spcAft>
                <a:spcPts val="0"/>
              </a:spcAft>
              <a:buClr>
                <a:schemeClr val="dk1"/>
              </a:buClr>
              <a:buSzPts val="2000"/>
              <a:buAutoNum type="arabicPeriod"/>
            </a:pPr>
            <a:r>
              <a:rPr lang="en-US" sz="2000">
                <a:solidFill>
                  <a:schemeClr val="dk1"/>
                </a:solidFill>
              </a:rPr>
              <a:t>Comprueba los </a:t>
            </a:r>
            <a:r>
              <a:rPr b="1" lang="en-US" sz="2000">
                <a:solidFill>
                  <a:schemeClr val="dk1"/>
                </a:solidFill>
              </a:rPr>
              <a:t>permisos</a:t>
            </a:r>
            <a:r>
              <a:rPr lang="en-US" sz="2000">
                <a:solidFill>
                  <a:schemeClr val="dk1"/>
                </a:solidFill>
              </a:rPr>
              <a:t> de la aplicación (por ejemplo, Cámara, Micrófono, Fotos, Contactos, Ubicación o Bluetooth).</a:t>
            </a:r>
            <a:endParaRPr sz="2000">
              <a:solidFill>
                <a:schemeClr val="dk1"/>
              </a:solidFill>
            </a:endParaRPr>
          </a:p>
          <a:p>
            <a:pPr indent="0" lvl="0" marL="0" rtl="0" algn="l">
              <a:lnSpc>
                <a:spcPct val="150000"/>
              </a:lnSpc>
              <a:spcBef>
                <a:spcPts val="0"/>
              </a:spcBef>
              <a:spcAft>
                <a:spcPts val="0"/>
              </a:spcAft>
              <a:buNone/>
            </a:pPr>
            <a:r>
              <a:rPr lang="en-US" sz="2000">
                <a:solidFill>
                  <a:schemeClr val="dk1"/>
                </a:solidFill>
              </a:rPr>
              <a:t>(Activa solo los permisos que la aplicación realmente necesita.)</a:t>
            </a:r>
            <a:endParaRPr sz="20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fontScale="77500"/>
          </a:bodyPr>
          <a:lstStyle/>
          <a:p>
            <a:pPr indent="457200" lvl="1" marL="0" rtl="0" algn="l">
              <a:lnSpc>
                <a:spcPct val="120000"/>
              </a:lnSpc>
              <a:spcBef>
                <a:spcPts val="0"/>
              </a:spcBef>
              <a:spcAft>
                <a:spcPts val="0"/>
              </a:spcAft>
              <a:buSzPct val="94872"/>
              <a:buNone/>
            </a:pPr>
            <a:r>
              <a:rPr b="1" lang="en-US" sz="2108"/>
              <a:t>Fase 2: Reconocer los modelos de negocio</a:t>
            </a:r>
            <a:br>
              <a:rPr b="1" lang="en-US"/>
            </a:br>
            <a:endParaRPr b="1"/>
          </a:p>
          <a:p>
            <a:pPr indent="0" lvl="1" marL="457200" rtl="0" algn="l">
              <a:lnSpc>
                <a:spcPct val="120000"/>
              </a:lnSpc>
              <a:spcBef>
                <a:spcPts val="0"/>
              </a:spcBef>
              <a:spcAft>
                <a:spcPts val="0"/>
              </a:spcAft>
              <a:buSzPct val="95238"/>
              <a:buNone/>
            </a:pPr>
            <a:r>
              <a:rPr lang="en-US" sz="2100"/>
              <a:t>	c.   Mapa mental: clasificad ahora por temas las tarjetas con los tipos de datos. Reflexionad sobre qué revelan de vosotros esos datos y cómo las empresas podrían fabricar con ellos un “producto”.</a:t>
            </a:r>
            <a:br>
              <a:rPr lang="en-US" sz="2100"/>
            </a:br>
            <a:endParaRPr sz="2100"/>
          </a:p>
          <a:p>
            <a:pPr indent="0" lvl="2" marL="914400" rtl="0" algn="l">
              <a:lnSpc>
                <a:spcPct val="120000"/>
              </a:lnSpc>
              <a:spcBef>
                <a:spcPts val="0"/>
              </a:spcBef>
              <a:spcAft>
                <a:spcPts val="0"/>
              </a:spcAft>
              <a:buSzPct val="95238"/>
              <a:buNone/>
            </a:pPr>
            <a:r>
              <a:rPr lang="en-US" sz="2100"/>
              <a:t>d.    Crea un cuestionario para tu compañero/a de grupo con el DataPro-Chatbot. En la instrucción (prompt) deberían mencionarse las siguientes características:</a:t>
            </a:r>
            <a:endParaRPr sz="2100"/>
          </a:p>
          <a:p>
            <a:pPr indent="-331978" lvl="2" marL="1371600" rtl="0" algn="l">
              <a:lnSpc>
                <a:spcPct val="120000"/>
              </a:lnSpc>
              <a:spcBef>
                <a:spcPts val="0"/>
              </a:spcBef>
              <a:spcAft>
                <a:spcPts val="0"/>
              </a:spcAft>
              <a:buSzPct val="100000"/>
              <a:buChar char="▪"/>
            </a:pPr>
            <a:r>
              <a:rPr lang="en-US" sz="2100"/>
              <a:t>5 preguntas de opción múltiple</a:t>
            </a:r>
            <a:endParaRPr sz="2100"/>
          </a:p>
          <a:p>
            <a:pPr indent="-331978" lvl="2" marL="1371600" rtl="0" algn="l">
              <a:lnSpc>
                <a:spcPct val="120000"/>
              </a:lnSpc>
              <a:spcBef>
                <a:spcPts val="0"/>
              </a:spcBef>
              <a:spcAft>
                <a:spcPts val="0"/>
              </a:spcAft>
              <a:buSzPct val="100000"/>
              <a:buChar char="▪"/>
            </a:pPr>
            <a:r>
              <a:rPr lang="en-US" sz="2100"/>
              <a:t>Las respuestas correspondientes se envían por separado (solo tú puedes verlas, no tu compañero/a) </a:t>
            </a:r>
            <a:endParaRPr sz="2100"/>
          </a:p>
          <a:p>
            <a:pPr indent="-331978" lvl="2" marL="1371600" rtl="0" algn="l">
              <a:lnSpc>
                <a:spcPct val="120000"/>
              </a:lnSpc>
              <a:spcBef>
                <a:spcPts val="0"/>
              </a:spcBef>
              <a:spcAft>
                <a:spcPts val="0"/>
              </a:spcAft>
              <a:buSzPct val="100000"/>
              <a:buChar char="▪"/>
            </a:pPr>
            <a:r>
              <a:rPr lang="en-US" sz="2100"/>
              <a:t>Contenido del cuestionario: enumerad los tipos de datos de las partes A+B y averiguad cómo se convierten en dinero los datos recopilados</a:t>
            </a:r>
            <a:endParaRPr sz="2100"/>
          </a:p>
        </p:txBody>
      </p:sp>
      <p:pic>
        <p:nvPicPr>
          <p:cNvPr descr="Ein Bild, das Kreis, Grafiken, Farbigkeit, Screenshot enthält.&#10;&#10;KI-generierte Inhalte können fehlerhaft sein." id="240" name="Google Shape;240;p9"/>
          <p:cNvPicPr preferRelativeResize="0"/>
          <p:nvPr/>
        </p:nvPicPr>
        <p:blipFill rotWithShape="1">
          <a:blip r:embed="rId3">
            <a:alphaModFix/>
          </a:blip>
          <a:srcRect b="0" l="0" r="0" t="0"/>
          <a:stretch/>
        </p:blipFill>
        <p:spPr>
          <a:xfrm>
            <a:off x="8103513" y="3429000"/>
            <a:ext cx="3762629" cy="2239390"/>
          </a:xfrm>
          <a:prstGeom prst="rect">
            <a:avLst/>
          </a:prstGeom>
          <a:noFill/>
          <a:ln>
            <a:noFill/>
          </a:ln>
        </p:spPr>
      </p:pic>
      <p:pic>
        <p:nvPicPr>
          <p:cNvPr descr="Ein Bild, das Muster, Quadrat, Grafiken, Pixel enthält.&#10;&#10;KI-generierte Inhalte können fehlerhaft sein." id="241" name="Google Shape;241;p9"/>
          <p:cNvPicPr preferRelativeResize="0"/>
          <p:nvPr/>
        </p:nvPicPr>
        <p:blipFill rotWithShape="1">
          <a:blip r:embed="rId4">
            <a:alphaModFix/>
          </a:blip>
          <a:srcRect b="0" l="0" r="0" t="0"/>
          <a:stretch/>
        </p:blipFill>
        <p:spPr>
          <a:xfrm>
            <a:off x="8103513" y="2190705"/>
            <a:ext cx="3762629" cy="3923674"/>
          </a:xfrm>
          <a:prstGeom prst="rect">
            <a:avLst/>
          </a:prstGeom>
          <a:noFill/>
          <a:ln>
            <a:noFill/>
          </a:ln>
        </p:spPr>
      </p:pic>
      <p:sp>
        <p:nvSpPr>
          <p:cNvPr id="242" name="Google Shape;242;p9"/>
          <p:cNvSpPr txBox="1"/>
          <p:nvPr/>
        </p:nvSpPr>
        <p:spPr>
          <a:xfrm>
            <a:off x="8491157" y="5880920"/>
            <a:ext cx="615042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https://datapro.cyber-geiger.com/</a:t>
            </a:r>
            <a:endParaRPr b="0" i="0" sz="1400" u="none" cap="none" strike="noStrike">
              <a:solidFill>
                <a:srgbClr val="000000"/>
              </a:solidFill>
              <a:latin typeface="Arial"/>
              <a:ea typeface="Arial"/>
              <a:cs typeface="Arial"/>
              <a:sym typeface="Arial"/>
            </a:endParaRPr>
          </a:p>
        </p:txBody>
      </p:sp>
      <p:sp>
        <p:nvSpPr>
          <p:cNvPr id="243" name="Google Shape;243;p9"/>
          <p:cNvSpPr txBox="1"/>
          <p:nvPr>
            <p:ph type="title"/>
          </p:nvPr>
        </p:nvSpPr>
        <p:spPr>
          <a:xfrm>
            <a:off x="743800" y="795525"/>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Tarea en grupo 1: Datos y conexiones de datos</a:t>
            </a:r>
            <a:endParaRPr b="0" sz="2900">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5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3d361dc95e1_0_2"/>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Si un producto es gratuito, ¿con qué pagamos entonces?</a:t>
            </a:r>
            <a:endParaRPr/>
          </a:p>
          <a:p>
            <a:pPr indent="0" lvl="1" marL="457200" rtl="0" algn="l">
              <a:lnSpc>
                <a:spcPct val="120000"/>
              </a:lnSpc>
              <a:spcBef>
                <a:spcPts val="0"/>
              </a:spcBef>
              <a:spcAft>
                <a:spcPts val="0"/>
              </a:spcAft>
              <a:buSzPts val="2000"/>
              <a:buNone/>
            </a:pPr>
            <a:r>
              <a:rPr b="1" lang="en-US"/>
              <a:t>🡪 La ‘moneda’ suele deducirse de la información que proporcionamos a la plataforma </a:t>
            </a:r>
            <a:endParaRPr/>
          </a:p>
          <a:p>
            <a:pPr indent="0" lvl="1" marL="457200" rtl="0" algn="l">
              <a:lnSpc>
                <a:spcPct val="120000"/>
              </a:lnSpc>
              <a:spcBef>
                <a:spcPts val="0"/>
              </a:spcBef>
              <a:spcAft>
                <a:spcPts val="0"/>
              </a:spcAft>
              <a:buSzPts val="2000"/>
              <a:buNone/>
            </a:pPr>
            <a:r>
              <a:t/>
            </a:r>
            <a:endParaRPr b="1"/>
          </a:p>
          <a:p>
            <a:pPr indent="0" lvl="1" marL="457200" rtl="0" algn="l">
              <a:lnSpc>
                <a:spcPct val="120000"/>
              </a:lnSpc>
              <a:spcBef>
                <a:spcPts val="0"/>
              </a:spcBef>
              <a:spcAft>
                <a:spcPts val="0"/>
              </a:spcAft>
              <a:buSzPts val="2000"/>
              <a:buNone/>
            </a:pPr>
            <a:r>
              <a:rPr b="1" lang="en-US"/>
              <a:t>Fase 3: Diagrama de flujo en la pizarra</a:t>
            </a:r>
            <a:endParaRPr b="1"/>
          </a:p>
          <a:p>
            <a:pPr indent="0" lvl="1" marL="457200" rtl="0" algn="l">
              <a:lnSpc>
                <a:spcPct val="120000"/>
              </a:lnSpc>
              <a:spcBef>
                <a:spcPts val="0"/>
              </a:spcBef>
              <a:spcAft>
                <a:spcPts val="0"/>
              </a:spcAft>
              <a:buSzPts val="2000"/>
              <a:buNone/>
            </a:pPr>
            <a:r>
              <a:rPr lang="en-US"/>
              <a:t>¿Qué plataformas habéis analizado? ¿Qué datos compartís? ¿Cómo se convierten en dinero? Cread como clase un diagrama de flujo con todos los pasos intermedios “de los datos al producto”.</a:t>
            </a:r>
            <a:endParaRPr/>
          </a:p>
          <a:p>
            <a:pPr indent="-330200" lvl="2" marL="1371600" rtl="0" algn="l">
              <a:lnSpc>
                <a:spcPct val="120000"/>
              </a:lnSpc>
              <a:spcBef>
                <a:spcPts val="0"/>
              </a:spcBef>
              <a:spcAft>
                <a:spcPts val="0"/>
              </a:spcAft>
              <a:buSzPts val="2000"/>
              <a:buFont typeface="Noto Sans Symbols"/>
              <a:buNone/>
            </a:pPr>
            <a:r>
              <a:t/>
            </a:r>
            <a:endParaRPr/>
          </a:p>
        </p:txBody>
      </p:sp>
      <p:sp>
        <p:nvSpPr>
          <p:cNvPr id="250" name="Google Shape;250;g3d361dc95e1_0_2"/>
          <p:cNvSpPr txBox="1"/>
          <p:nvPr>
            <p:ph type="title"/>
          </p:nvPr>
        </p:nvSpPr>
        <p:spPr>
          <a:xfrm>
            <a:off x="809850" y="427625"/>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Sobre la Tarea en grupo 1: esquema en la pizarra en gran grupo</a:t>
            </a:r>
            <a:endParaRPr/>
          </a:p>
        </p:txBody>
      </p:sp>
      <p:sp>
        <p:nvSpPr>
          <p:cNvPr id="251" name="Google Shape;251;g3d361dc95e1_0_2"/>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52" name="Google Shape;252;g3d361dc95e1_0_2"/>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53" name="Google Shape;253;g3d361dc95e1_0_2"/>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Plataforma</a:t>
            </a:r>
            <a:endParaRPr b="0" i="0" sz="1400" u="none" cap="none" strike="noStrike">
              <a:solidFill>
                <a:srgbClr val="000000"/>
              </a:solidFill>
              <a:latin typeface="Avenir"/>
              <a:ea typeface="Avenir"/>
              <a:cs typeface="Avenir"/>
              <a:sym typeface="Avenir"/>
            </a:endParaRPr>
          </a:p>
        </p:txBody>
      </p:sp>
      <p:sp>
        <p:nvSpPr>
          <p:cNvPr id="254" name="Google Shape;254;g3d361dc95e1_0_2"/>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venir"/>
                <a:ea typeface="Avenir"/>
                <a:cs typeface="Avenir"/>
                <a:sym typeface="Avenir"/>
              </a:rPr>
              <a:t>datos/permisos compartidos</a:t>
            </a:r>
            <a:endParaRPr b="0" i="0" sz="1400" u="none" cap="none" strike="noStrike">
              <a:solidFill>
                <a:srgbClr val="000000"/>
              </a:solidFill>
              <a:latin typeface="Avenir"/>
              <a:ea typeface="Avenir"/>
              <a:cs typeface="Avenir"/>
              <a:sym typeface="Avenir"/>
            </a:endParaRPr>
          </a:p>
        </p:txBody>
      </p:sp>
      <p:sp>
        <p:nvSpPr>
          <p:cNvPr id="255" name="Google Shape;255;g3d361dc95e1_0_2"/>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tipos de producto</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0" name="Shape 260"/>
        <p:cNvGrpSpPr/>
        <p:nvPr/>
      </p:nvGrpSpPr>
      <p:grpSpPr>
        <a:xfrm>
          <a:off x="0" y="0"/>
          <a:ext cx="0" cy="0"/>
          <a:chOff x="0" y="0"/>
          <a:chExt cx="0" cy="0"/>
        </a:xfrm>
      </p:grpSpPr>
      <p:sp>
        <p:nvSpPr>
          <p:cNvPr id="261" name="Google Shape;261;g3d361dc95e1_0_566"/>
          <p:cNvSpPr txBox="1"/>
          <p:nvPr>
            <p:ph idx="1" type="body"/>
          </p:nvPr>
        </p:nvSpPr>
        <p:spPr>
          <a:xfrm>
            <a:off x="625625" y="1917500"/>
            <a:ext cx="7584000" cy="4279500"/>
          </a:xfrm>
          <a:prstGeom prst="rect">
            <a:avLst/>
          </a:prstGeom>
          <a:noFill/>
          <a:ln>
            <a:noFill/>
          </a:ln>
        </p:spPr>
        <p:txBody>
          <a:bodyPr anchorCtr="0" anchor="t" bIns="0" lIns="0" spcFirstLastPara="1" rIns="0" wrap="square" tIns="0">
            <a:normAutofit fontScale="77500" lnSpcReduction="10000"/>
          </a:bodyPr>
          <a:lstStyle/>
          <a:p>
            <a:pPr indent="0" lvl="2" marL="0" rtl="0" algn="l">
              <a:lnSpc>
                <a:spcPct val="120000"/>
              </a:lnSpc>
              <a:spcBef>
                <a:spcPts val="0"/>
              </a:spcBef>
              <a:spcAft>
                <a:spcPts val="0"/>
              </a:spcAft>
              <a:buSzPct val="111111"/>
              <a:buFont typeface="Noto Sans Symbols"/>
              <a:buNone/>
            </a:pPr>
            <a:r>
              <a:rPr b="1" lang="en-US"/>
              <a:t>Plataformas: Instagram, TikTok, YouTube, cuenta de Google →</a:t>
            </a:r>
            <a:br>
              <a:rPr lang="en-US"/>
            </a:br>
            <a:endParaRPr/>
          </a:p>
          <a:p>
            <a:pPr indent="0" lvl="2" marL="0" rtl="0" algn="l">
              <a:lnSpc>
                <a:spcPct val="120000"/>
              </a:lnSpc>
              <a:spcBef>
                <a:spcPts val="0"/>
              </a:spcBef>
              <a:spcAft>
                <a:spcPts val="0"/>
              </a:spcAft>
              <a:buSzPct val="111111"/>
              <a:buFont typeface="Noto Sans Symbols"/>
              <a:buNone/>
            </a:pPr>
            <a:r>
              <a:rPr b="1" lang="en-US"/>
              <a:t>Contenidos compartidos y permisos concedidos: nombre de perfil, foto de perfil, ubicación en tiempo real, portapapeles, sincronizado con Spotify, cuenta de Google, etc., micrófono y cámara, fotos y vídeos subidos, fecha de nacimiento, dirección de correo electrónico y número de móvil registrados, dirección/domicilio, «me gusta» y comentarios, contenidos reenviados/compartidos, …→</a:t>
            </a:r>
            <a:endParaRPr b="1"/>
          </a:p>
          <a:p>
            <a:pPr indent="0" lvl="2" marL="0" rtl="0" algn="l">
              <a:lnSpc>
                <a:spcPct val="120000"/>
              </a:lnSpc>
              <a:spcBef>
                <a:spcPts val="0"/>
              </a:spcBef>
              <a:spcAft>
                <a:spcPts val="0"/>
              </a:spcAft>
              <a:buSzPct val="111111"/>
              <a:buFont typeface="Noto Sans Symbols"/>
              <a:buNone/>
            </a:pPr>
            <a:r>
              <a:t/>
            </a:r>
            <a:endParaRPr/>
          </a:p>
          <a:p>
            <a:pPr indent="0" lvl="2" marL="0" rtl="0" algn="l">
              <a:lnSpc>
                <a:spcPct val="120000"/>
              </a:lnSpc>
              <a:spcBef>
                <a:spcPts val="0"/>
              </a:spcBef>
              <a:spcAft>
                <a:spcPts val="0"/>
              </a:spcAft>
              <a:buSzPct val="111111"/>
              <a:buFont typeface="Noto Sans Symbols"/>
              <a:buNone/>
            </a:pPr>
            <a:r>
              <a:rPr b="1" lang="en-US"/>
              <a:t>Perfil de datos personalizado: qué me gusta, cuáles son mis intereses; perfil de datos conductual: cuándo estoy en línea, cómo interactúo con los contenidos, en qué hago clic, cuánto tiempo miro algo, …; perfil de datos de ubicación: dónde me encuentro, adónde voy una y otra vez, qué lugares he visitado ya; → </a:t>
            </a:r>
            <a:br>
              <a:rPr lang="en-US"/>
            </a:br>
            <a:endParaRPr/>
          </a:p>
          <a:p>
            <a:pPr indent="0" lvl="2" marL="0" rtl="0" algn="l">
              <a:lnSpc>
                <a:spcPct val="120000"/>
              </a:lnSpc>
              <a:spcBef>
                <a:spcPts val="0"/>
              </a:spcBef>
              <a:spcAft>
                <a:spcPts val="0"/>
              </a:spcAft>
              <a:buSzPct val="111111"/>
              <a:buFont typeface="Noto Sans Symbols"/>
              <a:buNone/>
            </a:pPr>
            <a:r>
              <a:rPr b="1" lang="en-US"/>
              <a:t>Producto digital: públicos objetivo para anunciantes (publicidad lo más ajustada posible a ti/tus intereses/tu comportamiento); atención/tiempo de pantalla: qué me gusta y cuándo permanezco más tiempo en la plataforma (→ consumo aún más contenidos → veo más publicidad); modelo de suscripción (disfrutar sin publicidad con suscripciones como por ejemplo en Spotify o YouTube, funciones adicionales); fidelización a largo plazo (por ejemplo, los contenidos están perfectamente adaptados a mi gusto o no cancelo la suscripción porque ofrece más funciones)</a:t>
            </a:r>
            <a:endParaRPr/>
          </a:p>
        </p:txBody>
      </p:sp>
      <p:sp>
        <p:nvSpPr>
          <p:cNvPr id="262" name="Google Shape;262;g3d361dc95e1_0_566"/>
          <p:cNvSpPr txBox="1"/>
          <p:nvPr>
            <p:ph type="title"/>
          </p:nvPr>
        </p:nvSpPr>
        <p:spPr>
          <a:xfrm>
            <a:off x="809850" y="427625"/>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Sugerencia para el profesorado sobre: Diagrama de flujo</a:t>
            </a:r>
            <a:endParaRPr/>
          </a:p>
        </p:txBody>
      </p:sp>
      <p:sp>
        <p:nvSpPr>
          <p:cNvPr id="263" name="Google Shape;263;g3d361dc95e1_0_566"/>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64" name="Google Shape;264;g3d361dc95e1_0_566"/>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65" name="Google Shape;265;g3d361dc95e1_0_566"/>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Plataforma</a:t>
            </a:r>
            <a:endParaRPr b="0" i="0" sz="1400" u="none" cap="none" strike="noStrike">
              <a:solidFill>
                <a:srgbClr val="000000"/>
              </a:solidFill>
              <a:latin typeface="Avenir"/>
              <a:ea typeface="Avenir"/>
              <a:cs typeface="Avenir"/>
              <a:sym typeface="Avenir"/>
            </a:endParaRPr>
          </a:p>
        </p:txBody>
      </p:sp>
      <p:sp>
        <p:nvSpPr>
          <p:cNvPr id="266" name="Google Shape;266;g3d361dc95e1_0_566"/>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venir"/>
                <a:ea typeface="Avenir"/>
                <a:cs typeface="Avenir"/>
                <a:sym typeface="Avenir"/>
              </a:rPr>
              <a:t>datos/permisos compartidos</a:t>
            </a:r>
            <a:endParaRPr b="0" i="0" sz="1400" u="none" cap="none" strike="noStrike">
              <a:solidFill>
                <a:srgbClr val="000000"/>
              </a:solidFill>
              <a:latin typeface="Avenir"/>
              <a:ea typeface="Avenir"/>
              <a:cs typeface="Avenir"/>
              <a:sym typeface="Avenir"/>
            </a:endParaRPr>
          </a:p>
        </p:txBody>
      </p:sp>
      <p:sp>
        <p:nvSpPr>
          <p:cNvPr id="267" name="Google Shape;267;g3d361dc95e1_0_566"/>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tipos de producto</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sp>
        <p:nvSpPr>
          <p:cNvPr id="273" name="Google Shape;273;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 </a:t>
            </a:r>
            <a:endParaRPr b="0" i="0" sz="1800" u="none" cap="none" strike="noStrike">
              <a:solidFill>
                <a:schemeClr val="lt1"/>
              </a:solidFill>
              <a:latin typeface="Avenir"/>
              <a:ea typeface="Avenir"/>
              <a:cs typeface="Avenir"/>
              <a:sym typeface="Avenir"/>
            </a:endParaRPr>
          </a:p>
        </p:txBody>
      </p:sp>
      <p:sp>
        <p:nvSpPr>
          <p:cNvPr id="274" name="Google Shape;274;p10"/>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Variante de tarea 2: Perfiles de datos personalizados</a:t>
            </a:r>
            <a:endParaRPr b="0" sz="2900">
              <a:solidFill>
                <a:srgbClr val="000000"/>
              </a:solidFill>
              <a:latin typeface="Arial"/>
              <a:ea typeface="Arial"/>
              <a:cs typeface="Arial"/>
              <a:sym typeface="Arial"/>
            </a:endParaRPr>
          </a:p>
        </p:txBody>
      </p:sp>
      <p:sp>
        <p:nvSpPr>
          <p:cNvPr id="275" name="Google Shape;275;p1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6" name="Google Shape;276;p1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7" name="Google Shape;277;p10"/>
          <p:cNvSpPr txBox="1"/>
          <p:nvPr>
            <p:ph idx="1" type="body"/>
          </p:nvPr>
        </p:nvSpPr>
        <p:spPr>
          <a:xfrm>
            <a:off x="653546" y="2003200"/>
            <a:ext cx="99816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342900" lvl="0" marL="342900" rtl="0" algn="l">
              <a:lnSpc>
                <a:spcPct val="120000"/>
              </a:lnSpc>
              <a:spcBef>
                <a:spcPts val="1200"/>
              </a:spcBef>
              <a:spcAft>
                <a:spcPts val="0"/>
              </a:spcAft>
              <a:buSzPts val="2000"/>
              <a:buFont typeface="Noto Sans Symbols"/>
              <a:buChar char="🡺"/>
            </a:pPr>
            <a:r>
              <a:rPr b="1" lang="en-US"/>
              <a:t>Tarea 2: ¿Qué perfil de datos resulta de nuestros datos? (ficha)</a:t>
            </a:r>
            <a:endParaRPr b="1"/>
          </a:p>
          <a:p>
            <a:pPr indent="0" lvl="0" marL="0" rtl="0" algn="l">
              <a:lnSpc>
                <a:spcPct val="120000"/>
              </a:lnSpc>
              <a:spcBef>
                <a:spcPts val="1200"/>
              </a:spcBef>
              <a:spcAft>
                <a:spcPts val="0"/>
              </a:spcAft>
              <a:buSzPts val="1800"/>
              <a:buNone/>
            </a:pPr>
            <a:r>
              <a:rPr lang="en-US"/>
              <a:t>¿Qué perfil de datos podría tener de vosotros la plataforma elegida? Con ayuda de la información recopilada sobre datos compartidos de la Tarea (1), completa el siguiente perfil de datos sobre tu compañero/a. Completa únicamente la información que él/ella comparte con plataformas digitales. No anotéis información que conozcáis pero que no hayáis obtenido a través del trabajo en grupo (1).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1"/>
          <p:cNvSpPr txBox="1"/>
          <p:nvPr>
            <p:ph type="title"/>
          </p:nvPr>
        </p:nvSpPr>
        <p:spPr>
          <a:xfrm>
            <a:off x="1371602" y="457200"/>
            <a:ext cx="8545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En gran grupo</a:t>
            </a:r>
            <a:endParaRPr b="0" sz="3200">
              <a:solidFill>
                <a:srgbClr val="000000"/>
              </a:solidFill>
              <a:latin typeface="Arial"/>
              <a:ea typeface="Arial"/>
              <a:cs typeface="Arial"/>
              <a:sym typeface="Arial"/>
            </a:endParaRPr>
          </a:p>
        </p:txBody>
      </p:sp>
      <p:sp>
        <p:nvSpPr>
          <p:cNvPr id="284" name="Google Shape;284;p1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5" name="Google Shape;285;p1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6" name="Google Shape;286;p1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87" name="Google Shape;287;p11"/>
          <p:cNvGraphicFramePr/>
          <p:nvPr/>
        </p:nvGraphicFramePr>
        <p:xfrm>
          <a:off x="1371600" y="3940175"/>
          <a:ext cx="3000000" cy="3000000"/>
        </p:xfrm>
        <a:graphic>
          <a:graphicData uri="http://schemas.openxmlformats.org/drawingml/2006/table">
            <a:tbl>
              <a:tblPr>
                <a:noFill/>
                <a:tableStyleId>{1515DC73-104F-48E1-9B8E-F5B87FA14CCD}</a:tableStyleId>
              </a:tblPr>
              <a:tblGrid>
                <a:gridCol w="10240975"/>
              </a:tblGrid>
              <a:tr h="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88" name="Google Shape;288;p11"/>
          <p:cNvGraphicFramePr/>
          <p:nvPr/>
        </p:nvGraphicFramePr>
        <p:xfrm>
          <a:off x="1040702" y="339847"/>
          <a:ext cx="3000000" cy="3000000"/>
        </p:xfrm>
        <a:graphic>
          <a:graphicData uri="http://schemas.openxmlformats.org/drawingml/2006/table">
            <a:tbl>
              <a:tblPr>
                <a:noFill/>
                <a:tableStyleId>{1515DC73-104F-48E1-9B8E-F5B87FA14CCD}</a:tableStyleId>
              </a:tblPr>
              <a:tblGrid>
                <a:gridCol w="8876400"/>
              </a:tblGrid>
              <a:tr h="3412000">
                <a:tc>
                  <a:txBody>
                    <a:bodyPr/>
                    <a:lstStyle/>
                    <a:p>
                      <a:pPr indent="-355600" lvl="0" marL="457200" marR="0" rtl="0" algn="l">
                        <a:lnSpc>
                          <a:spcPct val="100000"/>
                        </a:lnSpc>
                        <a:spcBef>
                          <a:spcPts val="0"/>
                        </a:spcBef>
                        <a:spcAft>
                          <a:spcPts val="0"/>
                        </a:spcAft>
                        <a:buClr>
                          <a:srgbClr val="000000"/>
                        </a:buClr>
                        <a:buSzPts val="2000"/>
                        <a:buFont typeface="Avenir"/>
                        <a:buChar char="●"/>
                      </a:pPr>
                      <a:r>
                        <a:rPr lang="en-US" sz="2000" u="none" cap="none" strike="noStrike">
                          <a:latin typeface="Avenir"/>
                          <a:ea typeface="Avenir"/>
                          <a:cs typeface="Avenir"/>
                          <a:sym typeface="Avenir"/>
                        </a:rPr>
                        <a:t>¿Sabíais qué datos compartís con las plataformas?</a:t>
                      </a:r>
                      <a:endParaRPr sz="2000" u="none" cap="none" strike="noStrike">
                        <a:latin typeface="Avenir"/>
                        <a:ea typeface="Avenir"/>
                        <a:cs typeface="Avenir"/>
                        <a:sym typeface="Avenir"/>
                      </a:endParaRPr>
                    </a:p>
                    <a:p>
                      <a:pPr indent="-355600" lvl="0" marL="457200" marR="0" rtl="0" algn="l">
                        <a:lnSpc>
                          <a:spcPct val="100000"/>
                        </a:lnSpc>
                        <a:spcBef>
                          <a:spcPts val="300"/>
                        </a:spcBef>
                        <a:spcAft>
                          <a:spcPts val="0"/>
                        </a:spcAft>
                        <a:buClr>
                          <a:srgbClr val="000000"/>
                        </a:buClr>
                        <a:buSzPts val="2000"/>
                        <a:buFont typeface="Avenir"/>
                        <a:buChar char="●"/>
                      </a:pPr>
                      <a:r>
                        <a:rPr lang="en-US" sz="2000" u="none" cap="none" strike="noStrike">
                          <a:solidFill>
                            <a:srgbClr val="111111"/>
                          </a:solidFill>
                          <a:latin typeface="Avenir"/>
                          <a:ea typeface="Avenir"/>
                          <a:cs typeface="Avenir"/>
                          <a:sym typeface="Avenir"/>
                        </a:rPr>
                        <a:t>¿Qué tipos de datos consideráis especialmente sensibles? </a:t>
                      </a:r>
                      <a:endParaRPr sz="2000" u="none" cap="none" strike="noStrike">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Block chain network Concept. Distributed Ledger Technology (DLT). 3D Rendering (von Getty Images)" id="289" name="Google Shape;289;p11"/>
          <p:cNvPicPr preferRelativeResize="0"/>
          <p:nvPr/>
        </p:nvPicPr>
        <p:blipFill rotWithShape="1">
          <a:blip r:embed="rId3">
            <a:alphaModFix/>
          </a:blip>
          <a:srcRect b="0" l="0" r="0" t="0"/>
          <a:stretch/>
        </p:blipFill>
        <p:spPr>
          <a:xfrm>
            <a:off x="1040700" y="2482497"/>
            <a:ext cx="8876401" cy="37144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4" name="Shape 294"/>
        <p:cNvGrpSpPr/>
        <p:nvPr/>
      </p:nvGrpSpPr>
      <p:grpSpPr>
        <a:xfrm>
          <a:off x="0" y="0"/>
          <a:ext cx="0" cy="0"/>
          <a:chOff x="0" y="0"/>
          <a:chExt cx="0" cy="0"/>
        </a:xfrm>
      </p:grpSpPr>
      <p:sp>
        <p:nvSpPr>
          <p:cNvPr id="295" name="Google Shape;295;g3499d21f5b2_0_51"/>
          <p:cNvSpPr/>
          <p:nvPr/>
        </p:nvSpPr>
        <p:spPr>
          <a:xfrm>
            <a:off x="657700" y="57688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96" name="Google Shape;296;g3499d21f5b2_0_51"/>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Juego web: La Smart Home Challenge</a:t>
            </a:r>
            <a:endParaRPr sz="3200"/>
          </a:p>
        </p:txBody>
      </p:sp>
      <p:sp>
        <p:nvSpPr>
          <p:cNvPr id="297" name="Google Shape;297;g3499d21f5b2_0_5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8" name="Google Shape;298;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99" name="Google Shape;299;g3499d21f5b2_0_51" title="shc video tv.mp4">
            <a:hlinkClick r:id="rId3"/>
          </p:cNvPr>
          <p:cNvPicPr preferRelativeResize="0"/>
          <p:nvPr/>
        </p:nvPicPr>
        <p:blipFill rotWithShape="1">
          <a:blip r:embed="rId4">
            <a:alphaModFix/>
          </a:blip>
          <a:srcRect b="0" l="0" r="0" t="0"/>
          <a:stretch/>
        </p:blipFill>
        <p:spPr>
          <a:xfrm>
            <a:off x="657700" y="1829825"/>
            <a:ext cx="5304475" cy="3978350"/>
          </a:xfrm>
          <a:prstGeom prst="rect">
            <a:avLst/>
          </a:prstGeom>
          <a:noFill/>
          <a:ln>
            <a:noFill/>
          </a:ln>
        </p:spPr>
      </p:pic>
      <p:sp>
        <p:nvSpPr>
          <p:cNvPr id="300" name="Google Shape;300;g3499d21f5b2_0_51"/>
          <p:cNvSpPr txBox="1"/>
          <p:nvPr/>
        </p:nvSpPr>
        <p:spPr>
          <a:xfrm>
            <a:off x="6637975" y="1847850"/>
            <a:ext cx="5257800" cy="39210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Los perfiles de datos personalizados no se crean sobre ti solo a través de tu smartphone o portátil</a:t>
            </a:r>
            <a:endParaRPr b="0" i="0" sz="2000" u="none" cap="none" strike="noStrike">
              <a:solidFill>
                <a:schemeClr val="dk1"/>
              </a:solidFill>
              <a:latin typeface="Avenir"/>
              <a:ea typeface="Avenir"/>
              <a:cs typeface="Avenir"/>
              <a:sym typeface="Avenir"/>
            </a:endParaRPr>
          </a:p>
          <a:p>
            <a:pPr indent="-355600" lvl="0" marL="457200" marR="0" rtl="0" algn="l">
              <a:lnSpc>
                <a:spcPct val="10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También los dispositivos inteligentes recopilan, almacenan y siguen tratando datos, y así pueden llegar a saber mucho más sobre ti</a:t>
            </a:r>
            <a:endParaRPr b="0" i="0" sz="2000" u="none" cap="none" strike="noStrike">
              <a:solidFill>
                <a:schemeClr val="dk1"/>
              </a:solidFill>
              <a:latin typeface="Avenir"/>
              <a:ea typeface="Avenir"/>
              <a:cs typeface="Avenir"/>
              <a:sym typeface="Avenir"/>
            </a:endParaRPr>
          </a:p>
          <a:p>
            <a:pPr indent="-355600" lvl="0" marL="457200" marR="0" rtl="0" algn="l">
              <a:lnSpc>
                <a:spcPct val="10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Imagina que estás en un hogar inteligente: ¿qué permisos de datos tienen los dispositivos inteligentes? ¿Qué perfil de datos podría crearse sobre ti? </a:t>
            </a:r>
            <a:endParaRPr b="0" i="0" sz="2000" u="none" cap="none" strike="noStrike">
              <a:solidFill>
                <a:schemeClr val="dk1"/>
              </a:solidFill>
              <a:latin typeface="Avenir"/>
              <a:ea typeface="Avenir"/>
              <a:cs typeface="Avenir"/>
              <a:sym typeface="Avenir"/>
            </a:endParaRPr>
          </a:p>
          <a:p>
            <a:pPr indent="-355600" lvl="0" marL="457200" marR="0" rtl="0" algn="l">
              <a:lnSpc>
                <a:spcPct val="10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¿Qué es más importante para ti: tu privacidad o poder usar todas las funciones del dispositivo inteligente? </a:t>
            </a:r>
            <a:endParaRPr b="0" i="0" sz="2000" u="none" cap="none" strike="noStrike">
              <a:solidFill>
                <a:schemeClr val="dk1"/>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g3ec5798edc6_0_0"/>
          <p:cNvSpPr/>
          <p:nvPr/>
        </p:nvSpPr>
        <p:spPr>
          <a:xfrm>
            <a:off x="7078800"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307" name="Google Shape;307;g3ec5798edc6_0_0"/>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Juego web: La Smart Home Challenge</a:t>
            </a:r>
            <a:endParaRPr sz="3200"/>
          </a:p>
        </p:txBody>
      </p:sp>
      <p:sp>
        <p:nvSpPr>
          <p:cNvPr id="308" name="Google Shape;308;g3ec5798edc6_0_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09" name="Google Shape;309;g3ec5798edc6_0_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0" name="Google Shape;310;g3ec5798edc6_0_0"/>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0" rtl="0" algn="just">
              <a:lnSpc>
                <a:spcPct val="120000"/>
              </a:lnSpc>
              <a:spcBef>
                <a:spcPts val="0"/>
              </a:spcBef>
              <a:spcAft>
                <a:spcPts val="0"/>
              </a:spcAft>
              <a:buSzPts val="1800"/>
              <a:buNone/>
            </a:pPr>
            <a:r>
              <a:rPr lang="en-US" sz="2300"/>
              <a:t>¡Tu hogar inteligente ha sido hackeado y ya no se puede abrir! Encuentra los dispositivos inteligentes y ajusta sus configuraciones de privacidad para desbloquear el hogar inteligente. Al hacerlo puedes ganar puntos en las categorías “Privacidad” y “Comodidad” según tus decisiones. ¿Conseguirás abrir el hogar inteligente? </a:t>
            </a:r>
            <a:endParaRPr sz="2300"/>
          </a:p>
        </p:txBody>
      </p:sp>
      <p:pic>
        <p:nvPicPr>
          <p:cNvPr id="311" name="Google Shape;311;g3ec5798edc6_0_0"/>
          <p:cNvPicPr preferRelativeResize="0"/>
          <p:nvPr/>
        </p:nvPicPr>
        <p:blipFill rotWithShape="1">
          <a:blip r:embed="rId3">
            <a:alphaModFix/>
          </a:blip>
          <a:srcRect b="0" l="0" r="0" t="0"/>
          <a:stretch/>
        </p:blipFill>
        <p:spPr>
          <a:xfrm>
            <a:off x="5937750" y="2003200"/>
            <a:ext cx="6070000" cy="3542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8" name="Google Shape;318;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Cierre</a:t>
            </a:r>
            <a:endParaRPr sz="3200"/>
          </a:p>
        </p:txBody>
      </p:sp>
      <p:sp>
        <p:nvSpPr>
          <p:cNvPr id="319" name="Google Shape;319;p1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0" name="Google Shape;320;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1" name="Google Shape;321;p13"/>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1800"/>
              <a:t>(en círculo/gran grupo)</a:t>
            </a:r>
            <a:endParaRPr sz="1800"/>
          </a:p>
          <a:p>
            <a:pPr indent="0" lvl="0" marL="0" rtl="0" algn="ctr">
              <a:lnSpc>
                <a:spcPct val="100000"/>
              </a:lnSpc>
              <a:spcBef>
                <a:spcPts val="0"/>
              </a:spcBef>
              <a:spcAft>
                <a:spcPts val="0"/>
              </a:spcAft>
              <a:buSzPts val="1100"/>
              <a:buNone/>
            </a:pPr>
            <a:r>
              <a:t/>
            </a:r>
            <a:endParaRPr sz="2200"/>
          </a:p>
          <a:p>
            <a:pPr indent="-368300" lvl="0" marL="457200" rtl="0" algn="l">
              <a:lnSpc>
                <a:spcPct val="100000"/>
              </a:lnSpc>
              <a:spcBef>
                <a:spcPts val="0"/>
              </a:spcBef>
              <a:spcAft>
                <a:spcPts val="0"/>
              </a:spcAft>
              <a:buSzPts val="2200"/>
              <a:buChar char="•"/>
            </a:pPr>
            <a:r>
              <a:rPr lang="en-US" sz="2200"/>
              <a:t>¿Qué he aprendido hoy de nuevo sobre las conexiones de datos? </a:t>
            </a:r>
            <a:endParaRPr sz="2200"/>
          </a:p>
          <a:p>
            <a:pPr indent="-368300" lvl="0" marL="457200" rtl="0" algn="l">
              <a:lnSpc>
                <a:spcPct val="100000"/>
              </a:lnSpc>
              <a:spcBef>
                <a:spcPts val="0"/>
              </a:spcBef>
              <a:spcAft>
                <a:spcPts val="0"/>
              </a:spcAft>
              <a:buSzPts val="2200"/>
              <a:buChar char="•"/>
            </a:pPr>
            <a:r>
              <a:rPr lang="en-US" sz="2200"/>
              <a:t>¿Qué me ha sorprendido? </a:t>
            </a:r>
            <a:endParaRPr sz="2200"/>
          </a:p>
          <a:p>
            <a:pPr indent="-368300" lvl="0" marL="457200" rtl="0" algn="l">
              <a:lnSpc>
                <a:spcPct val="100000"/>
              </a:lnSpc>
              <a:spcBef>
                <a:spcPts val="0"/>
              </a:spcBef>
              <a:spcAft>
                <a:spcPts val="0"/>
              </a:spcAft>
              <a:buSzPts val="2200"/>
              <a:buChar char="•"/>
            </a:pPr>
            <a:r>
              <a:rPr lang="en-US" sz="2200"/>
              <a:t>¿Qué permisos de datos quiero ajustar en mi smartphone? </a:t>
            </a:r>
            <a:endParaRPr sz="2200">
              <a:latin typeface="Arial"/>
              <a:ea typeface="Arial"/>
              <a:cs typeface="Arial"/>
              <a:sym typeface="Arial"/>
            </a:endParaRPr>
          </a:p>
          <a:p>
            <a:pPr indent="0" lvl="0" marL="0" rtl="0" algn="ctr">
              <a:lnSpc>
                <a:spcPct val="120000"/>
              </a:lnSpc>
              <a:spcBef>
                <a:spcPts val="0"/>
              </a:spcBef>
              <a:spcAft>
                <a:spcPts val="0"/>
              </a:spcAft>
              <a:buSzPts val="1800"/>
              <a:buNone/>
            </a:pPr>
            <a:r>
              <a:t/>
            </a:r>
            <a:endParaRPr sz="2300"/>
          </a:p>
        </p:txBody>
      </p:sp>
      <p:pic>
        <p:nvPicPr>
          <p:cNvPr id="322" name="Google Shape;322;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