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7102475" cy="102330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iul+tgM3gxbRUVPxrKRyohEIno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C7EA088-3D24-48D0-9E85-B2C25ADC698D}">
  <a:tblStyle styleId="{9C7EA088-3D24-48D0-9E85-B2C25ADC698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7BE2A6D-8C8D-4F2E-B93A-B980F47AA842}" styleName="Table_1">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customschemas.google.com/relationships/presentationmetadata" Target="metadata"/><Relationship Id="rId16" Type="http://schemas.openxmlformats.org/officeDocument/2006/relationships/slide" Target="slides/slide10.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513428"/>
          </a:xfrm>
          <a:prstGeom prst="rect">
            <a:avLst/>
          </a:prstGeom>
          <a:noFill/>
          <a:ln>
            <a:noFill/>
          </a:ln>
        </p:spPr>
        <p:txBody>
          <a:bodyPr anchorCtr="0" anchor="t"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3092" y="0"/>
            <a:ext cx="3077739" cy="513428"/>
          </a:xfrm>
          <a:prstGeom prst="rect">
            <a:avLst/>
          </a:prstGeom>
          <a:noFill/>
          <a:ln>
            <a:noFill/>
          </a:ln>
        </p:spPr>
        <p:txBody>
          <a:bodyPr anchorCtr="0" anchor="t" bIns="49500" lIns="99025" spcFirstLastPara="1" rIns="99025" wrap="square" tIns="495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19598"/>
            <a:ext cx="3077739" cy="513427"/>
          </a:xfrm>
          <a:prstGeom prst="rect">
            <a:avLst/>
          </a:prstGeom>
          <a:noFill/>
          <a:ln>
            <a:noFill/>
          </a:ln>
        </p:spPr>
        <p:txBody>
          <a:bodyPr anchorCtr="0" anchor="b"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piippaa.github.io/datapro-datafootprint/"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The topics covered in this lesson unit are based on the DataPro Curriculum https://www.datapro.education/curriculum-datapro/</a:t>
            </a:r>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and address the subject area “Applying Data Protection Methods,” specifically the following competencies:</a:t>
            </a:r>
            <a:endParaRPr/>
          </a:p>
          <a:p>
            <a:pPr indent="-228600" lvl="1" marL="914400" rtl="0" algn="l">
              <a:lnSpc>
                <a:spcPct val="100000"/>
              </a:lnSpc>
              <a:spcBef>
                <a:spcPts val="0"/>
              </a:spcBef>
              <a:spcAft>
                <a:spcPts val="0"/>
              </a:spcAft>
              <a:buSzPts val="1400"/>
              <a:buNone/>
            </a:pPr>
            <a:r>
              <a:rPr b="0" i="0" lang="en-US" sz="1200" u="none" cap="none" strike="noStrike">
                <a:solidFill>
                  <a:schemeClr val="dk1"/>
                </a:solidFill>
                <a:latin typeface="Arial"/>
                <a:ea typeface="Arial"/>
                <a:cs typeface="Arial"/>
                <a:sym typeface="Arial"/>
              </a:rPr>
              <a:t>- C.1 Identity Management</a:t>
            </a:r>
            <a:endParaRPr/>
          </a:p>
          <a:p>
            <a:pPr indent="-228600" lvl="1" marL="914400" rtl="0" algn="l">
              <a:lnSpc>
                <a:spcPct val="100000"/>
              </a:lnSpc>
              <a:spcBef>
                <a:spcPts val="0"/>
              </a:spcBef>
              <a:spcAft>
                <a:spcPts val="0"/>
              </a:spcAft>
              <a:buSzPts val="1400"/>
              <a:buNone/>
            </a:pPr>
            <a:r>
              <a:rPr b="0" i="0" lang="en-US" sz="1200" u="none" cap="none" strike="noStrike">
                <a:solidFill>
                  <a:schemeClr val="dk1"/>
                </a:solidFill>
                <a:latin typeface="Arial"/>
                <a:ea typeface="Arial"/>
                <a:cs typeface="Arial"/>
                <a:sym typeface="Arial"/>
              </a:rPr>
              <a:t>- C.3 Examine Online Trackability</a:t>
            </a: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br>
              <a:rPr lang="en-US"/>
            </a:br>
            <a:endParaRPr/>
          </a:p>
        </p:txBody>
      </p:sp>
      <p:sp>
        <p:nvSpPr>
          <p:cNvPr id="157" name="Google Shape;157;p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2: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Clr>
                <a:schemeClr val="dk1"/>
              </a:buClr>
              <a:buSzPts val="1100"/>
              <a:buFont typeface="Arial"/>
              <a:buNone/>
            </a:pPr>
            <a:r>
              <a:rPr lang="en-US"/>
              <a:t>The topics covered in this lesson unit are based on the DataPro Curriculum https://www.datapro.education/curriculum-datapro/ and address the topic area “Protecting Data,” specifically the following competencies:</a:t>
            </a:r>
            <a:endParaRPr/>
          </a:p>
          <a:p>
            <a:pPr indent="-317500" lvl="0" marL="457200" rtl="0" algn="l">
              <a:lnSpc>
                <a:spcPct val="100000"/>
              </a:lnSpc>
              <a:spcBef>
                <a:spcPts val="0"/>
              </a:spcBef>
              <a:spcAft>
                <a:spcPts val="0"/>
              </a:spcAft>
              <a:buClr>
                <a:schemeClr val="dk1"/>
              </a:buClr>
              <a:buSzPts val="1400"/>
              <a:buChar char="-"/>
            </a:pPr>
            <a:r>
              <a:rPr lang="en-US"/>
              <a:t>C.1 Identity Management, particularly raising awareness of data use: “Regularly question how and where personal data is used and shared, as well as the risks associated with it.”</a:t>
            </a:r>
            <a:endParaRPr/>
          </a:p>
        </p:txBody>
      </p:sp>
      <p:sp>
        <p:nvSpPr>
          <p:cNvPr id="172" name="Google Shape;172;p2: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6: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Depending on the skill level of the class and whether the unit is taught as a single or double period, the practice phases may be omitted.</a:t>
            </a:r>
            <a:endParaRPr/>
          </a:p>
        </p:txBody>
      </p:sp>
      <p:sp>
        <p:nvSpPr>
          <p:cNvPr id="183" name="Google Shape;183;p6: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5: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5: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304800" lvl="0" marL="457200" rtl="0" algn="l">
              <a:lnSpc>
                <a:spcPct val="100000"/>
              </a:lnSpc>
              <a:spcBef>
                <a:spcPts val="0"/>
              </a:spcBef>
              <a:spcAft>
                <a:spcPts val="0"/>
              </a:spcAft>
              <a:buSzPts val="1200"/>
              <a:buFont typeface="Avenir"/>
              <a:buChar char="-"/>
            </a:pPr>
            <a:r>
              <a:rPr b="1" lang="en-US">
                <a:solidFill>
                  <a:srgbClr val="000000"/>
                </a:solidFill>
                <a:latin typeface="Avenir"/>
                <a:ea typeface="Avenir"/>
                <a:cs typeface="Avenir"/>
                <a:sym typeface="Avenir"/>
              </a:rPr>
              <a:t>Introducing the DataPro Tool “Digital Footprint Calculator,” available in English at </a:t>
            </a:r>
            <a:r>
              <a:rPr b="1" lang="en-US" u="sng">
                <a:solidFill>
                  <a:schemeClr val="hlink"/>
                </a:solidFill>
                <a:latin typeface="Avenir"/>
                <a:ea typeface="Avenir"/>
                <a:cs typeface="Avenir"/>
                <a:sym typeface="Avenir"/>
                <a:hlinkClick r:id="rId2"/>
              </a:rPr>
              <a:t>https://ppiippaa.github.io/datapro-datafootprint/</a:t>
            </a:r>
            <a:endParaRPr b="1">
              <a:solidFill>
                <a:srgbClr val="000000"/>
              </a:solidFill>
              <a:latin typeface="Avenir"/>
              <a:ea typeface="Avenir"/>
              <a:cs typeface="Avenir"/>
              <a:sym typeface="Avenir"/>
            </a:endParaRPr>
          </a:p>
          <a:p>
            <a:pPr indent="0" lvl="0" marL="457200" rtl="0" algn="l">
              <a:lnSpc>
                <a:spcPct val="100000"/>
              </a:lnSpc>
              <a:spcBef>
                <a:spcPts val="0"/>
              </a:spcBef>
              <a:spcAft>
                <a:spcPts val="0"/>
              </a:spcAft>
              <a:buNone/>
            </a:pPr>
            <a:r>
              <a:rPr b="1" lang="en-US">
                <a:solidFill>
                  <a:srgbClr val="000000"/>
                </a:solidFill>
                <a:latin typeface="Avenir"/>
                <a:ea typeface="Avenir"/>
                <a:cs typeface="Avenir"/>
                <a:sym typeface="Avenir"/>
              </a:rPr>
              <a:t>for other languages check the calculator’s versions on our </a:t>
            </a:r>
            <a:r>
              <a:rPr b="1" lang="en-US">
                <a:solidFill>
                  <a:srgbClr val="000000"/>
                </a:solidFill>
                <a:latin typeface="Avenir"/>
                <a:ea typeface="Avenir"/>
                <a:cs typeface="Avenir"/>
                <a:sym typeface="Avenir"/>
              </a:rPr>
              <a:t>website</a:t>
            </a:r>
            <a:r>
              <a:rPr b="1" lang="en-US">
                <a:solidFill>
                  <a:srgbClr val="000000"/>
                </a:solidFill>
                <a:latin typeface="Avenir"/>
                <a:ea typeface="Avenir"/>
                <a:cs typeface="Avenir"/>
                <a:sym typeface="Avenir"/>
              </a:rPr>
              <a:t> under ‘Protecting your data’ https://www.datapro.education/tools/</a:t>
            </a:r>
            <a:endParaRPr b="1">
              <a:solidFill>
                <a:srgbClr val="000000"/>
              </a:solidFill>
              <a:latin typeface="Avenir"/>
              <a:ea typeface="Avenir"/>
              <a:cs typeface="Avenir"/>
              <a:sym typeface="Avenir"/>
            </a:endParaRPr>
          </a:p>
          <a:p>
            <a:pPr indent="-304800" lvl="0" marL="457200" rtl="0" algn="l">
              <a:lnSpc>
                <a:spcPct val="100000"/>
              </a:lnSpc>
              <a:spcBef>
                <a:spcPts val="0"/>
              </a:spcBef>
              <a:spcAft>
                <a:spcPts val="0"/>
              </a:spcAft>
              <a:buSzPts val="1200"/>
              <a:buFont typeface="Avenir"/>
              <a:buChar char="-"/>
            </a:pPr>
            <a:r>
              <a:rPr b="1" lang="en-US">
                <a:solidFill>
                  <a:srgbClr val="000000"/>
                </a:solidFill>
                <a:latin typeface="Avenir"/>
                <a:ea typeface="Avenir"/>
                <a:cs typeface="Avenir"/>
                <a:sym typeface="Avenir"/>
              </a:rPr>
              <a:t>Reflection on the issue of digital footprints: Introduction to lesson topics such as identity management, online traces, and the interconnectedness of data</a:t>
            </a:r>
            <a:endParaRPr/>
          </a:p>
          <a:p>
            <a:pPr indent="-304800" lvl="0" marL="457200" rtl="0" algn="l">
              <a:lnSpc>
                <a:spcPct val="100000"/>
              </a:lnSpc>
              <a:spcBef>
                <a:spcPts val="0"/>
              </a:spcBef>
              <a:spcAft>
                <a:spcPts val="0"/>
              </a:spcAft>
              <a:buSzPts val="1200"/>
              <a:buFont typeface="Avenir"/>
              <a:buChar char="-"/>
            </a:pPr>
            <a:r>
              <a:rPr b="1" lang="en-US">
                <a:solidFill>
                  <a:srgbClr val="000000"/>
                </a:solidFill>
                <a:latin typeface="Avenir"/>
                <a:ea typeface="Avenir"/>
                <a:cs typeface="Avenir"/>
                <a:sym typeface="Avenir"/>
              </a:rPr>
              <a:t>Plenary discussion: How do the students assess the risk themselves—and how does the calculator assess it?</a:t>
            </a:r>
            <a:br>
              <a:rPr b="1" lang="en-US">
                <a:solidFill>
                  <a:srgbClr val="000000"/>
                </a:solidFill>
                <a:latin typeface="Avenir"/>
                <a:ea typeface="Avenir"/>
                <a:cs typeface="Avenir"/>
                <a:sym typeface="Avenir"/>
              </a:rPr>
            </a:br>
            <a:endParaRPr sz="900">
              <a:latin typeface="Avenir"/>
              <a:ea typeface="Avenir"/>
              <a:cs typeface="Avenir"/>
              <a:sym typeface="Avenir"/>
            </a:endParaRPr>
          </a:p>
        </p:txBody>
      </p:sp>
      <p:sp>
        <p:nvSpPr>
          <p:cNvPr id="194" name="Google Shape;194;p5: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3: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b="1" lang="en-US">
                <a:solidFill>
                  <a:srgbClr val="000000"/>
                </a:solidFill>
                <a:latin typeface="Avenir"/>
                <a:ea typeface="Avenir"/>
                <a:cs typeface="Avenir"/>
                <a:sym typeface="Avenir"/>
              </a:rPr>
              <a:t>Compilation of additional examples on the board during the whole-class session.</a:t>
            </a:r>
            <a:endParaRPr/>
          </a:p>
          <a:p>
            <a:pPr indent="0" lvl="0" marL="0" rtl="0" algn="l">
              <a:lnSpc>
                <a:spcPct val="100000"/>
              </a:lnSpc>
              <a:spcBef>
                <a:spcPts val="0"/>
              </a:spcBef>
              <a:spcAft>
                <a:spcPts val="0"/>
              </a:spcAft>
              <a:buSzPts val="1400"/>
              <a:buNone/>
            </a:pPr>
            <a:r>
              <a:t/>
            </a:r>
            <a:endParaRPr b="1">
              <a:solidFill>
                <a:srgbClr val="000000"/>
              </a:solidFill>
              <a:latin typeface="Avenir"/>
              <a:ea typeface="Avenir"/>
              <a:cs typeface="Avenir"/>
              <a:sym typeface="Avenir"/>
            </a:endParaRPr>
          </a:p>
          <a:p>
            <a:pPr indent="0" lvl="0" marL="0" rtl="0" algn="l">
              <a:lnSpc>
                <a:spcPct val="100000"/>
              </a:lnSpc>
              <a:spcBef>
                <a:spcPts val="0"/>
              </a:spcBef>
              <a:spcAft>
                <a:spcPts val="0"/>
              </a:spcAft>
              <a:buSzPts val="1400"/>
              <a:buNone/>
            </a:pPr>
            <a:r>
              <a:rPr b="1" lang="en-US">
                <a:solidFill>
                  <a:srgbClr val="000000"/>
                </a:solidFill>
                <a:latin typeface="Avenir"/>
                <a:ea typeface="Avenir"/>
                <a:cs typeface="Avenir"/>
                <a:sym typeface="Avenir"/>
              </a:rPr>
              <a:t>Transition to the topic of the Internet of Things (IoT):</a:t>
            </a:r>
            <a:endParaRPr/>
          </a:p>
          <a:p>
            <a:pPr indent="0" lvl="0" marL="0" rtl="0" algn="l">
              <a:lnSpc>
                <a:spcPct val="100000"/>
              </a:lnSpc>
              <a:spcBef>
                <a:spcPts val="0"/>
              </a:spcBef>
              <a:spcAft>
                <a:spcPts val="0"/>
              </a:spcAft>
              <a:buSzPts val="1400"/>
              <a:buNone/>
            </a:pPr>
            <a:r>
              <a:rPr b="0" lang="en-US">
                <a:solidFill>
                  <a:srgbClr val="000000"/>
                </a:solidFill>
                <a:latin typeface="Avenir"/>
                <a:ea typeface="Avenir"/>
                <a:cs typeface="Avenir"/>
                <a:sym typeface="Avenir"/>
              </a:rPr>
              <a:t>Students understand that they not only leave digital traces online and in apps, but that data is also shared and linked </a:t>
            </a:r>
            <a:r>
              <a:rPr b="1" lang="en-US">
                <a:solidFill>
                  <a:srgbClr val="000000"/>
                </a:solidFill>
                <a:latin typeface="Avenir"/>
                <a:ea typeface="Avenir"/>
                <a:cs typeface="Avenir"/>
                <a:sym typeface="Avenir"/>
              </a:rPr>
              <a:t>between devices, apps, and the cloud.</a:t>
            </a:r>
            <a:endParaRPr/>
          </a:p>
          <a:p>
            <a:pPr indent="0" lvl="0" marL="0" rtl="0" algn="l">
              <a:lnSpc>
                <a:spcPct val="100000"/>
              </a:lnSpc>
              <a:spcBef>
                <a:spcPts val="0"/>
              </a:spcBef>
              <a:spcAft>
                <a:spcPts val="0"/>
              </a:spcAft>
              <a:buSzPts val="1400"/>
              <a:buNone/>
            </a:pPr>
            <a:r>
              <a:t/>
            </a:r>
            <a:endParaRPr b="1">
              <a:solidFill>
                <a:srgbClr val="000000"/>
              </a:solidFill>
              <a:latin typeface="Avenir"/>
              <a:ea typeface="Avenir"/>
              <a:cs typeface="Avenir"/>
              <a:sym typeface="Avenir"/>
            </a:endParaRPr>
          </a:p>
          <a:p>
            <a:pPr indent="0" lvl="0" marL="0" rtl="0" algn="l">
              <a:lnSpc>
                <a:spcPct val="100000"/>
              </a:lnSpc>
              <a:spcBef>
                <a:spcPts val="0"/>
              </a:spcBef>
              <a:spcAft>
                <a:spcPts val="0"/>
              </a:spcAft>
              <a:buSzPts val="1400"/>
              <a:buNone/>
            </a:pPr>
            <a:r>
              <a:rPr lang="en-US">
                <a:latin typeface="Avenir"/>
                <a:ea typeface="Avenir"/>
                <a:cs typeface="Avenir"/>
                <a:sym typeface="Avenir"/>
              </a:rPr>
              <a:t>It is important for students to recognize that data does not remain </a:t>
            </a:r>
            <a:r>
              <a:rPr b="1" lang="en-US">
                <a:latin typeface="Avenir"/>
                <a:ea typeface="Avenir"/>
                <a:cs typeface="Avenir"/>
                <a:sym typeface="Avenir"/>
              </a:rPr>
              <a:t>on a single device</a:t>
            </a:r>
            <a:r>
              <a:rPr lang="en-US">
                <a:latin typeface="Avenir"/>
                <a:ea typeface="Avenir"/>
                <a:cs typeface="Avenir"/>
                <a:sym typeface="Avenir"/>
              </a:rPr>
              <a:t>, but is</a:t>
            </a:r>
            <a:endParaRPr/>
          </a:p>
          <a:p>
            <a:pPr indent="0" lvl="0" marL="0" rtl="0" algn="l">
              <a:lnSpc>
                <a:spcPct val="100000"/>
              </a:lnSpc>
              <a:spcBef>
                <a:spcPts val="0"/>
              </a:spcBef>
              <a:spcAft>
                <a:spcPts val="0"/>
              </a:spcAft>
              <a:buSzPts val="1400"/>
              <a:buNone/>
            </a:pPr>
            <a:r>
              <a:rPr b="1" lang="en-US">
                <a:latin typeface="Avenir"/>
                <a:ea typeface="Avenir"/>
                <a:cs typeface="Avenir"/>
                <a:sym typeface="Avenir"/>
              </a:rPr>
              <a:t>interconnected, combined, and shared.</a:t>
            </a:r>
            <a:endParaRPr b="1">
              <a:latin typeface="Avenir"/>
              <a:ea typeface="Avenir"/>
              <a:cs typeface="Avenir"/>
              <a:sym typeface="Avenir"/>
            </a:endParaRPr>
          </a:p>
        </p:txBody>
      </p:sp>
      <p:sp>
        <p:nvSpPr>
          <p:cNvPr id="206" name="Google Shape;206;p3: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304800" lvl="0" marL="457200" rtl="0" algn="l">
              <a:lnSpc>
                <a:spcPct val="120000"/>
              </a:lnSpc>
              <a:spcBef>
                <a:spcPts val="1000"/>
              </a:spcBef>
              <a:spcAft>
                <a:spcPts val="0"/>
              </a:spcAft>
              <a:buClr>
                <a:schemeClr val="dk1"/>
              </a:buClr>
              <a:buSzPts val="1200"/>
              <a:buFont typeface="Avenir"/>
              <a:buChar char="●"/>
            </a:pPr>
            <a:r>
              <a:rPr b="1" lang="en-US">
                <a:latin typeface="Avenir"/>
                <a:ea typeface="Avenir"/>
                <a:cs typeface="Avenir"/>
                <a:sym typeface="Avenir"/>
              </a:rPr>
              <a:t>Worksheet “DataPro Web Games,” Activity 3: Data Networking in the Internet of Things (worksheet), available on our website https://www.datapro.education/datapro-webgames/ under “Class Material”</a:t>
            </a:r>
            <a:endParaRPr/>
          </a:p>
          <a:p>
            <a:pPr indent="-304800" lvl="0" marL="457200" rtl="0" algn="l">
              <a:lnSpc>
                <a:spcPct val="120000"/>
              </a:lnSpc>
              <a:spcBef>
                <a:spcPts val="1000"/>
              </a:spcBef>
              <a:spcAft>
                <a:spcPts val="0"/>
              </a:spcAft>
              <a:buClr>
                <a:schemeClr val="dk1"/>
              </a:buClr>
              <a:buSzPts val="1200"/>
              <a:buFont typeface="Avenir"/>
              <a:buChar char="●"/>
            </a:pPr>
            <a:r>
              <a:rPr b="1" lang="en-US">
                <a:latin typeface="Avenir"/>
                <a:ea typeface="Avenir"/>
                <a:cs typeface="Avenir"/>
                <a:sym typeface="Avenir"/>
              </a:rPr>
              <a:t>Note for teachers: </a:t>
            </a:r>
            <a:r>
              <a:rPr b="0" lang="en-US">
                <a:latin typeface="Avenir"/>
                <a:ea typeface="Avenir"/>
                <a:cs typeface="Avenir"/>
                <a:sym typeface="Avenir"/>
              </a:rPr>
              <a:t>Depending on class size and time constraints, you can also go directly to the web game.</a:t>
            </a:r>
            <a:endParaRPr/>
          </a:p>
        </p:txBody>
      </p:sp>
      <p:sp>
        <p:nvSpPr>
          <p:cNvPr id="217" name="Google Shape;217;p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f1041424d1_0_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g3f1041424d1_0_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50000"/>
              </a:lnSpc>
              <a:spcBef>
                <a:spcPts val="600"/>
              </a:spcBef>
              <a:spcAft>
                <a:spcPts val="0"/>
              </a:spcAft>
              <a:buClr>
                <a:schemeClr val="dk1"/>
              </a:buClr>
              <a:buSzPts val="1100"/>
              <a:buFont typeface="Arial"/>
              <a:buNone/>
            </a:pPr>
            <a:r>
              <a:rPr lang="en-US">
                <a:latin typeface="Avenir"/>
                <a:ea typeface="Avenir"/>
                <a:cs typeface="Avenir"/>
                <a:sym typeface="Avenir"/>
              </a:rPr>
              <a:t>This reflection should highlight that personal data can be used to create a fairly accurate profile, including the analysis of behavioral patterns (sleep, physical activity, health status, location, etc.). This personal data profile goes far beyond what a person’s friends and family know about them. Possible risks include, for example, the sharing of data with third parties through synchronization with other platforms or apps, or even unauthorized access to sensitive data if the app provider’s cloud is hacked.</a:t>
            </a:r>
            <a:endParaRPr/>
          </a:p>
          <a:p>
            <a:pPr indent="0" lvl="0" marL="0" rtl="0" algn="l">
              <a:lnSpc>
                <a:spcPct val="150000"/>
              </a:lnSpc>
              <a:spcBef>
                <a:spcPts val="600"/>
              </a:spcBef>
              <a:spcAft>
                <a:spcPts val="0"/>
              </a:spcAft>
              <a:buClr>
                <a:schemeClr val="dk1"/>
              </a:buClr>
              <a:buSzPts val="1100"/>
              <a:buFont typeface="Arial"/>
              <a:buNone/>
            </a:pPr>
            <a:r>
              <a:rPr lang="en-US">
                <a:latin typeface="Avenir"/>
                <a:ea typeface="Avenir"/>
                <a:cs typeface="Avenir"/>
                <a:sym typeface="Avenir"/>
              </a:rPr>
              <a:t>At the same time, the app’s features can simplify daily life or offer convenience—so it’s worth critically weighing the benefits against the risks in class.</a:t>
            </a:r>
            <a:endParaRPr>
              <a:latin typeface="Avenir"/>
              <a:ea typeface="Avenir"/>
              <a:cs typeface="Avenir"/>
              <a:sym typeface="Avenir"/>
            </a:endParaRPr>
          </a:p>
        </p:txBody>
      </p:sp>
      <p:sp>
        <p:nvSpPr>
          <p:cNvPr id="229" name="Google Shape;229;g3f1041424d1_0_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499d21f5b2_0_5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g3499d21f5b2_0_51: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Note to Teachers: Please read the Game Guide (in English) before using the game in class and, if necessary, check for technical compatibility with the school’s laptops and tablets (e.g., </a:t>
            </a:r>
            <a:r>
              <a:rPr i="1" lang="en-US"/>
              <a:t>restrictions imposed by the administrator, bandwidth issues with the school’s Wi-Fi</a:t>
            </a:r>
            <a:r>
              <a:rPr lang="en-US"/>
              <a:t>). </a:t>
            </a:r>
            <a:endParaRPr b="1" i="1"/>
          </a:p>
        </p:txBody>
      </p:sp>
      <p:sp>
        <p:nvSpPr>
          <p:cNvPr id="241" name="Google Shape;241;g3499d21f5b2_0_51: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f1041424d1_0_1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g3f1041424d1_0_16:notes"/>
          <p:cNvSpPr txBox="1"/>
          <p:nvPr>
            <p:ph idx="1" type="body"/>
          </p:nvPr>
        </p:nvSpPr>
        <p:spPr>
          <a:xfrm>
            <a:off x="710248" y="4924644"/>
            <a:ext cx="5682000" cy="4029300"/>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Introduction to the “Smart Home Challenge” web game: </a:t>
            </a:r>
            <a:r>
              <a:rPr b="1" i="0" lang="en-US" sz="1200" u="none" cap="none" strike="noStrike">
                <a:solidFill>
                  <a:schemeClr val="dk1"/>
                </a:solidFill>
                <a:latin typeface="Arial"/>
                <a:ea typeface="Arial"/>
                <a:cs typeface="Arial"/>
                <a:sym typeface="Arial"/>
              </a:rPr>
              <a:t>https://dataprogames.ph-freiburg.de/</a:t>
            </a:r>
            <a:endParaRPr/>
          </a:p>
          <a:p>
            <a:pPr indent="-22860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Students should apply what they learned during group work to a new topic (smart devices)</a:t>
            </a:r>
            <a:endParaRPr/>
          </a:p>
          <a:p>
            <a:pPr indent="-22860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Note to teachers: Please read the Game Guide (in English) before using the game in class and, if necessary, check for technical compatibility with the school’s laptops/tablets (e.g., restrictions by the administrator, bandwidth issues with the school Wi-Fi</a:t>
            </a:r>
            <a:r>
              <a:rPr b="1" i="0" lang="en-US" sz="1200" u="none" cap="none" strike="noStrike">
                <a:solidFill>
                  <a:schemeClr val="dk1"/>
                </a:solidFill>
                <a:latin typeface="Arial"/>
                <a:ea typeface="Arial"/>
                <a:cs typeface="Arial"/>
                <a:sym typeface="Arial"/>
              </a:rPr>
              <a:t>). Available at https://www.datapro.education/datapro-webgames/</a:t>
            </a:r>
            <a:endParaRPr/>
          </a:p>
          <a:p>
            <a:pPr indent="-228600" lvl="0" marL="457200" marR="0" rtl="0" algn="l">
              <a:lnSpc>
                <a:spcPct val="100000"/>
              </a:lnSpc>
              <a:spcBef>
                <a:spcPts val="0"/>
              </a:spcBef>
              <a:spcAft>
                <a:spcPts val="0"/>
              </a:spcAft>
              <a:buClr>
                <a:srgbClr val="000000"/>
              </a:buClr>
              <a:buSzPts val="1400"/>
              <a:buFont typeface="Arial"/>
              <a:buNone/>
            </a:pP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br>
              <a:rPr lang="en-US"/>
            </a:br>
            <a:endParaRPr i="1"/>
          </a:p>
        </p:txBody>
      </p:sp>
      <p:sp>
        <p:nvSpPr>
          <p:cNvPr id="252" name="Google Shape;252;g3f1041424d1_0_16: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13: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263" name="Google Shape;263;p13: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6" name="Shape 16"/>
        <p:cNvGrpSpPr/>
        <p:nvPr/>
      </p:nvGrpSpPr>
      <p:grpSpPr>
        <a:xfrm>
          <a:off x="0" y="0"/>
          <a:ext cx="0" cy="0"/>
          <a:chOff x="0" y="0"/>
          <a:chExt cx="0" cy="0"/>
        </a:xfrm>
      </p:grpSpPr>
      <p:sp>
        <p:nvSpPr>
          <p:cNvPr id="17" name="Google Shape;17;p19"/>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9"/>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1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0" name="Google Shape;20;p1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2" name="Shape 22"/>
        <p:cNvGrpSpPr/>
        <p:nvPr/>
      </p:nvGrpSpPr>
      <p:grpSpPr>
        <a:xfrm>
          <a:off x="0" y="0"/>
          <a:ext cx="0" cy="0"/>
          <a:chOff x="0" y="0"/>
          <a:chExt cx="0" cy="0"/>
        </a:xfrm>
      </p:grpSpPr>
      <p:sp>
        <p:nvSpPr>
          <p:cNvPr id="23" name="Google Shape;23;p2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 name="Google Shape;25;p2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6" name="Google Shape;26;p2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8" name="Shape 28"/>
        <p:cNvGrpSpPr/>
        <p:nvPr/>
      </p:nvGrpSpPr>
      <p:grpSpPr>
        <a:xfrm>
          <a:off x="0" y="0"/>
          <a:ext cx="0" cy="0"/>
          <a:chOff x="0" y="0"/>
          <a:chExt cx="0" cy="0"/>
        </a:xfrm>
      </p:grpSpPr>
      <p:sp>
        <p:nvSpPr>
          <p:cNvPr id="29" name="Google Shape;29;p2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3" name="Google Shape;33;p2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35" name="Shape 35"/>
        <p:cNvGrpSpPr/>
        <p:nvPr/>
      </p:nvGrpSpPr>
      <p:grpSpPr>
        <a:xfrm>
          <a:off x="0" y="0"/>
          <a:ext cx="0" cy="0"/>
          <a:chOff x="0" y="0"/>
          <a:chExt cx="0" cy="0"/>
        </a:xfrm>
      </p:grpSpPr>
      <p:sp>
        <p:nvSpPr>
          <p:cNvPr id="36" name="Google Shape;36;p2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2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1" name="Google Shape;41;p2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2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44" name="Shape 44"/>
        <p:cNvGrpSpPr/>
        <p:nvPr/>
      </p:nvGrpSpPr>
      <p:grpSpPr>
        <a:xfrm>
          <a:off x="0" y="0"/>
          <a:ext cx="0" cy="0"/>
          <a:chOff x="0" y="0"/>
          <a:chExt cx="0" cy="0"/>
        </a:xfrm>
      </p:grpSpPr>
      <p:sp>
        <p:nvSpPr>
          <p:cNvPr id="45" name="Google Shape;45;p2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7" name="Google Shape;47;p2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49" name="Shape 49"/>
        <p:cNvGrpSpPr/>
        <p:nvPr/>
      </p:nvGrpSpPr>
      <p:grpSpPr>
        <a:xfrm>
          <a:off x="0" y="0"/>
          <a:ext cx="0" cy="0"/>
          <a:chOff x="0" y="0"/>
          <a:chExt cx="0" cy="0"/>
        </a:xfrm>
      </p:grpSpPr>
      <p:sp>
        <p:nvSpPr>
          <p:cNvPr id="50" name="Google Shape;50;p2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1" name="Google Shape;51;p2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3" name="Shape 53"/>
        <p:cNvGrpSpPr/>
        <p:nvPr/>
      </p:nvGrpSpPr>
      <p:grpSpPr>
        <a:xfrm>
          <a:off x="0" y="0"/>
          <a:ext cx="0" cy="0"/>
          <a:chOff x="0" y="0"/>
          <a:chExt cx="0" cy="0"/>
        </a:xfrm>
      </p:grpSpPr>
      <p:sp>
        <p:nvSpPr>
          <p:cNvPr id="54" name="Google Shape;54;p2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 name="Google Shape;56;p2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2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8" name="Google Shape;58;p2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0" name="Shape 60"/>
        <p:cNvGrpSpPr/>
        <p:nvPr/>
      </p:nvGrpSpPr>
      <p:grpSpPr>
        <a:xfrm>
          <a:off x="0" y="0"/>
          <a:ext cx="0" cy="0"/>
          <a:chOff x="0" y="0"/>
          <a:chExt cx="0" cy="0"/>
        </a:xfrm>
      </p:grpSpPr>
      <p:sp>
        <p:nvSpPr>
          <p:cNvPr id="61" name="Google Shape;61;p2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7"/>
          <p:cNvSpPr/>
          <p:nvPr>
            <p:ph idx="2" type="pic"/>
          </p:nvPr>
        </p:nvSpPr>
        <p:spPr>
          <a:xfrm>
            <a:off x="5505319" y="987425"/>
            <a:ext cx="5833242" cy="4873625"/>
          </a:xfrm>
          <a:prstGeom prst="rect">
            <a:avLst/>
          </a:prstGeom>
          <a:noFill/>
          <a:ln>
            <a:noFill/>
          </a:ln>
        </p:spPr>
      </p:sp>
      <p:sp>
        <p:nvSpPr>
          <p:cNvPr id="63" name="Google Shape;63;p2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65" name="Google Shape;65;p2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7" name="Shape 67"/>
        <p:cNvGrpSpPr/>
        <p:nvPr/>
      </p:nvGrpSpPr>
      <p:grpSpPr>
        <a:xfrm>
          <a:off x="0" y="0"/>
          <a:ext cx="0" cy="0"/>
          <a:chOff x="0" y="0"/>
          <a:chExt cx="0" cy="0"/>
        </a:xfrm>
      </p:grpSpPr>
      <p:sp>
        <p:nvSpPr>
          <p:cNvPr id="68" name="Google Shape;68;p2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1" name="Google Shape;71;p2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3" name="Shape 73"/>
        <p:cNvGrpSpPr/>
        <p:nvPr/>
      </p:nvGrpSpPr>
      <p:grpSpPr>
        <a:xfrm>
          <a:off x="0" y="0"/>
          <a:ext cx="0" cy="0"/>
          <a:chOff x="0" y="0"/>
          <a:chExt cx="0" cy="0"/>
        </a:xfrm>
      </p:grpSpPr>
      <p:sp>
        <p:nvSpPr>
          <p:cNvPr id="74" name="Google Shape;74;p2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7" name="Google Shape;77;p2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86" name="Shape 86"/>
        <p:cNvGrpSpPr/>
        <p:nvPr/>
      </p:nvGrpSpPr>
      <p:grpSpPr>
        <a:xfrm>
          <a:off x="0" y="0"/>
          <a:ext cx="0" cy="0"/>
          <a:chOff x="0" y="0"/>
          <a:chExt cx="0" cy="0"/>
        </a:xfrm>
      </p:grpSpPr>
      <p:sp>
        <p:nvSpPr>
          <p:cNvPr id="87" name="Google Shape;87;p15"/>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5"/>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92" name="Shape 92"/>
        <p:cNvGrpSpPr/>
        <p:nvPr/>
      </p:nvGrpSpPr>
      <p:grpSpPr>
        <a:xfrm>
          <a:off x="0" y="0"/>
          <a:ext cx="0" cy="0"/>
          <a:chOff x="0" y="0"/>
          <a:chExt cx="0" cy="0"/>
        </a:xfrm>
      </p:grpSpPr>
      <p:sp>
        <p:nvSpPr>
          <p:cNvPr id="93" name="Google Shape;93;p30"/>
          <p:cNvSpPr txBox="1"/>
          <p:nvPr>
            <p:ph type="ctrTitle"/>
          </p:nvPr>
        </p:nvSpPr>
        <p:spPr>
          <a:xfrm>
            <a:off x="1524000" y="1033272"/>
            <a:ext cx="9144000" cy="2478024"/>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0"/>
          <p:cNvSpPr txBox="1"/>
          <p:nvPr>
            <p:ph idx="1" type="subTitle"/>
          </p:nvPr>
        </p:nvSpPr>
        <p:spPr>
          <a:xfrm>
            <a:off x="1524000" y="3822192"/>
            <a:ext cx="9144000" cy="1435608"/>
          </a:xfrm>
          <a:prstGeom prst="rect">
            <a:avLst/>
          </a:prstGeom>
          <a:noFill/>
          <a:ln>
            <a:noFill/>
          </a:ln>
        </p:spPr>
        <p:txBody>
          <a:bodyPr anchorCtr="0" anchor="t" bIns="0" lIns="0" spcFirstLastPara="1" rIns="0" wrap="square" tIns="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30"/>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30"/>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0"/>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8" name="Shape 98"/>
        <p:cNvGrpSpPr/>
        <p:nvPr/>
      </p:nvGrpSpPr>
      <p:grpSpPr>
        <a:xfrm>
          <a:off x="0" y="0"/>
          <a:ext cx="0" cy="0"/>
          <a:chOff x="0" y="0"/>
          <a:chExt cx="0" cy="0"/>
        </a:xfrm>
      </p:grpSpPr>
      <p:sp>
        <p:nvSpPr>
          <p:cNvPr id="99" name="Google Shape;99;p3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 name="Google Shape;101;p3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2" name="Google Shape;102;p3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4" name="Shape 104"/>
        <p:cNvGrpSpPr/>
        <p:nvPr/>
      </p:nvGrpSpPr>
      <p:grpSpPr>
        <a:xfrm>
          <a:off x="0" y="0"/>
          <a:ext cx="0" cy="0"/>
          <a:chOff x="0" y="0"/>
          <a:chExt cx="0" cy="0"/>
        </a:xfrm>
      </p:grpSpPr>
      <p:sp>
        <p:nvSpPr>
          <p:cNvPr id="105" name="Google Shape;105;p3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p3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111" name="Shape 111"/>
        <p:cNvGrpSpPr/>
        <p:nvPr/>
      </p:nvGrpSpPr>
      <p:grpSpPr>
        <a:xfrm>
          <a:off x="0" y="0"/>
          <a:ext cx="0" cy="0"/>
          <a:chOff x="0" y="0"/>
          <a:chExt cx="0" cy="0"/>
        </a:xfrm>
      </p:grpSpPr>
      <p:sp>
        <p:nvSpPr>
          <p:cNvPr id="112" name="Google Shape;112;p3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3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3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7" name="Google Shape;117;p3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3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0" name="Shape 120"/>
        <p:cNvGrpSpPr/>
        <p:nvPr/>
      </p:nvGrpSpPr>
      <p:grpSpPr>
        <a:xfrm>
          <a:off x="0" y="0"/>
          <a:ext cx="0" cy="0"/>
          <a:chOff x="0" y="0"/>
          <a:chExt cx="0" cy="0"/>
        </a:xfrm>
      </p:grpSpPr>
      <p:sp>
        <p:nvSpPr>
          <p:cNvPr id="121" name="Google Shape;121;p3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3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3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7" name="Google Shape;127;p3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9" name="Shape 129"/>
        <p:cNvGrpSpPr/>
        <p:nvPr/>
      </p:nvGrpSpPr>
      <p:grpSpPr>
        <a:xfrm>
          <a:off x="0" y="0"/>
          <a:ext cx="0" cy="0"/>
          <a:chOff x="0" y="0"/>
          <a:chExt cx="0" cy="0"/>
        </a:xfrm>
      </p:grpSpPr>
      <p:sp>
        <p:nvSpPr>
          <p:cNvPr id="130" name="Google Shape;130;p3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4" name="Google Shape;134;p3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6" name="Shape 136"/>
        <p:cNvGrpSpPr/>
        <p:nvPr/>
      </p:nvGrpSpPr>
      <p:grpSpPr>
        <a:xfrm>
          <a:off x="0" y="0"/>
          <a:ext cx="0" cy="0"/>
          <a:chOff x="0" y="0"/>
          <a:chExt cx="0" cy="0"/>
        </a:xfrm>
      </p:grpSpPr>
      <p:sp>
        <p:nvSpPr>
          <p:cNvPr id="137" name="Google Shape;137;p3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7"/>
          <p:cNvSpPr/>
          <p:nvPr>
            <p:ph idx="2" type="pic"/>
          </p:nvPr>
        </p:nvSpPr>
        <p:spPr>
          <a:xfrm>
            <a:off x="5505319" y="987425"/>
            <a:ext cx="5833242" cy="4873625"/>
          </a:xfrm>
          <a:prstGeom prst="rect">
            <a:avLst/>
          </a:prstGeom>
          <a:noFill/>
          <a:ln>
            <a:noFill/>
          </a:ln>
        </p:spPr>
      </p:sp>
      <p:sp>
        <p:nvSpPr>
          <p:cNvPr id="139" name="Google Shape;139;p3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1" name="Google Shape;141;p3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3" name="Shape 143"/>
        <p:cNvGrpSpPr/>
        <p:nvPr/>
      </p:nvGrpSpPr>
      <p:grpSpPr>
        <a:xfrm>
          <a:off x="0" y="0"/>
          <a:ext cx="0" cy="0"/>
          <a:chOff x="0" y="0"/>
          <a:chExt cx="0" cy="0"/>
        </a:xfrm>
      </p:grpSpPr>
      <p:sp>
        <p:nvSpPr>
          <p:cNvPr id="144" name="Google Shape;144;p3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7" name="Google Shape;147;p3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9" name="Shape 149"/>
        <p:cNvGrpSpPr/>
        <p:nvPr/>
      </p:nvGrpSpPr>
      <p:grpSpPr>
        <a:xfrm>
          <a:off x="0" y="0"/>
          <a:ext cx="0" cy="0"/>
          <a:chOff x="0" y="0"/>
          <a:chExt cx="0" cy="0"/>
        </a:xfrm>
      </p:grpSpPr>
      <p:sp>
        <p:nvSpPr>
          <p:cNvPr id="150" name="Google Shape;150;p3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3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3.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1.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flipH="1" rot="10800000">
            <a:off x="0" y="6401226"/>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 name="Google Shape;12;p1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8"/>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4" name="Google Shape;14;p1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descr="Ein Bild, das Screenshot, Schrift, Grafiken, Grafikdesign enthält.&#10;&#10;Automatisch generierte Beschreibung" id="15" name="Google Shape;15;p18"/>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14"/>
          <p:cNvSpPr/>
          <p:nvPr/>
        </p:nvSpPr>
        <p:spPr>
          <a:xfrm flipH="1" rot="10800000">
            <a:off x="0" y="6401226"/>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8"/>
                </a:srgbClr>
              </a:gs>
              <a:gs pos="9000">
                <a:srgbClr val="BADB7C">
                  <a:alpha val="5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2" name="Google Shape;82;p1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 name="Google Shape;83;p14"/>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84" name="Google Shape;84;p1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descr="Ein Bild, das Screenshot, Schrift, Grafiken, Grafikdesign enthält.&#10;&#10;Automatisch generierte Beschreibung" id="85" name="Google Shape;85;p14"/>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atapro.cyber-geiger.com/" TargetMode="External"/><Relationship Id="rId4" Type="http://schemas.openxmlformats.org/officeDocument/2006/relationships/hyperlink" Target="https://dataprogames.ph-freiburg.de/smarthome-challenge/" TargetMode="External"/><Relationship Id="rId5" Type="http://schemas.openxmlformats.org/officeDocument/2006/relationships/hyperlink" Target="https://www.datapro.education/curriculum/" TargetMode="External"/><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ppiippaa.github.io/datapro-datafootprint/de" TargetMode="External"/><Relationship Id="rId4" Type="http://schemas.openxmlformats.org/officeDocument/2006/relationships/image" Target="../media/image8.jp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drive.google.com/file/d/1nBGhREP1PiEVhsCo_TMiDYD8w73HHztj/view" TargetMode="Externa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2" name="Google Shape;162;p1"/>
          <p:cNvSpPr/>
          <p:nvPr/>
        </p:nvSpPr>
        <p:spPr>
          <a:xfrm flipH="1" rot="5400000">
            <a:off x="-1409318" y="1410082"/>
            <a:ext cx="6858000" cy="4037835"/>
          </a:xfrm>
          <a:prstGeom prst="rect">
            <a:avLst/>
          </a:prstGeom>
          <a:gradFill>
            <a:gsLst>
              <a:gs pos="0">
                <a:schemeClr val="accent6"/>
              </a:gs>
              <a:gs pos="8000">
                <a:schemeClr val="accent6"/>
              </a:gs>
              <a:gs pos="100000">
                <a:srgbClr val="4AB5C4">
                  <a:alpha val="87451"/>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3" name="Google Shape;163;p1"/>
          <p:cNvSpPr/>
          <p:nvPr/>
        </p:nvSpPr>
        <p:spPr>
          <a:xfrm flipH="1" rot="5400000">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1"/>
          <p:cNvSpPr/>
          <p:nvPr/>
        </p:nvSpPr>
        <p:spPr>
          <a:xfrm flipH="1" rot="5400000">
            <a:off x="759600" y="3579001"/>
            <a:ext cx="2502300" cy="4055700"/>
          </a:xfrm>
          <a:prstGeom prst="rect">
            <a:avLst/>
          </a:prstGeom>
          <a:gradFill>
            <a:gsLst>
              <a:gs pos="0">
                <a:srgbClr val="4AB5C4">
                  <a:alpha val="26667"/>
                </a:srgbClr>
              </a:gs>
              <a:gs pos="2000">
                <a:srgbClr val="4AB5C4">
                  <a:alpha val="26667"/>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1"/>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6" name="Google Shape;166;p1"/>
          <p:cNvSpPr txBox="1"/>
          <p:nvPr>
            <p:ph type="title"/>
          </p:nvPr>
        </p:nvSpPr>
        <p:spPr>
          <a:xfrm>
            <a:off x="235131" y="845423"/>
            <a:ext cx="3645000" cy="5783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444"/>
              <a:buNone/>
            </a:pPr>
            <a:r>
              <a:rPr b="0" i="1" lang="en-US" sz="3100">
                <a:solidFill>
                  <a:srgbClr val="000000"/>
                </a:solidFill>
                <a:latin typeface="Arial"/>
                <a:ea typeface="Arial"/>
                <a:cs typeface="Arial"/>
                <a:sym typeface="Arial"/>
              </a:rPr>
              <a:t>How do I decide what smart devices know about me?</a:t>
            </a:r>
            <a:br>
              <a:rPr b="0" i="1" lang="en-US" sz="3100">
                <a:solidFill>
                  <a:srgbClr val="000000"/>
                </a:solidFill>
                <a:latin typeface="Arial"/>
                <a:ea typeface="Arial"/>
                <a:cs typeface="Arial"/>
                <a:sym typeface="Arial"/>
              </a:rPr>
            </a:br>
            <a:br>
              <a:rPr b="0" i="1" lang="en-US" sz="3100">
                <a:solidFill>
                  <a:srgbClr val="000000"/>
                </a:solidFill>
                <a:latin typeface="Arial"/>
                <a:ea typeface="Arial"/>
                <a:cs typeface="Arial"/>
                <a:sym typeface="Arial"/>
              </a:rPr>
            </a:br>
            <a:br>
              <a:rPr b="0" lang="en-US" sz="3100">
                <a:solidFill>
                  <a:srgbClr val="000000"/>
                </a:solidFill>
                <a:latin typeface="Arial"/>
                <a:ea typeface="Arial"/>
                <a:cs typeface="Arial"/>
                <a:sym typeface="Arial"/>
              </a:rPr>
            </a:br>
            <a:r>
              <a:rPr b="0" lang="en-US" sz="3100">
                <a:solidFill>
                  <a:srgbClr val="000000"/>
                </a:solidFill>
                <a:latin typeface="Arial"/>
                <a:ea typeface="Arial"/>
                <a:cs typeface="Arial"/>
                <a:sym typeface="Arial"/>
              </a:rPr>
              <a:t>C: Learn How to Protect Data with the Smart Home Challenge</a:t>
            </a:r>
            <a:br>
              <a:rPr b="0" lang="en-US" sz="3100">
                <a:solidFill>
                  <a:srgbClr val="000000"/>
                </a:solidFill>
                <a:latin typeface="Arial"/>
                <a:ea typeface="Arial"/>
                <a:cs typeface="Arial"/>
                <a:sym typeface="Arial"/>
              </a:rPr>
            </a:b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ctr">
              <a:lnSpc>
                <a:spcPct val="120000"/>
              </a:lnSpc>
              <a:spcBef>
                <a:spcPts val="1000"/>
              </a:spcBef>
              <a:spcAft>
                <a:spcPts val="0"/>
              </a:spcAft>
              <a:buSzPts val="1800"/>
              <a:buNone/>
            </a:pPr>
            <a:r>
              <a:t/>
            </a:r>
            <a:endParaRPr sz="900"/>
          </a:p>
        </p:txBody>
      </p:sp>
      <p:pic>
        <p:nvPicPr>
          <p:cNvPr descr="Ein Bild, das Grafiken, Schrift, Grafikdesign, Text enthält.&#10;&#10;Automatisch generierte Beschreibung" id="167" name="Google Shape;167;p1"/>
          <p:cNvPicPr preferRelativeResize="0"/>
          <p:nvPr/>
        </p:nvPicPr>
        <p:blipFill rotWithShape="1">
          <a:blip r:embed="rId3">
            <a:alphaModFix/>
          </a:blip>
          <a:srcRect b="1616" l="0" r="-2" t="1477"/>
          <a:stretch/>
        </p:blipFill>
        <p:spPr>
          <a:xfrm>
            <a:off x="9771321" y="873031"/>
            <a:ext cx="2566983" cy="2487530"/>
          </a:xfrm>
          <a:prstGeom prst="rect">
            <a:avLst/>
          </a:prstGeom>
          <a:noFill/>
          <a:ln>
            <a:noFill/>
          </a:ln>
        </p:spPr>
      </p:pic>
      <p:sp>
        <p:nvSpPr>
          <p:cNvPr id="168" name="Google Shape;168;p1"/>
          <p:cNvSpPr/>
          <p:nvPr/>
        </p:nvSpPr>
        <p:spPr>
          <a:xfrm>
            <a:off x="10119360" y="5203150"/>
            <a:ext cx="1837509" cy="1426035"/>
          </a:xfrm>
          <a:custGeom>
            <a:rect b="b" l="l" r="r" t="t"/>
            <a:pathLst>
              <a:path extrusionOk="0" h="2653067" w="2613271">
                <a:moveTo>
                  <a:pt x="0" y="0"/>
                </a:moveTo>
                <a:lnTo>
                  <a:pt x="2613271" y="0"/>
                </a:lnTo>
                <a:lnTo>
                  <a:pt x="2613271" y="2653067"/>
                </a:lnTo>
                <a:lnTo>
                  <a:pt x="0" y="265306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73" name="Shape 173"/>
        <p:cNvGrpSpPr/>
        <p:nvPr/>
      </p:nvGrpSpPr>
      <p:grpSpPr>
        <a:xfrm>
          <a:off x="0" y="0"/>
          <a:ext cx="0" cy="0"/>
          <a:chOff x="0" y="0"/>
          <a:chExt cx="0" cy="0"/>
        </a:xfrm>
      </p:grpSpPr>
      <p:sp>
        <p:nvSpPr>
          <p:cNvPr id="174" name="Google Shape;174;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5" name="Google Shape;175;p2"/>
          <p:cNvSpPr txBox="1"/>
          <p:nvPr>
            <p:ph type="title"/>
          </p:nvPr>
        </p:nvSpPr>
        <p:spPr>
          <a:xfrm>
            <a:off x="625630" y="457201"/>
            <a:ext cx="9291368" cy="706582"/>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i="0" lang="en-US" sz="3200">
                <a:solidFill>
                  <a:srgbClr val="000000"/>
                </a:solidFill>
                <a:latin typeface="Arial"/>
                <a:ea typeface="Arial"/>
                <a:cs typeface="Arial"/>
                <a:sym typeface="Arial"/>
              </a:rPr>
              <a:t>GUIDELINES FOR USING THE SLIDES</a:t>
            </a:r>
            <a:endParaRPr sz="3200"/>
          </a:p>
        </p:txBody>
      </p:sp>
      <p:sp>
        <p:nvSpPr>
          <p:cNvPr id="176" name="Google Shape;176;p2"/>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2"/>
          <p:cNvSpPr txBox="1"/>
          <p:nvPr>
            <p:ph idx="1" type="body"/>
          </p:nvPr>
        </p:nvSpPr>
        <p:spPr>
          <a:xfrm>
            <a:off x="625631" y="2003195"/>
            <a:ext cx="9489919" cy="4193782"/>
          </a:xfrm>
          <a:prstGeom prst="rect">
            <a:avLst/>
          </a:prstGeom>
          <a:noFill/>
          <a:ln>
            <a:noFill/>
          </a:ln>
        </p:spPr>
        <p:txBody>
          <a:bodyPr anchorCtr="0" anchor="t" bIns="0" lIns="0" spcFirstLastPara="1" rIns="0" wrap="square" tIns="0">
            <a:normAutofit fontScale="77500" lnSpcReduction="20000"/>
          </a:bodyPr>
          <a:lstStyle/>
          <a:p>
            <a:pPr indent="-324365" lvl="0" marL="457200" rtl="0" algn="l">
              <a:lnSpc>
                <a:spcPct val="120000"/>
              </a:lnSpc>
              <a:spcBef>
                <a:spcPts val="0"/>
              </a:spcBef>
              <a:spcAft>
                <a:spcPts val="0"/>
              </a:spcAft>
              <a:buSzPct val="108108"/>
              <a:buChar char="•"/>
            </a:pPr>
            <a:r>
              <a:rPr lang="en-US" sz="1800"/>
              <a:t>We assume that you will adapt the slides provided here to serve your purposes.</a:t>
            </a:r>
            <a:endParaRPr sz="1800"/>
          </a:p>
          <a:p>
            <a:pPr indent="-210065" lvl="0" marL="228600" rtl="0" algn="l">
              <a:lnSpc>
                <a:spcPct val="120000"/>
              </a:lnSpc>
              <a:spcBef>
                <a:spcPts val="1000"/>
              </a:spcBef>
              <a:spcAft>
                <a:spcPts val="0"/>
              </a:spcAft>
              <a:buSzPct val="108108"/>
              <a:buChar char="•"/>
            </a:pPr>
            <a:r>
              <a:rPr lang="en-US" sz="1800"/>
              <a:t>The following slides include, among other things:</a:t>
            </a:r>
            <a:endParaRPr/>
          </a:p>
          <a:p>
            <a:pPr indent="-317182" lvl="1" marL="914400" rtl="0" algn="l">
              <a:lnSpc>
                <a:spcPct val="120000"/>
              </a:lnSpc>
              <a:spcBef>
                <a:spcPts val="1000"/>
              </a:spcBef>
              <a:spcAft>
                <a:spcPts val="0"/>
              </a:spcAft>
              <a:buSzPct val="100000"/>
              <a:buChar char="•"/>
            </a:pPr>
            <a:r>
              <a:rPr lang="en-US" sz="1800"/>
              <a:t>Ways to Use the Accompanying Worksheet “DataPro Web Games Worksheet”</a:t>
            </a:r>
            <a:endParaRPr/>
          </a:p>
          <a:p>
            <a:pPr indent="-317182" lvl="1" marL="914400" rtl="0" algn="l">
              <a:lnSpc>
                <a:spcPct val="120000"/>
              </a:lnSpc>
              <a:spcBef>
                <a:spcPts val="1000"/>
              </a:spcBef>
              <a:spcAft>
                <a:spcPts val="0"/>
              </a:spcAft>
              <a:buSzPct val="100000"/>
              <a:buChar char="•"/>
            </a:pPr>
            <a:r>
              <a:rPr lang="en-US" sz="1800"/>
              <a:t>Suggestions for activities using the DataPro AI bot. It is configured in such a way that conversations are not used for AI training (privacy!) and that it only answers questions related to the topic: </a:t>
            </a:r>
            <a:r>
              <a:rPr lang="en-US" sz="1800" u="sng">
                <a:solidFill>
                  <a:schemeClr val="hlink"/>
                </a:solidFill>
                <a:hlinkClick r:id="rId3"/>
              </a:rPr>
              <a:t>https://datapro.cyber-geiger.com/</a:t>
            </a:r>
            <a:endParaRPr sz="1800"/>
          </a:p>
          <a:p>
            <a:pPr indent="-317182" lvl="1" marL="914400" rtl="0" algn="l">
              <a:lnSpc>
                <a:spcPct val="120000"/>
              </a:lnSpc>
              <a:spcBef>
                <a:spcPts val="1000"/>
              </a:spcBef>
              <a:spcAft>
                <a:spcPts val="0"/>
              </a:spcAft>
              <a:buSzPct val="100000"/>
              <a:buChar char="•"/>
            </a:pPr>
            <a:r>
              <a:rPr lang="en-US" sz="1800"/>
              <a:t>Our web game, “Smart Home Challenge,” which helps students practice what they’ve learned after they’ve been activated and introduced to the topic : </a:t>
            </a:r>
            <a:r>
              <a:rPr lang="en-US" sz="1800" u="sng">
                <a:solidFill>
                  <a:schemeClr val="hlink"/>
                </a:solidFill>
                <a:hlinkClick r:id="rId4"/>
              </a:rPr>
              <a:t>https://dataprogames.ph-freiburg.de/smarthome-challenge/</a:t>
            </a:r>
            <a:endParaRPr sz="1800"/>
          </a:p>
          <a:p>
            <a:pPr indent="0" lvl="0" marL="0" rtl="0" algn="l">
              <a:lnSpc>
                <a:spcPct val="120000"/>
              </a:lnSpc>
              <a:spcBef>
                <a:spcPts val="1000"/>
              </a:spcBef>
              <a:spcAft>
                <a:spcPts val="0"/>
              </a:spcAft>
              <a:buSzPct val="116129"/>
              <a:buNone/>
            </a:pPr>
            <a:r>
              <a:rPr lang="en-US"/>
              <a:t>→  We recommend that you test the web game in advance for compatibility with the school’s Wi-Fi (bandwidth, restrictions on various websites) and read the accompanying “Game Guide.”</a:t>
            </a:r>
            <a:endParaRPr/>
          </a:p>
          <a:p>
            <a:pPr indent="-312293" lvl="0" marL="457200" rtl="0" algn="l">
              <a:lnSpc>
                <a:spcPct val="120000"/>
              </a:lnSpc>
              <a:spcBef>
                <a:spcPts val="1000"/>
              </a:spcBef>
              <a:spcAft>
                <a:spcPts val="0"/>
              </a:spcAft>
              <a:buSzPct val="100000"/>
              <a:buChar char="•"/>
            </a:pPr>
            <a:r>
              <a:rPr lang="en-US" sz="1700"/>
              <a:t>The learning objectives for this unit are based on the </a:t>
            </a:r>
            <a:r>
              <a:rPr lang="en-US" sz="1700" u="sng">
                <a:solidFill>
                  <a:schemeClr val="hlink"/>
                </a:solidFill>
                <a:highlight>
                  <a:schemeClr val="lt1"/>
                </a:highlight>
                <a:hlinkClick r:id="rId5"/>
              </a:rPr>
              <a:t>DataPro-Curriculum</a:t>
            </a:r>
            <a:r>
              <a:rPr lang="en-US" sz="1700">
                <a:solidFill>
                  <a:schemeClr val="hlink"/>
                </a:solidFill>
                <a:highlight>
                  <a:schemeClr val="lt1"/>
                </a:highlight>
              </a:rPr>
              <a:t>  </a:t>
            </a:r>
            <a:r>
              <a:rPr lang="en-US" sz="1700"/>
              <a:t>and are primarily designed to teach skills from Cluster C: </a:t>
            </a:r>
            <a:r>
              <a:rPr b="1" lang="en-US" sz="1700"/>
              <a:t>Learning to Protect Data</a:t>
            </a:r>
            <a:endParaRPr b="1" sz="1700">
              <a:highlight>
                <a:schemeClr val="lt1"/>
              </a:highlight>
            </a:endParaRPr>
          </a:p>
          <a:p>
            <a:pPr indent="-309849" lvl="0" marL="457200" rtl="0" algn="l">
              <a:lnSpc>
                <a:spcPct val="120000"/>
              </a:lnSpc>
              <a:spcBef>
                <a:spcPts val="1000"/>
              </a:spcBef>
              <a:spcAft>
                <a:spcPts val="0"/>
              </a:spcAft>
              <a:buSzPct val="100000"/>
              <a:buChar char="•"/>
            </a:pPr>
            <a:r>
              <a:rPr lang="en-US" sz="1650"/>
              <a:t>You can find a further overview, including the specified learning objectives, in the accompanying lesson plan (syllabus): C – Protecting Data – </a:t>
            </a:r>
            <a:r>
              <a:rPr b="1" lang="en-US" sz="1650"/>
              <a:t>Smart Home Challenge</a:t>
            </a:r>
            <a:endParaRPr b="1" sz="1800"/>
          </a:p>
        </p:txBody>
      </p:sp>
      <p:pic>
        <p:nvPicPr>
          <p:cNvPr descr="Ein Bild, das Grafiken, Schrift, Grafikdesign, Text enthält.&#10;&#10;Automatisch generierte Beschreibung" id="179" name="Google Shape;179;p2"/>
          <p:cNvPicPr preferRelativeResize="0"/>
          <p:nvPr/>
        </p:nvPicPr>
        <p:blipFill rotWithShape="1">
          <a:blip r:embed="rId6">
            <a:alphaModFix/>
          </a:blip>
          <a:srcRect b="1616" l="0" r="-2" t="1477"/>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84" name="Shape 184"/>
        <p:cNvGrpSpPr/>
        <p:nvPr/>
      </p:nvGrpSpPr>
      <p:grpSpPr>
        <a:xfrm>
          <a:off x="0" y="0"/>
          <a:ext cx="0" cy="0"/>
          <a:chOff x="0" y="0"/>
          <a:chExt cx="0" cy="0"/>
        </a:xfrm>
      </p:grpSpPr>
      <p:sp>
        <p:nvSpPr>
          <p:cNvPr id="185" name="Google Shape;185;p6"/>
          <p:cNvSpPr/>
          <p:nvPr/>
        </p:nvSpPr>
        <p:spPr>
          <a:xfrm>
            <a:off x="0" y="193964"/>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6" name="Google Shape;186;p6"/>
          <p:cNvSpPr txBox="1"/>
          <p:nvPr>
            <p:ph type="title"/>
          </p:nvPr>
        </p:nvSpPr>
        <p:spPr>
          <a:xfrm>
            <a:off x="625625" y="457200"/>
            <a:ext cx="9765300" cy="706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OVERVIEW OF THE COURSE STRUCTURE</a:t>
            </a:r>
            <a:endParaRPr sz="3200"/>
          </a:p>
        </p:txBody>
      </p:sp>
      <p:sp>
        <p:nvSpPr>
          <p:cNvPr id="187" name="Google Shape;187;p6"/>
          <p:cNvSpPr/>
          <p:nvPr/>
        </p:nvSpPr>
        <p:spPr>
          <a:xfrm flipH="1" rot="10800000">
            <a:off x="0" y="6400799"/>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8"/>
                </a:srgbClr>
              </a:gs>
              <a:gs pos="9000">
                <a:srgbClr val="9AB5A6">
                  <a:alpha val="3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9" name="Google Shape;189;p6"/>
          <p:cNvSpPr txBox="1"/>
          <p:nvPr>
            <p:ph idx="1" type="body"/>
          </p:nvPr>
        </p:nvSpPr>
        <p:spPr>
          <a:xfrm>
            <a:off x="625629" y="1754372"/>
            <a:ext cx="10942593" cy="4442605"/>
          </a:xfrm>
          <a:prstGeom prst="rect">
            <a:avLst/>
          </a:prstGeom>
          <a:noFill/>
          <a:ln>
            <a:noFill/>
          </a:ln>
        </p:spPr>
        <p:txBody>
          <a:bodyPr anchorCtr="0" anchor="t" bIns="0" lIns="0" spcFirstLastPara="1" rIns="0" wrap="square" tIns="0">
            <a:normAutofit fontScale="92500" lnSpcReduction="20000"/>
          </a:bodyPr>
          <a:lstStyle/>
          <a:p>
            <a:pPr indent="0" lvl="0" marL="10297" rtl="0" algn="l">
              <a:lnSpc>
                <a:spcPct val="120000"/>
              </a:lnSpc>
              <a:spcBef>
                <a:spcPts val="1000"/>
              </a:spcBef>
              <a:spcAft>
                <a:spcPts val="0"/>
              </a:spcAft>
              <a:buSzPct val="108100"/>
              <a:buNone/>
            </a:pPr>
            <a:r>
              <a:rPr lang="en-US">
                <a:solidFill>
                  <a:srgbClr val="111111"/>
                </a:solidFill>
              </a:rPr>
              <a:t>We suggest the following lesson plan—which can, of course, be adapted—based on the sequence of the slides:</a:t>
            </a:r>
            <a:endParaRPr b="1">
              <a:solidFill>
                <a:srgbClr val="111111"/>
              </a:solidFill>
            </a:endParaRPr>
          </a:p>
          <a:p>
            <a:pPr indent="-218303" lvl="0" marL="228600" rtl="0" algn="l">
              <a:lnSpc>
                <a:spcPct val="120000"/>
              </a:lnSpc>
              <a:spcBef>
                <a:spcPts val="1000"/>
              </a:spcBef>
              <a:spcAft>
                <a:spcPts val="0"/>
              </a:spcAft>
              <a:buSzPct val="108100"/>
              <a:buChar char="•"/>
            </a:pPr>
            <a:r>
              <a:rPr b="1" lang="en-US">
                <a:solidFill>
                  <a:srgbClr val="111111"/>
                </a:solidFill>
              </a:rPr>
              <a:t>Introduction: </a:t>
            </a:r>
            <a:r>
              <a:rPr lang="en-US">
                <a:solidFill>
                  <a:srgbClr val="111111"/>
                </a:solidFill>
              </a:rPr>
              <a:t>Identifying the “digital footprint” + whole-class discussion</a:t>
            </a:r>
            <a:endParaRPr/>
          </a:p>
          <a:p>
            <a:pPr indent="-218303" lvl="0" marL="228600" rtl="0" algn="l">
              <a:lnSpc>
                <a:spcPct val="120000"/>
              </a:lnSpc>
              <a:spcBef>
                <a:spcPts val="1000"/>
              </a:spcBef>
              <a:spcAft>
                <a:spcPts val="0"/>
              </a:spcAft>
              <a:buSzPct val="108100"/>
              <a:buChar char="•"/>
            </a:pPr>
            <a:r>
              <a:rPr b="1" lang="en-US">
                <a:solidFill>
                  <a:srgbClr val="111111"/>
                </a:solidFill>
              </a:rPr>
              <a:t>Activity 1: </a:t>
            </a:r>
            <a:r>
              <a:rPr lang="en-US">
                <a:solidFill>
                  <a:srgbClr val="111111"/>
                </a:solidFill>
              </a:rPr>
              <a:t>Task Variation 3 from the accompanying worksheet “DataPro Webgames”</a:t>
            </a:r>
            <a:endParaRPr/>
          </a:p>
          <a:p>
            <a:pPr indent="-218303" lvl="0" marL="228600" rtl="0" algn="l">
              <a:lnSpc>
                <a:spcPct val="120000"/>
              </a:lnSpc>
              <a:spcBef>
                <a:spcPts val="1000"/>
              </a:spcBef>
              <a:spcAft>
                <a:spcPts val="0"/>
              </a:spcAft>
              <a:buSzPct val="108100"/>
              <a:buChar char="•"/>
            </a:pPr>
            <a:r>
              <a:rPr b="1" lang="en-US">
                <a:solidFill>
                  <a:srgbClr val="111111"/>
                </a:solidFill>
              </a:rPr>
              <a:t>Working in pairs</a:t>
            </a:r>
            <a:r>
              <a:rPr lang="en-US">
                <a:solidFill>
                  <a:srgbClr val="111111"/>
                </a:solidFill>
              </a:rPr>
              <a:t>: Creating a “friend book entry” to document and contextualize the individual work completed earlier</a:t>
            </a:r>
            <a:endParaRPr/>
          </a:p>
          <a:p>
            <a:pPr indent="-218303" lvl="0" marL="228600" rtl="0" algn="l">
              <a:lnSpc>
                <a:spcPct val="120000"/>
              </a:lnSpc>
              <a:spcBef>
                <a:spcPts val="1000"/>
              </a:spcBef>
              <a:spcAft>
                <a:spcPts val="0"/>
              </a:spcAft>
              <a:buSzPct val="108100"/>
              <a:buChar char="•"/>
            </a:pPr>
            <a:r>
              <a:rPr b="1" lang="en-US">
                <a:solidFill>
                  <a:srgbClr val="111111"/>
                </a:solidFill>
              </a:rPr>
              <a:t>Teacher-student discussion: </a:t>
            </a:r>
            <a:r>
              <a:rPr lang="en-US">
                <a:solidFill>
                  <a:srgbClr val="111111"/>
                </a:solidFill>
              </a:rPr>
              <a:t>Reflection on potential risks associated with the creation of personal data profiles by apps or online services</a:t>
            </a:r>
            <a:endParaRPr/>
          </a:p>
          <a:p>
            <a:pPr indent="-218303" lvl="0" marL="228600" rtl="0" algn="l">
              <a:lnSpc>
                <a:spcPct val="120000"/>
              </a:lnSpc>
              <a:spcBef>
                <a:spcPts val="1000"/>
              </a:spcBef>
              <a:spcAft>
                <a:spcPts val="0"/>
              </a:spcAft>
              <a:buSzPct val="108100"/>
              <a:buChar char="•"/>
            </a:pPr>
            <a:r>
              <a:rPr b="1" lang="en-US">
                <a:solidFill>
                  <a:srgbClr val="111111"/>
                </a:solidFill>
              </a:rPr>
              <a:t>Activity 2: </a:t>
            </a:r>
            <a:r>
              <a:rPr lang="en-US">
                <a:solidFill>
                  <a:srgbClr val="111111"/>
                </a:solidFill>
              </a:rPr>
              <a:t>Play the DataPro web game “Smart Home Challenge.” Teachers are encouraged to review the accompanying game guide beforehand.</a:t>
            </a:r>
            <a:endParaRPr/>
          </a:p>
          <a:p>
            <a:pPr indent="-218303" lvl="0" marL="228600" rtl="0" algn="l">
              <a:lnSpc>
                <a:spcPct val="120000"/>
              </a:lnSpc>
              <a:spcBef>
                <a:spcPts val="1000"/>
              </a:spcBef>
              <a:spcAft>
                <a:spcPts val="0"/>
              </a:spcAft>
              <a:buSzPct val="108100"/>
              <a:buChar char="•"/>
            </a:pPr>
            <a:r>
              <a:rPr b="1" lang="en-US">
                <a:solidFill>
                  <a:srgbClr val="111111"/>
                </a:solidFill>
              </a:rPr>
              <a:t>Conclusion</a:t>
            </a:r>
            <a:r>
              <a:rPr lang="en-US">
                <a:solidFill>
                  <a:srgbClr val="111111"/>
                </a:solidFill>
              </a:rPr>
              <a:t>: Feedback and reflection on what was learned and played during the whole-class discussion</a:t>
            </a:r>
            <a:endParaRPr>
              <a:solidFill>
                <a:srgbClr val="111111"/>
              </a:solidFill>
            </a:endParaRPr>
          </a:p>
        </p:txBody>
      </p:sp>
      <p:pic>
        <p:nvPicPr>
          <p:cNvPr descr="Ein Bild, das Grafiken, Schrift, Grafikdesign, Text enthält.&#10;&#10;Automatisch generierte Beschreibung" id="190" name="Google Shape;190;p6"/>
          <p:cNvPicPr preferRelativeResize="0"/>
          <p:nvPr/>
        </p:nvPicPr>
        <p:blipFill rotWithShape="1">
          <a:blip r:embed="rId3">
            <a:alphaModFix/>
          </a:blip>
          <a:srcRect b="1616" l="0" r="-2" t="1477"/>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venir"/>
              <a:ea typeface="Avenir"/>
              <a:cs typeface="Avenir"/>
              <a:sym typeface="Avenir"/>
            </a:endParaRPr>
          </a:p>
        </p:txBody>
      </p:sp>
      <p:sp>
        <p:nvSpPr>
          <p:cNvPr id="197" name="Google Shape;197;p5"/>
          <p:cNvSpPr txBox="1"/>
          <p:nvPr>
            <p:ph type="title"/>
          </p:nvPr>
        </p:nvSpPr>
        <p:spPr>
          <a:xfrm>
            <a:off x="1023125" y="667075"/>
            <a:ext cx="4163100" cy="4569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chemeClr val="dk1"/>
              </a:buClr>
              <a:buSzPct val="55556"/>
              <a:buNone/>
            </a:pPr>
            <a:r>
              <a:rPr lang="en-US">
                <a:latin typeface="Arial"/>
                <a:ea typeface="Arial"/>
                <a:cs typeface="Arial"/>
                <a:sym typeface="Arial"/>
              </a:rPr>
              <a:t>Digital Footprint</a:t>
            </a:r>
            <a:endParaRPr/>
          </a:p>
        </p:txBody>
      </p:sp>
      <p:sp>
        <p:nvSpPr>
          <p:cNvPr id="198" name="Google Shape;198;p5"/>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9" name="Google Shape;199;p5"/>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0" name="Google Shape;200;p5"/>
          <p:cNvSpPr txBox="1"/>
          <p:nvPr>
            <p:ph idx="1" type="body"/>
          </p:nvPr>
        </p:nvSpPr>
        <p:spPr>
          <a:xfrm>
            <a:off x="625625" y="1917500"/>
            <a:ext cx="8153400" cy="42795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342900" lvl="0" marL="457200" rtl="0" algn="l">
              <a:lnSpc>
                <a:spcPct val="120000"/>
              </a:lnSpc>
              <a:spcBef>
                <a:spcPts val="1000"/>
              </a:spcBef>
              <a:spcAft>
                <a:spcPts val="0"/>
              </a:spcAft>
              <a:buSzPts val="1800"/>
              <a:buAutoNum type="arabicPeriod"/>
            </a:pPr>
            <a:r>
              <a:rPr lang="en-US"/>
              <a:t>Imagine: If every click online and in apps were a step, how far would you have walked by now? Compare your results in pairs.</a:t>
            </a:r>
            <a:endParaRPr/>
          </a:p>
          <a:p>
            <a:pPr indent="-228600" lvl="0" marL="457200" rtl="0" algn="l">
              <a:lnSpc>
                <a:spcPct val="120000"/>
              </a:lnSpc>
              <a:spcBef>
                <a:spcPts val="1000"/>
              </a:spcBef>
              <a:spcAft>
                <a:spcPts val="0"/>
              </a:spcAft>
              <a:buSzPts val="1800"/>
              <a:buNone/>
            </a:pPr>
            <a:r>
              <a:t/>
            </a:r>
            <a:endParaRPr/>
          </a:p>
          <a:p>
            <a:pPr indent="-342900" lvl="0" marL="457200" rtl="0" algn="l">
              <a:lnSpc>
                <a:spcPct val="120000"/>
              </a:lnSpc>
              <a:spcBef>
                <a:spcPts val="1000"/>
              </a:spcBef>
              <a:spcAft>
                <a:spcPts val="0"/>
              </a:spcAft>
              <a:buSzPts val="1800"/>
              <a:buAutoNum type="arabicPeriod"/>
            </a:pPr>
            <a:r>
              <a:rPr lang="en-US"/>
              <a:t>Now calculate your digital footprint: </a:t>
            </a:r>
            <a:r>
              <a:rPr lang="en-US" u="sng">
                <a:solidFill>
                  <a:schemeClr val="hlink"/>
                </a:solidFill>
                <a:hlinkClick r:id="rId3"/>
              </a:rPr>
              <a:t>https://ppiippaa.github.io/datapro-datafootprint</a:t>
            </a:r>
            <a:endParaRPr/>
          </a:p>
          <a:p>
            <a:pPr indent="0" lvl="0" marL="114300" rtl="0" algn="l">
              <a:lnSpc>
                <a:spcPct val="120000"/>
              </a:lnSpc>
              <a:spcBef>
                <a:spcPts val="1000"/>
              </a:spcBef>
              <a:spcAft>
                <a:spcPts val="0"/>
              </a:spcAft>
              <a:buSzPts val="1800"/>
              <a:buNone/>
            </a:pPr>
            <a:r>
              <a:rPr lang="en-US"/>
              <a:t>Would you have estimated your digital risk to be just as high or low?</a:t>
            </a:r>
            <a:endParaRPr/>
          </a:p>
        </p:txBody>
      </p:sp>
      <p:pic>
        <p:nvPicPr>
          <p:cNvPr descr="foot footprint man icon vector. Isolated contour symbol illustration (von Getty Images)" id="201" name="Google Shape;201;p5"/>
          <p:cNvPicPr preferRelativeResize="0"/>
          <p:nvPr/>
        </p:nvPicPr>
        <p:blipFill rotWithShape="1">
          <a:blip r:embed="rId4">
            <a:alphaModFix/>
          </a:blip>
          <a:srcRect b="0" l="0" r="0" t="0"/>
          <a:stretch/>
        </p:blipFill>
        <p:spPr>
          <a:xfrm>
            <a:off x="9064950" y="354825"/>
            <a:ext cx="2698624" cy="2698624"/>
          </a:xfrm>
          <a:prstGeom prst="rect">
            <a:avLst/>
          </a:prstGeom>
          <a:solidFill>
            <a:schemeClr val="lt1"/>
          </a:solidFill>
          <a:ln>
            <a:noFill/>
          </a:ln>
        </p:spPr>
      </p:pic>
      <p:pic>
        <p:nvPicPr>
          <p:cNvPr id="202" name="Google Shape;202;p5"/>
          <p:cNvPicPr preferRelativeResize="0"/>
          <p:nvPr/>
        </p:nvPicPr>
        <p:blipFill rotWithShape="1">
          <a:blip r:embed="rId5">
            <a:alphaModFix/>
          </a:blip>
          <a:srcRect b="0" l="0" r="0" t="0"/>
          <a:stretch/>
        </p:blipFill>
        <p:spPr>
          <a:xfrm>
            <a:off x="9064938" y="3630075"/>
            <a:ext cx="2356625" cy="2194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sp>
        <p:nvSpPr>
          <p:cNvPr id="208" name="Google Shape;208;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Ein Medium ist etwas, das Informationen überträgt oder speichert.</a:t>
            </a:r>
            <a:endParaRPr b="0" i="0" sz="1800" u="none" cap="none" strike="noStrike">
              <a:solidFill>
                <a:schemeClr val="lt1"/>
              </a:solidFill>
              <a:latin typeface="Avenir"/>
              <a:ea typeface="Avenir"/>
              <a:cs typeface="Avenir"/>
              <a:sym typeface="Avenir"/>
            </a:endParaRPr>
          </a:p>
        </p:txBody>
      </p:sp>
      <p:sp>
        <p:nvSpPr>
          <p:cNvPr id="209" name="Google Shape;209;p3"/>
          <p:cNvSpPr txBox="1"/>
          <p:nvPr>
            <p:ph type="title"/>
          </p:nvPr>
        </p:nvSpPr>
        <p:spPr>
          <a:xfrm>
            <a:off x="1077675" y="457200"/>
            <a:ext cx="883950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None/>
            </a:pPr>
            <a:r>
              <a:rPr b="0" lang="en-US">
                <a:latin typeface="Arial"/>
                <a:ea typeface="Arial"/>
                <a:cs typeface="Arial"/>
                <a:sym typeface="Arial"/>
              </a:rPr>
              <a:t>Data Connectivity</a:t>
            </a:r>
            <a:endParaRPr b="0" sz="3200">
              <a:solidFill>
                <a:srgbClr val="000000"/>
              </a:solidFill>
              <a:latin typeface="Arial"/>
              <a:ea typeface="Arial"/>
              <a:cs typeface="Arial"/>
              <a:sym typeface="Arial"/>
            </a:endParaRPr>
          </a:p>
        </p:txBody>
      </p:sp>
      <p:sp>
        <p:nvSpPr>
          <p:cNvPr id="210" name="Google Shape;210;p3"/>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1" name="Google Shape;211;p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2" name="Google Shape;212;p3"/>
          <p:cNvSpPr txBox="1"/>
          <p:nvPr>
            <p:ph idx="1" type="body"/>
          </p:nvPr>
        </p:nvSpPr>
        <p:spPr>
          <a:xfrm>
            <a:off x="1077686" y="1828800"/>
            <a:ext cx="10161041" cy="43681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fontScale="77500" lnSpcReduction="20000"/>
          </a:bodyPr>
          <a:lstStyle/>
          <a:p>
            <a:pPr indent="-361506" lvl="0" marL="457200" rtl="0" algn="l">
              <a:lnSpc>
                <a:spcPct val="120000"/>
              </a:lnSpc>
              <a:spcBef>
                <a:spcPts val="1000"/>
              </a:spcBef>
              <a:spcAft>
                <a:spcPts val="0"/>
              </a:spcAft>
              <a:buSzPct val="100000"/>
              <a:buAutoNum type="arabicPeriod"/>
            </a:pPr>
            <a:r>
              <a:rPr b="1" lang="en-US" sz="2700"/>
              <a:t>Smart devices, apps, and clouds: What do these terms have in common? </a:t>
            </a:r>
            <a:endParaRPr/>
          </a:p>
          <a:p>
            <a:pPr indent="0" lvl="0" marL="95726" rtl="0" algn="l">
              <a:lnSpc>
                <a:spcPct val="120000"/>
              </a:lnSpc>
              <a:spcBef>
                <a:spcPts val="1000"/>
              </a:spcBef>
              <a:spcAft>
                <a:spcPts val="0"/>
              </a:spcAft>
              <a:buSzPct val="100000"/>
              <a:buNone/>
            </a:pPr>
            <a:r>
              <a:rPr b="1" i="1" lang="en-US"/>
              <a:t>→ The service is based on the creation of personalized data profiles. </a:t>
            </a:r>
            <a:br>
              <a:rPr lang="en-US"/>
            </a:br>
            <a:r>
              <a:rPr lang="en-US"/>
              <a:t>Companies analyze and process not only your click behavior on apps and digital platforms, but also your use of smart devices. The personal information we explored in the Digital Footprint Calculator helps smart devices predict your behavior and preferences more accurately, allowing them to suggest personalized services or products to you. You consent to the processing of your data in exchange for convenience and ease of use.</a:t>
            </a:r>
            <a:br>
              <a:rPr lang="en-US"/>
            </a:br>
            <a:br>
              <a:rPr lang="en-US"/>
            </a:br>
            <a:r>
              <a:rPr lang="en-US"/>
              <a:t>For example:</a:t>
            </a:r>
            <a:endParaRPr/>
          </a:p>
          <a:p>
            <a:pPr indent="-342900" lvl="0" marL="438626" rtl="0" algn="l">
              <a:lnSpc>
                <a:spcPct val="120000"/>
              </a:lnSpc>
              <a:spcBef>
                <a:spcPts val="1000"/>
              </a:spcBef>
              <a:spcAft>
                <a:spcPts val="0"/>
              </a:spcAft>
              <a:buSzPct val="100000"/>
              <a:buFont typeface="Arial"/>
              <a:buChar char="•"/>
            </a:pPr>
            <a:r>
              <a:rPr lang="en-US"/>
              <a:t>Your smartwatch is connected to your calendar and alerts you to upcoming appointments</a:t>
            </a:r>
            <a:endParaRPr/>
          </a:p>
          <a:p>
            <a:pPr indent="-342900" lvl="0" marL="438626" rtl="0" algn="l">
              <a:lnSpc>
                <a:spcPct val="120000"/>
              </a:lnSpc>
              <a:spcBef>
                <a:spcPts val="1000"/>
              </a:spcBef>
              <a:spcAft>
                <a:spcPts val="0"/>
              </a:spcAft>
              <a:buSzPct val="100000"/>
              <a:buFont typeface="Arial"/>
              <a:buChar char="•"/>
            </a:pPr>
            <a:r>
              <a:rPr lang="en-US"/>
              <a:t>You’re signed in to your Google Account and your streaming service accounts on your smart TV. The smart TV syncs your “Likes” and videos you’ve watched on YouTube and suggests movies and videos you might enjoy.</a:t>
            </a:r>
            <a:endParaRPr/>
          </a:p>
          <a:p>
            <a:pPr indent="-342900" lvl="0" marL="438626" rtl="0" algn="l">
              <a:lnSpc>
                <a:spcPct val="120000"/>
              </a:lnSpc>
              <a:spcBef>
                <a:spcPts val="1000"/>
              </a:spcBef>
              <a:spcAft>
                <a:spcPts val="0"/>
              </a:spcAft>
              <a:buSzPct val="100000"/>
              <a:buFont typeface="Arial"/>
              <a:buChar char="•"/>
            </a:pPr>
            <a:r>
              <a:rPr lang="en-US"/>
              <a:t>…</a:t>
            </a:r>
            <a:endParaRPr/>
          </a:p>
          <a:p>
            <a:pPr indent="0" lvl="0" marL="95726" rtl="0" algn="l">
              <a:lnSpc>
                <a:spcPct val="120000"/>
              </a:lnSpc>
              <a:spcBef>
                <a:spcPts val="1000"/>
              </a:spcBef>
              <a:spcAft>
                <a:spcPts val="0"/>
              </a:spcAft>
              <a:buSzPct val="100000"/>
              <a:buNone/>
            </a:pPr>
            <a:r>
              <a:rPr b="1" lang="en-US" sz="2774"/>
              <a:t>2. Find more examples as a class!</a:t>
            </a:r>
            <a:endParaRPr b="1" sz="2774"/>
          </a:p>
        </p:txBody>
      </p:sp>
      <p:pic>
        <p:nvPicPr>
          <p:cNvPr descr="Gemstone vector illustration, Isolated line style icon (von Getty Images)" id="213" name="Google Shape;213;p3"/>
          <p:cNvPicPr preferRelativeResize="0"/>
          <p:nvPr/>
        </p:nvPicPr>
        <p:blipFill rotWithShape="1">
          <a:blip r:embed="rId3">
            <a:alphaModFix/>
          </a:blip>
          <a:srcRect b="0" l="0" r="0" t="0"/>
          <a:stretch/>
        </p:blipFill>
        <p:spPr>
          <a:xfrm>
            <a:off x="10124125" y="0"/>
            <a:ext cx="1885199" cy="18851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0" name="Google Shape;220;p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1" name="Google Shape;221;p4"/>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22" name="Google Shape;222;p4"/>
          <p:cNvGraphicFramePr/>
          <p:nvPr/>
        </p:nvGraphicFramePr>
        <p:xfrm>
          <a:off x="1371600" y="3940175"/>
          <a:ext cx="3000000" cy="3000000"/>
        </p:xfrm>
        <a:graphic>
          <a:graphicData uri="http://schemas.openxmlformats.org/drawingml/2006/table">
            <a:tbl>
              <a:tblPr>
                <a:noFill/>
                <a:tableStyleId>{9C7EA088-3D24-48D0-9E85-B2C25ADC698D}</a:tableStyleId>
              </a:tblPr>
              <a:tblGrid>
                <a:gridCol w="102409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23" name="Google Shape;223;p4"/>
          <p:cNvGraphicFramePr/>
          <p:nvPr/>
        </p:nvGraphicFramePr>
        <p:xfrm>
          <a:off x="625627" y="1585285"/>
          <a:ext cx="3000000" cy="3000000"/>
        </p:xfrm>
        <a:graphic>
          <a:graphicData uri="http://schemas.openxmlformats.org/drawingml/2006/table">
            <a:tbl>
              <a:tblPr>
                <a:noFill/>
                <a:tableStyleId>{9C7EA088-3D24-48D0-9E85-B2C25ADC698D}</a:tableStyleId>
              </a:tblPr>
              <a:tblGrid>
                <a:gridCol w="3964300"/>
              </a:tblGrid>
              <a:tr h="5014575">
                <a:tc>
                  <a:txBody>
                    <a:bodyPr/>
                    <a:lstStyle/>
                    <a:p>
                      <a:pPr indent="0" lvl="0" marL="0" marR="0" rtl="0" algn="just">
                        <a:lnSpc>
                          <a:spcPct val="120000"/>
                        </a:lnSpc>
                        <a:spcBef>
                          <a:spcPts val="0"/>
                        </a:spcBef>
                        <a:spcAft>
                          <a:spcPts val="0"/>
                        </a:spcAft>
                        <a:buClr>
                          <a:srgbClr val="000000"/>
                        </a:buClr>
                        <a:buSzPts val="2000"/>
                        <a:buFont typeface="Arial"/>
                        <a:buNone/>
                      </a:pPr>
                      <a:r>
                        <a:rPr b="1" lang="en-US" sz="2000" u="none" cap="none" strike="noStrike">
                          <a:solidFill>
                            <a:schemeClr val="dk1"/>
                          </a:solidFill>
                          <a:latin typeface="Avenir"/>
                          <a:ea typeface="Avenir"/>
                          <a:cs typeface="Avenir"/>
                          <a:sym typeface="Avenir"/>
                        </a:rPr>
                        <a:t>3. Individual Assignment:</a:t>
                      </a:r>
                      <a:endParaRPr/>
                    </a:p>
                    <a:p>
                      <a:pPr indent="0" lvl="0" marL="0" marR="0" rtl="0" algn="just">
                        <a:lnSpc>
                          <a:spcPct val="120000"/>
                        </a:lnSpc>
                        <a:spcBef>
                          <a:spcPts val="1000"/>
                        </a:spcBef>
                        <a:spcAft>
                          <a:spcPts val="0"/>
                        </a:spcAft>
                        <a:buClr>
                          <a:srgbClr val="000000"/>
                        </a:buClr>
                        <a:buSzPts val="2000"/>
                        <a:buFont typeface="Arial"/>
                        <a:buNone/>
                      </a:pPr>
                      <a:r>
                        <a:rPr b="0" lang="en-US" sz="2000" u="none" cap="none" strike="noStrike">
                          <a:solidFill>
                            <a:schemeClr val="dk1"/>
                          </a:solidFill>
                          <a:latin typeface="Avenir"/>
                          <a:ea typeface="Avenir"/>
                          <a:cs typeface="Avenir"/>
                          <a:sym typeface="Avenir"/>
                        </a:rPr>
                        <a:t>You are developing </a:t>
                      </a:r>
                      <a:r>
                        <a:rPr b="0" i="1" lang="en-US" sz="2000" u="none" cap="none" strike="noStrike">
                          <a:solidFill>
                            <a:schemeClr val="dk1"/>
                          </a:solidFill>
                          <a:latin typeface="Avenir"/>
                          <a:ea typeface="Avenir"/>
                          <a:cs typeface="Avenir"/>
                          <a:sym typeface="Avenir"/>
                        </a:rPr>
                        <a:t>SmartTime</a:t>
                      </a:r>
                      <a:r>
                        <a:rPr b="0" lang="en-US" sz="2000" u="none" cap="none" strike="noStrike">
                          <a:solidFill>
                            <a:schemeClr val="dk1"/>
                          </a:solidFill>
                          <a:latin typeface="Avenir"/>
                          <a:ea typeface="Avenir"/>
                          <a:cs typeface="Avenir"/>
                          <a:sym typeface="Avenir"/>
                        </a:rPr>
                        <a:t>, an app for smartwatches. To ensure the app can provide the most relevant suggestions and features, it needs to get to know its users better. Decide what data you need from smartwatch users for this purpose.</a:t>
                      </a:r>
                      <a:endParaRPr b="0" sz="2000" u="none" cap="none" strike="noStrike">
                        <a:solidFill>
                          <a:schemeClr val="dk1"/>
                        </a:solidFill>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24" name="Google Shape;224;p4"/>
          <p:cNvSpPr txBox="1"/>
          <p:nvPr>
            <p:ph type="title"/>
          </p:nvPr>
        </p:nvSpPr>
        <p:spPr>
          <a:xfrm>
            <a:off x="625625" y="206350"/>
            <a:ext cx="97893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1800"/>
              <a:buNone/>
            </a:pPr>
            <a:r>
              <a:rPr b="0" lang="en-US">
                <a:latin typeface="Arial"/>
                <a:ea typeface="Arial"/>
                <a:cs typeface="Arial"/>
                <a:sym typeface="Arial"/>
              </a:rPr>
              <a:t>Data Connectivity in the Internet of Things</a:t>
            </a:r>
            <a:endParaRPr/>
          </a:p>
        </p:txBody>
      </p:sp>
      <p:graphicFrame>
        <p:nvGraphicFramePr>
          <p:cNvPr id="225" name="Google Shape;225;p4"/>
          <p:cNvGraphicFramePr/>
          <p:nvPr/>
        </p:nvGraphicFramePr>
        <p:xfrm>
          <a:off x="5335900" y="2183727"/>
          <a:ext cx="3000000" cy="3000000"/>
        </p:xfrm>
        <a:graphic>
          <a:graphicData uri="http://schemas.openxmlformats.org/drawingml/2006/table">
            <a:tbl>
              <a:tblPr>
                <a:noFill/>
                <a:tableStyleId>{9C7EA088-3D24-48D0-9E85-B2C25ADC698D}</a:tableStyleId>
              </a:tblPr>
              <a:tblGrid>
                <a:gridCol w="2092225"/>
                <a:gridCol w="2092225"/>
                <a:gridCol w="2092225"/>
              </a:tblGrid>
              <a:tr h="473750">
                <a:tc>
                  <a:txBody>
                    <a:bodyPr/>
                    <a:lstStyle/>
                    <a:p>
                      <a:pPr indent="0" lvl="0" marL="0" marR="0" rtl="0" algn="l">
                        <a:lnSpc>
                          <a:spcPct val="100000"/>
                        </a:lnSpc>
                        <a:spcBef>
                          <a:spcPts val="0"/>
                        </a:spcBef>
                        <a:spcAft>
                          <a:spcPts val="0"/>
                        </a:spcAft>
                        <a:buClr>
                          <a:srgbClr val="000000"/>
                        </a:buClr>
                        <a:buSzPts val="1400"/>
                        <a:buFont typeface="Arial"/>
                        <a:buNone/>
                      </a:pPr>
                      <a:r>
                        <a:rPr b="1" i="1" lang="en-US" sz="1400" u="none" cap="none" strike="noStrike">
                          <a:solidFill>
                            <a:srgbClr val="000000"/>
                          </a:solidFill>
                        </a:rPr>
                        <a:t>SmartTime's</a:t>
                      </a:r>
                      <a:r>
                        <a:rPr b="1" i="0" lang="en-US" sz="1400" u="none" cap="none" strike="noStrike">
                          <a:solidFill>
                            <a:srgbClr val="000000"/>
                          </a:solidFill>
                        </a:rPr>
                        <a:t> planned feature</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rPr>
                        <a:t>What type of data do we need?</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rPr>
                        <a:t>How do we get the data?</a:t>
                      </a:r>
                      <a:endParaRPr/>
                    </a:p>
                  </a:txBody>
                  <a:tcPr marT="45725" marB="45725" marR="91450" marL="91450"/>
                </a:tc>
              </a:tr>
              <a:tr h="1029650">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rPr>
                        <a:t>Weather forecast</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rPr>
                        <a:t>E.g.,  where are we located with the smartwatch? Location</a:t>
                      </a:r>
                      <a:endParaRPr/>
                    </a:p>
                    <a:p>
                      <a:pPr indent="0" lvl="0" marL="0" marR="0" rtl="0" algn="l">
                        <a:lnSpc>
                          <a:spcPct val="100000"/>
                        </a:lnSpc>
                        <a:spcBef>
                          <a:spcPts val="0"/>
                        </a:spcBef>
                        <a:spcAft>
                          <a:spcPts val="0"/>
                        </a:spcAft>
                        <a:buNone/>
                      </a:pPr>
                      <a:r>
                        <a:t/>
                      </a:r>
                      <a:endParaRPr i="1"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rPr>
                        <a:t>E.g., access to the smartwatch's location data/GPS or entry of the location by the app user</a:t>
                      </a:r>
                      <a:endParaRPr/>
                    </a:p>
                    <a:p>
                      <a:pPr indent="0" lvl="0" marL="0" marR="0" rtl="0" algn="l">
                        <a:lnSpc>
                          <a:spcPct val="100000"/>
                        </a:lnSpc>
                        <a:spcBef>
                          <a:spcPts val="0"/>
                        </a:spcBef>
                        <a:spcAft>
                          <a:spcPts val="0"/>
                        </a:spcAft>
                        <a:buNone/>
                      </a:pPr>
                      <a:r>
                        <a:t/>
                      </a:r>
                      <a:endParaRPr i="1" sz="1400" u="none" cap="none" strike="noStrike"/>
                    </a:p>
                  </a:txBody>
                  <a:tcPr marT="45725" marB="45725" marR="91450" marL="91450"/>
                </a:tc>
              </a:tr>
              <a:tr h="1029650">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rPr>
                        <a:t>Music recommendations</a:t>
                      </a:r>
                      <a:endParaRPr/>
                    </a:p>
                    <a:p>
                      <a:pPr indent="0" lvl="0" marL="0" marR="0" rtl="0" algn="l">
                        <a:lnSpc>
                          <a:spcPct val="100000"/>
                        </a:lnSpc>
                        <a:spcBef>
                          <a:spcPts val="0"/>
                        </a:spcBef>
                        <a:spcAft>
                          <a:spcPts val="0"/>
                        </a:spcAft>
                        <a:buNone/>
                      </a:pPr>
                      <a:r>
                        <a:t/>
                      </a:r>
                      <a:endParaRPr b="1"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rPr>
                        <a:t>E.g., permission to access music apps, music preferences, which apps we use </a:t>
                      </a:r>
                      <a:endParaRPr/>
                    </a:p>
                    <a:p>
                      <a:pPr indent="0" lvl="0" marL="0" marR="0" rtl="0" algn="l">
                        <a:lnSpc>
                          <a:spcPct val="100000"/>
                        </a:lnSpc>
                        <a:spcBef>
                          <a:spcPts val="0"/>
                        </a:spcBef>
                        <a:spcAft>
                          <a:spcPts val="0"/>
                        </a:spcAft>
                        <a:buNone/>
                      </a:pPr>
                      <a:r>
                        <a:t/>
                      </a:r>
                      <a:endParaRPr i="1"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rPr>
                        <a:t>E.g., synchronization with music apps (Spotify, SoundCloud, or iTunes), search history in browsers, music links shared in chats</a:t>
                      </a:r>
                      <a:endParaRPr/>
                    </a:p>
                    <a:p>
                      <a:pPr indent="0" lvl="0" marL="0" marR="0" rtl="0" algn="l">
                        <a:lnSpc>
                          <a:spcPct val="100000"/>
                        </a:lnSpc>
                        <a:spcBef>
                          <a:spcPts val="0"/>
                        </a:spcBef>
                        <a:spcAft>
                          <a:spcPts val="0"/>
                        </a:spcAft>
                        <a:buNone/>
                      </a:pPr>
                      <a:r>
                        <a:t/>
                      </a:r>
                      <a:endParaRPr i="1" sz="1400" u="none" cap="none" strike="noStrike"/>
                    </a:p>
                  </a:txBody>
                  <a:tcPr marT="45725" marB="45725" marR="91450" marL="9145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g3f1041424d1_0_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2" name="Google Shape;232;g3f1041424d1_0_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3" name="Google Shape;233;g3f1041424d1_0_1"/>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34" name="Google Shape;234;g3f1041424d1_0_1"/>
          <p:cNvGraphicFramePr/>
          <p:nvPr/>
        </p:nvGraphicFramePr>
        <p:xfrm>
          <a:off x="1371600" y="3940175"/>
          <a:ext cx="3000000" cy="3000000"/>
        </p:xfrm>
        <a:graphic>
          <a:graphicData uri="http://schemas.openxmlformats.org/drawingml/2006/table">
            <a:tbl>
              <a:tblPr>
                <a:noFill/>
                <a:tableStyleId>{17BE2A6D-8C8D-4F2E-B93A-B980F47AA842}</a:tableStyleId>
              </a:tblPr>
              <a:tblGrid>
                <a:gridCol w="102409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35" name="Google Shape;235;g3f1041424d1_0_1"/>
          <p:cNvGraphicFramePr/>
          <p:nvPr/>
        </p:nvGraphicFramePr>
        <p:xfrm>
          <a:off x="625627" y="1585285"/>
          <a:ext cx="3000000" cy="3000000"/>
        </p:xfrm>
        <a:graphic>
          <a:graphicData uri="http://schemas.openxmlformats.org/drawingml/2006/table">
            <a:tbl>
              <a:tblPr>
                <a:noFill/>
                <a:tableStyleId>{17BE2A6D-8C8D-4F2E-B93A-B980F47AA842}</a:tableStyleId>
              </a:tblPr>
              <a:tblGrid>
                <a:gridCol w="11089000"/>
              </a:tblGrid>
              <a:tr h="5014575">
                <a:tc>
                  <a:txBody>
                    <a:bodyPr/>
                    <a:lstStyle/>
                    <a:p>
                      <a:pPr indent="-355600" lvl="0" marL="457200" marR="0" rtl="0" algn="just">
                        <a:lnSpc>
                          <a:spcPct val="150000"/>
                        </a:lnSpc>
                        <a:spcBef>
                          <a:spcPts val="0"/>
                        </a:spcBef>
                        <a:spcAft>
                          <a:spcPts val="0"/>
                        </a:spcAft>
                        <a:buClr>
                          <a:schemeClr val="dk1"/>
                        </a:buClr>
                        <a:buSzPts val="2000"/>
                        <a:buFont typeface="Avenir"/>
                        <a:buAutoNum type="arabicPeriod"/>
                      </a:pPr>
                      <a:r>
                        <a:rPr b="1" lang="en-US" sz="2000" u="none" cap="none" strike="noStrike">
                          <a:solidFill>
                            <a:schemeClr val="dk1"/>
                          </a:solidFill>
                          <a:latin typeface="Avenir"/>
                          <a:ea typeface="Avenir"/>
                          <a:cs typeface="Avenir"/>
                          <a:sym typeface="Avenir"/>
                        </a:rPr>
                        <a:t>Discuss with the person sitting next to you: </a:t>
                      </a:r>
                      <a:endParaRPr b="1" sz="2000" u="none" cap="none" strike="noStrike">
                        <a:solidFill>
                          <a:schemeClr val="dk1"/>
                        </a:solidFill>
                        <a:latin typeface="Avenir"/>
                        <a:ea typeface="Avenir"/>
                        <a:cs typeface="Avenir"/>
                        <a:sym typeface="Avenir"/>
                      </a:endParaRPr>
                    </a:p>
                    <a:p>
                      <a:pPr indent="-355600" lvl="0" marL="457200" marR="0" rtl="0" algn="just">
                        <a:lnSpc>
                          <a:spcPct val="150000"/>
                        </a:lnSpc>
                        <a:spcBef>
                          <a:spcPts val="0"/>
                        </a:spcBef>
                        <a:spcAft>
                          <a:spcPts val="0"/>
                        </a:spcAft>
                        <a:buClr>
                          <a:schemeClr val="dk1"/>
                        </a:buClr>
                        <a:buSzPts val="2000"/>
                        <a:buFont typeface="Avenir"/>
                        <a:buChar char="-"/>
                      </a:pPr>
                      <a:r>
                        <a:rPr b="1" lang="en-US" sz="2000" u="none" cap="none" strike="noStrike">
                          <a:solidFill>
                            <a:schemeClr val="dk1"/>
                          </a:solidFill>
                          <a:latin typeface="Avenir"/>
                          <a:ea typeface="Avenir"/>
                          <a:cs typeface="Avenir"/>
                          <a:sym typeface="Avenir"/>
                        </a:rPr>
                        <a:t>How much does SmartZeit know about you if you use all of the app’s features?</a:t>
                      </a:r>
                      <a:endParaRPr b="1" sz="2000" u="none" cap="none" strike="noStrike">
                        <a:solidFill>
                          <a:schemeClr val="dk1"/>
                        </a:solidFill>
                        <a:latin typeface="Avenir"/>
                        <a:ea typeface="Avenir"/>
                        <a:cs typeface="Avenir"/>
                        <a:sym typeface="Avenir"/>
                      </a:endParaRPr>
                    </a:p>
                    <a:p>
                      <a:pPr indent="-355600" lvl="0" marL="457200" marR="0" rtl="0" algn="just">
                        <a:lnSpc>
                          <a:spcPct val="150000"/>
                        </a:lnSpc>
                        <a:spcBef>
                          <a:spcPts val="0"/>
                        </a:spcBef>
                        <a:spcAft>
                          <a:spcPts val="0"/>
                        </a:spcAft>
                        <a:buClr>
                          <a:schemeClr val="dk1"/>
                        </a:buClr>
                        <a:buSzPts val="2000"/>
                        <a:buFont typeface="Avenir"/>
                        <a:buChar char="-"/>
                      </a:pPr>
                      <a:r>
                        <a:rPr b="1" lang="en-US" sz="2000" u="none" cap="none" strike="noStrike">
                          <a:solidFill>
                            <a:schemeClr val="dk1"/>
                          </a:solidFill>
                          <a:latin typeface="Avenir"/>
                          <a:ea typeface="Avenir"/>
                          <a:cs typeface="Avenir"/>
                          <a:sym typeface="Avenir"/>
                        </a:rPr>
                        <a:t>Create a “friend book entry” with the information you’ve gathered.</a:t>
                      </a:r>
                      <a:endParaRPr b="1" sz="2000" u="none" cap="none" strike="noStrike">
                        <a:solidFill>
                          <a:schemeClr val="dk1"/>
                        </a:solidFill>
                        <a:latin typeface="Avenir"/>
                        <a:ea typeface="Avenir"/>
                        <a:cs typeface="Avenir"/>
                        <a:sym typeface="Avenir"/>
                      </a:endParaRPr>
                    </a:p>
                    <a:p>
                      <a:pPr indent="-228600" lvl="0" marL="457200" marR="0" rtl="0" algn="just">
                        <a:lnSpc>
                          <a:spcPct val="150000"/>
                        </a:lnSpc>
                        <a:spcBef>
                          <a:spcPts val="0"/>
                        </a:spcBef>
                        <a:spcAft>
                          <a:spcPts val="0"/>
                        </a:spcAft>
                        <a:buClr>
                          <a:schemeClr val="dk1"/>
                        </a:buClr>
                        <a:buSzPts val="2000"/>
                        <a:buFont typeface="Avenir"/>
                        <a:buNone/>
                      </a:pPr>
                      <a:r>
                        <a:t/>
                      </a:r>
                      <a:endParaRPr b="1" sz="2000" u="none" cap="none" strike="noStrike">
                        <a:solidFill>
                          <a:schemeClr val="dk1"/>
                        </a:solidFill>
                        <a:latin typeface="Avenir"/>
                        <a:ea typeface="Avenir"/>
                        <a:cs typeface="Avenir"/>
                        <a:sym typeface="Avenir"/>
                      </a:endParaRPr>
                    </a:p>
                    <a:p>
                      <a:pPr indent="0" lvl="0" marL="101600" marR="0" rtl="0" algn="just">
                        <a:lnSpc>
                          <a:spcPct val="150000"/>
                        </a:lnSpc>
                        <a:spcBef>
                          <a:spcPts val="0"/>
                        </a:spcBef>
                        <a:spcAft>
                          <a:spcPts val="0"/>
                        </a:spcAft>
                        <a:buClr>
                          <a:schemeClr val="dk1"/>
                        </a:buClr>
                        <a:buSzPts val="2000"/>
                        <a:buFont typeface="Avenir"/>
                        <a:buNone/>
                      </a:pPr>
                      <a:r>
                        <a:rPr b="1" lang="en-US" sz="2000" u="none" cap="none" strike="noStrike">
                          <a:solidFill>
                            <a:schemeClr val="dk1"/>
                          </a:solidFill>
                          <a:latin typeface="Avenir"/>
                          <a:ea typeface="Avenir"/>
                          <a:cs typeface="Avenir"/>
                          <a:sym typeface="Avenir"/>
                        </a:rPr>
                        <a:t>2.  As a Class:</a:t>
                      </a:r>
                      <a:endParaRPr b="1" sz="2000" u="none" cap="none" strike="noStrike">
                        <a:solidFill>
                          <a:schemeClr val="dk1"/>
                        </a:solidFill>
                        <a:latin typeface="Avenir"/>
                        <a:ea typeface="Avenir"/>
                        <a:cs typeface="Avenir"/>
                        <a:sym typeface="Avenir"/>
                      </a:endParaRPr>
                    </a:p>
                    <a:p>
                      <a:pPr indent="-355600" lvl="0" marL="457200" marR="0" rtl="0" algn="just">
                        <a:lnSpc>
                          <a:spcPct val="150000"/>
                        </a:lnSpc>
                        <a:spcBef>
                          <a:spcPts val="0"/>
                        </a:spcBef>
                        <a:spcAft>
                          <a:spcPts val="0"/>
                        </a:spcAft>
                        <a:buClr>
                          <a:schemeClr val="dk1"/>
                        </a:buClr>
                        <a:buSzPts val="2000"/>
                        <a:buFont typeface="Avenir"/>
                        <a:buChar char="-"/>
                      </a:pPr>
                      <a:r>
                        <a:rPr b="1" lang="en-US" sz="2000" u="none" cap="none" strike="noStrike">
                          <a:solidFill>
                            <a:schemeClr val="dk1"/>
                          </a:solidFill>
                          <a:latin typeface="Avenir"/>
                          <a:ea typeface="Avenir"/>
                          <a:cs typeface="Avenir"/>
                          <a:sym typeface="Avenir"/>
                        </a:rPr>
                        <a:t>What risks might there be if you sync other apps or share a lot of personal data?</a:t>
                      </a:r>
                      <a:endParaRPr b="1" sz="2000" u="none" cap="none" strike="noStrike">
                        <a:solidFill>
                          <a:schemeClr val="dk1"/>
                        </a:solidFill>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36" name="Google Shape;236;g3f1041424d1_0_1"/>
          <p:cNvSpPr txBox="1"/>
          <p:nvPr>
            <p:ph type="title"/>
          </p:nvPr>
        </p:nvSpPr>
        <p:spPr>
          <a:xfrm>
            <a:off x="625625" y="206350"/>
            <a:ext cx="109869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lang="en-US" sz="3200">
                <a:solidFill>
                  <a:srgbClr val="000000"/>
                </a:solidFill>
                <a:latin typeface="Arial"/>
                <a:ea typeface="Arial"/>
                <a:cs typeface="Arial"/>
                <a:sym typeface="Arial"/>
              </a:rPr>
              <a:t>Reflection: Data Connectivity in the Internet of Things</a:t>
            </a:r>
            <a:endParaRPr/>
          </a:p>
        </p:txBody>
      </p:sp>
      <p:pic>
        <p:nvPicPr>
          <p:cNvPr descr="CV Icon (von Getty Images)" id="237" name="Google Shape;237;g3f1041424d1_0_1"/>
          <p:cNvPicPr preferRelativeResize="0"/>
          <p:nvPr/>
        </p:nvPicPr>
        <p:blipFill rotWithShape="1">
          <a:blip r:embed="rId3">
            <a:alphaModFix/>
          </a:blip>
          <a:srcRect b="0" l="0" r="0" t="0"/>
          <a:stretch/>
        </p:blipFill>
        <p:spPr>
          <a:xfrm>
            <a:off x="10141527" y="1613722"/>
            <a:ext cx="1856510" cy="185665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2" name="Shape 242"/>
        <p:cNvGrpSpPr/>
        <p:nvPr/>
      </p:nvGrpSpPr>
      <p:grpSpPr>
        <a:xfrm>
          <a:off x="0" y="0"/>
          <a:ext cx="0" cy="0"/>
          <a:chOff x="0" y="0"/>
          <a:chExt cx="0" cy="0"/>
        </a:xfrm>
      </p:grpSpPr>
      <p:sp>
        <p:nvSpPr>
          <p:cNvPr id="243" name="Google Shape;243;g3499d21f5b2_0_51"/>
          <p:cNvSpPr/>
          <p:nvPr/>
        </p:nvSpPr>
        <p:spPr>
          <a:xfrm>
            <a:off x="7078800" y="4960800"/>
            <a:ext cx="5113200" cy="189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44" name="Google Shape;244;g3499d21f5b2_0_51"/>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Web game: The Smart Home Challenge</a:t>
            </a:r>
            <a:endParaRPr sz="3200"/>
          </a:p>
        </p:txBody>
      </p:sp>
      <p:sp>
        <p:nvSpPr>
          <p:cNvPr id="245" name="Google Shape;245;g3499d21f5b2_0_5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46" name="Google Shape;246;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47" name="Google Shape;247;g3499d21f5b2_0_51"/>
          <p:cNvSpPr txBox="1"/>
          <p:nvPr>
            <p:ph idx="1" type="body"/>
          </p:nvPr>
        </p:nvSpPr>
        <p:spPr>
          <a:xfrm>
            <a:off x="625625" y="2003200"/>
            <a:ext cx="5113200" cy="4193700"/>
          </a:xfrm>
          <a:prstGeom prst="rect">
            <a:avLst/>
          </a:prstGeom>
          <a:noFill/>
          <a:ln>
            <a:noFill/>
          </a:ln>
        </p:spPr>
        <p:txBody>
          <a:bodyPr anchorCtr="0" anchor="t" bIns="0" lIns="0" spcFirstLastPara="1" rIns="0" wrap="square" tIns="0">
            <a:normAutofit/>
          </a:bodyPr>
          <a:lstStyle/>
          <a:p>
            <a:pPr indent="0" lvl="0" marL="0" rtl="0" algn="just">
              <a:lnSpc>
                <a:spcPct val="120000"/>
              </a:lnSpc>
              <a:spcBef>
                <a:spcPts val="0"/>
              </a:spcBef>
              <a:spcAft>
                <a:spcPts val="0"/>
              </a:spcAft>
              <a:buSzPts val="1800"/>
              <a:buNone/>
            </a:pPr>
            <a:r>
              <a:rPr lang="en-US"/>
              <a:t>Your smart home has been hacked and you can no longer unlock it! Find the smart devices, solve the puzzles, and adjust the privacy settings to regain access to your home. Along the way, you can earn points for making privacy-friendly choices as well as for the convenience and comfort your decisions provide.</a:t>
            </a:r>
            <a:endParaRPr sz="2300"/>
          </a:p>
        </p:txBody>
      </p:sp>
      <p:pic>
        <p:nvPicPr>
          <p:cNvPr id="248" name="Google Shape;248;g3499d21f5b2_0_51"/>
          <p:cNvPicPr preferRelativeResize="0"/>
          <p:nvPr/>
        </p:nvPicPr>
        <p:blipFill rotWithShape="1">
          <a:blip r:embed="rId3">
            <a:alphaModFix/>
          </a:blip>
          <a:srcRect b="0" l="0" r="0" t="0"/>
          <a:stretch/>
        </p:blipFill>
        <p:spPr>
          <a:xfrm>
            <a:off x="5937750" y="2003200"/>
            <a:ext cx="6070000" cy="3542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3" name="Shape 253"/>
        <p:cNvGrpSpPr/>
        <p:nvPr/>
      </p:nvGrpSpPr>
      <p:grpSpPr>
        <a:xfrm>
          <a:off x="0" y="0"/>
          <a:ext cx="0" cy="0"/>
          <a:chOff x="0" y="0"/>
          <a:chExt cx="0" cy="0"/>
        </a:xfrm>
      </p:grpSpPr>
      <p:sp>
        <p:nvSpPr>
          <p:cNvPr id="254" name="Google Shape;254;g3f1041424d1_0_16"/>
          <p:cNvSpPr/>
          <p:nvPr/>
        </p:nvSpPr>
        <p:spPr>
          <a:xfrm>
            <a:off x="657700" y="5768875"/>
            <a:ext cx="3572700" cy="1088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55" name="Google Shape;255;g3f1041424d1_0_16"/>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Web game: The Smart Home Challenge</a:t>
            </a:r>
            <a:endParaRPr sz="3200"/>
          </a:p>
        </p:txBody>
      </p:sp>
      <p:sp>
        <p:nvSpPr>
          <p:cNvPr id="256" name="Google Shape;256;g3f1041424d1_0_16"/>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7" name="Google Shape;257;g3f1041424d1_0_16"/>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id="258" name="Google Shape;258;g3f1041424d1_0_16" title="shc video tv.mp4">
            <a:hlinkClick r:id="rId3"/>
          </p:cNvPr>
          <p:cNvPicPr preferRelativeResize="0"/>
          <p:nvPr/>
        </p:nvPicPr>
        <p:blipFill rotWithShape="1">
          <a:blip r:embed="rId4">
            <a:alphaModFix/>
          </a:blip>
          <a:srcRect b="0" l="0" r="0" t="0"/>
          <a:stretch/>
        </p:blipFill>
        <p:spPr>
          <a:xfrm>
            <a:off x="657700" y="1829825"/>
            <a:ext cx="5304475" cy="3978350"/>
          </a:xfrm>
          <a:prstGeom prst="rect">
            <a:avLst/>
          </a:prstGeom>
          <a:noFill/>
          <a:ln>
            <a:noFill/>
          </a:ln>
        </p:spPr>
      </p:pic>
      <p:sp>
        <p:nvSpPr>
          <p:cNvPr id="259" name="Google Shape;259;g3f1041424d1_0_16"/>
          <p:cNvSpPr txBox="1"/>
          <p:nvPr/>
        </p:nvSpPr>
        <p:spPr>
          <a:xfrm>
            <a:off x="6199825" y="1847850"/>
            <a:ext cx="5695800" cy="3921000"/>
          </a:xfrm>
          <a:prstGeom prst="rect">
            <a:avLst/>
          </a:prstGeom>
          <a:noFill/>
          <a:ln>
            <a:noFill/>
          </a:ln>
        </p:spPr>
        <p:txBody>
          <a:bodyPr anchorCtr="0" anchor="t" bIns="91425" lIns="91425" spcFirstLastPara="1" rIns="91425" wrap="square" tIns="91425">
            <a:noAutofit/>
          </a:bodyPr>
          <a:lstStyle/>
          <a:p>
            <a:pPr indent="-355600" lvl="0" marL="457200" marR="0" rtl="0" algn="just">
              <a:lnSpc>
                <a:spcPct val="100000"/>
              </a:lnSpc>
              <a:spcBef>
                <a:spcPts val="0"/>
              </a:spcBef>
              <a:spcAft>
                <a:spcPts val="0"/>
              </a:spcAft>
              <a:buClr>
                <a:schemeClr val="dk1"/>
              </a:buClr>
              <a:buSzPts val="2000"/>
              <a:buFont typeface="Avenir"/>
              <a:buChar char="-"/>
            </a:pPr>
            <a:r>
              <a:rPr b="0" i="0" lang="en-US" sz="2000" u="none" cap="none" strike="noStrike">
                <a:solidFill>
                  <a:schemeClr val="dk1"/>
                </a:solidFill>
                <a:latin typeface="Avenir"/>
                <a:ea typeface="Avenir"/>
                <a:cs typeface="Avenir"/>
                <a:sym typeface="Avenir"/>
              </a:rPr>
              <a:t>Personalized data profiles aren’t just created about you through apps: Smart devices also collect, store, and process data using apps like </a:t>
            </a:r>
            <a:r>
              <a:rPr b="0" i="1" lang="en-US" sz="2000" u="none" cap="none" strike="noStrike">
                <a:solidFill>
                  <a:schemeClr val="dk1"/>
                </a:solidFill>
                <a:latin typeface="Avenir"/>
                <a:ea typeface="Avenir"/>
                <a:cs typeface="Avenir"/>
                <a:sym typeface="Avenir"/>
              </a:rPr>
              <a:t>SmartTime</a:t>
            </a:r>
            <a:endParaRPr b="0" i="1" sz="2000" u="none" cap="none" strike="noStrike">
              <a:solidFill>
                <a:schemeClr val="dk1"/>
              </a:solidFill>
              <a:latin typeface="Avenir"/>
              <a:ea typeface="Avenir"/>
              <a:cs typeface="Avenir"/>
              <a:sym typeface="Avenir"/>
            </a:endParaRPr>
          </a:p>
          <a:p>
            <a:pPr indent="-355600" lvl="0" marL="457200" marR="0" rtl="0" algn="just">
              <a:lnSpc>
                <a:spcPct val="100000"/>
              </a:lnSpc>
              <a:spcBef>
                <a:spcPts val="0"/>
              </a:spcBef>
              <a:spcAft>
                <a:spcPts val="0"/>
              </a:spcAft>
              <a:buClr>
                <a:schemeClr val="dk1"/>
              </a:buClr>
              <a:buSzPts val="2000"/>
              <a:buFont typeface="Avenir"/>
              <a:buChar char="-"/>
            </a:pPr>
            <a:r>
              <a:rPr b="0" i="0" lang="en-US" sz="2000" u="none" cap="none" strike="noStrike">
                <a:solidFill>
                  <a:schemeClr val="dk1"/>
                </a:solidFill>
                <a:latin typeface="Avenir"/>
                <a:ea typeface="Avenir"/>
                <a:cs typeface="Avenir"/>
                <a:sym typeface="Avenir"/>
              </a:rPr>
              <a:t>In addition to cameras and microphones, smart devices usually have other sensors—such as those in a smartwatch that measure your heart rate—which allow them to create even more accurate profiles about you</a:t>
            </a:r>
            <a:endParaRPr b="0" i="0" sz="2000" u="none" cap="none" strike="noStrike">
              <a:solidFill>
                <a:schemeClr val="dk1"/>
              </a:solidFill>
              <a:latin typeface="Avenir"/>
              <a:ea typeface="Avenir"/>
              <a:cs typeface="Avenir"/>
              <a:sym typeface="Avenir"/>
            </a:endParaRPr>
          </a:p>
          <a:p>
            <a:pPr indent="-355600" lvl="0" marL="457200" marR="0" rtl="0" algn="just">
              <a:lnSpc>
                <a:spcPct val="100000"/>
              </a:lnSpc>
              <a:spcBef>
                <a:spcPts val="0"/>
              </a:spcBef>
              <a:spcAft>
                <a:spcPts val="0"/>
              </a:spcAft>
              <a:buClr>
                <a:schemeClr val="dk1"/>
              </a:buClr>
              <a:buSzPts val="2000"/>
              <a:buFont typeface="Avenir"/>
              <a:buChar char="-"/>
            </a:pPr>
            <a:r>
              <a:rPr b="0" i="0" lang="en-US" sz="2000" u="none" cap="none" strike="noStrike">
                <a:solidFill>
                  <a:schemeClr val="dk1"/>
                </a:solidFill>
                <a:latin typeface="Avenir"/>
                <a:ea typeface="Avenir"/>
                <a:cs typeface="Avenir"/>
                <a:sym typeface="Avenir"/>
              </a:rPr>
              <a:t>Imagine you’re in a smart home—what kind of data profile could be created about you?</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3"/>
          <p:cNvSpPr/>
          <p:nvPr/>
        </p:nvSpPr>
        <p:spPr>
          <a:xfrm>
            <a:off x="0" y="45720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6" name="Google Shape;266;p13"/>
          <p:cNvSpPr txBox="1"/>
          <p:nvPr>
            <p:ph type="title"/>
          </p:nvPr>
        </p:nvSpPr>
        <p:spPr>
          <a:xfrm>
            <a:off x="1371602" y="457200"/>
            <a:ext cx="85455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Conclusion</a:t>
            </a:r>
            <a:endParaRPr sz="3200"/>
          </a:p>
        </p:txBody>
      </p:sp>
      <p:sp>
        <p:nvSpPr>
          <p:cNvPr id="267" name="Google Shape;267;p13"/>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8" name="Google Shape;268;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9" name="Google Shape;269;p13"/>
          <p:cNvSpPr txBox="1"/>
          <p:nvPr>
            <p:ph idx="1" type="body"/>
          </p:nvPr>
        </p:nvSpPr>
        <p:spPr>
          <a:xfrm>
            <a:off x="625625" y="2003200"/>
            <a:ext cx="5234400" cy="4193700"/>
          </a:xfrm>
          <a:prstGeom prst="rect">
            <a:avLst/>
          </a:prstGeom>
          <a:noFill/>
          <a:ln>
            <a:noFill/>
          </a:ln>
        </p:spPr>
        <p:txBody>
          <a:bodyPr anchorCtr="0" anchor="t" bIns="0" lIns="0" spcFirstLastPara="1" rIns="0" wrap="square" tIns="0">
            <a:normAutofit/>
          </a:bodyPr>
          <a:lstStyle/>
          <a:p>
            <a:pPr indent="0" lvl="0" marL="685800" rtl="0" algn="l">
              <a:lnSpc>
                <a:spcPct val="120000"/>
              </a:lnSpc>
              <a:spcBef>
                <a:spcPts val="0"/>
              </a:spcBef>
              <a:spcAft>
                <a:spcPts val="0"/>
              </a:spcAft>
              <a:buSzPts val="1800"/>
              <a:buNone/>
            </a:pPr>
            <a:r>
              <a:t/>
            </a:r>
            <a:endParaRPr sz="1800"/>
          </a:p>
          <a:p>
            <a:pPr indent="0" lvl="0" marL="114300" rtl="0" algn="l">
              <a:lnSpc>
                <a:spcPct val="120000"/>
              </a:lnSpc>
              <a:spcBef>
                <a:spcPts val="1000"/>
              </a:spcBef>
              <a:spcAft>
                <a:spcPts val="0"/>
              </a:spcAft>
              <a:buSzPts val="1800"/>
              <a:buNone/>
            </a:pPr>
            <a:r>
              <a:rPr lang="en-US"/>
              <a:t>(in a circle/plenary session)</a:t>
            </a:r>
            <a:br>
              <a:rPr lang="en-US"/>
            </a:br>
            <a:endParaRPr/>
          </a:p>
          <a:p>
            <a:pPr indent="-342900" lvl="0" marL="457200" rtl="0" algn="l">
              <a:lnSpc>
                <a:spcPct val="120000"/>
              </a:lnSpc>
              <a:spcBef>
                <a:spcPts val="1000"/>
              </a:spcBef>
              <a:spcAft>
                <a:spcPts val="0"/>
              </a:spcAft>
              <a:buClr>
                <a:schemeClr val="dk1"/>
              </a:buClr>
              <a:buSzPts val="1800"/>
              <a:buChar char="•"/>
            </a:pPr>
            <a:r>
              <a:rPr lang="en-US"/>
              <a:t>What new things did I learn today about data profiles?</a:t>
            </a:r>
            <a:endParaRPr/>
          </a:p>
          <a:p>
            <a:pPr indent="-342900" lvl="0" marL="457200" rtl="0" algn="l">
              <a:lnSpc>
                <a:spcPct val="120000"/>
              </a:lnSpc>
              <a:spcBef>
                <a:spcPts val="1000"/>
              </a:spcBef>
              <a:spcAft>
                <a:spcPts val="0"/>
              </a:spcAft>
              <a:buClr>
                <a:schemeClr val="dk1"/>
              </a:buClr>
              <a:buSzPts val="1800"/>
              <a:buChar char="•"/>
            </a:pPr>
            <a:r>
              <a:rPr lang="en-US"/>
              <a:t>What surprised me?</a:t>
            </a:r>
            <a:endParaRPr/>
          </a:p>
          <a:p>
            <a:pPr indent="-342900" lvl="0" marL="457200" rtl="0" algn="l">
              <a:lnSpc>
                <a:spcPct val="120000"/>
              </a:lnSpc>
              <a:spcBef>
                <a:spcPts val="1000"/>
              </a:spcBef>
              <a:spcAft>
                <a:spcPts val="0"/>
              </a:spcAft>
              <a:buClr>
                <a:schemeClr val="dk1"/>
              </a:buClr>
              <a:buSzPts val="1800"/>
              <a:buChar char="•"/>
            </a:pPr>
            <a:r>
              <a:rPr lang="en-US"/>
              <a:t>Which data permissions would I like to adjust in my apps?</a:t>
            </a:r>
            <a:endParaRPr/>
          </a:p>
          <a:p>
            <a:pPr indent="0" lvl="0" marL="114300" rtl="0" algn="l">
              <a:lnSpc>
                <a:spcPct val="120000"/>
              </a:lnSpc>
              <a:spcBef>
                <a:spcPts val="1000"/>
              </a:spcBef>
              <a:spcAft>
                <a:spcPts val="0"/>
              </a:spcAft>
              <a:buSzPts val="1800"/>
              <a:buNone/>
            </a:pPr>
            <a:r>
              <a:t/>
            </a:r>
            <a:endParaRPr/>
          </a:p>
        </p:txBody>
      </p:sp>
      <p:pic>
        <p:nvPicPr>
          <p:cNvPr id="270" name="Google Shape;270;p13"/>
          <p:cNvPicPr preferRelativeResize="0"/>
          <p:nvPr/>
        </p:nvPicPr>
        <p:blipFill rotWithShape="1">
          <a:blip r:embed="rId3">
            <a:alphaModFix/>
          </a:blip>
          <a:srcRect b="0" l="0" r="30502" t="0"/>
          <a:stretch/>
        </p:blipFill>
        <p:spPr>
          <a:xfrm>
            <a:off x="6319237" y="2003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2024-03-28T17:19:57Z</dcterms:created>
  <dc:creator>Bernd Remmele (fr)</dc:creator>
</cp:coreProperties>
</file>