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f/ObGEjvYUnoUvCaBcv1aNmxJ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F5CD082-145B-45C7-B74D-F836395C5E05}">
  <a:tblStyle styleId="{CF5CD082-145B-45C7-B74D-F836395C5E05}"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100"/>
              <a:buNone/>
            </a:pPr>
            <a:r>
              <a:rPr lang="en-US"/>
              <a:t>The topics covered in this lesson unit are based on the DataPro Curriculum https://www.datapro.education/curriculum-datapro/ </a:t>
            </a:r>
            <a:endParaRPr/>
          </a:p>
          <a:p>
            <a:pPr indent="0" lvl="0" marL="0" rtl="0" algn="l">
              <a:lnSpc>
                <a:spcPct val="100000"/>
              </a:lnSpc>
              <a:spcBef>
                <a:spcPts val="0"/>
              </a:spcBef>
              <a:spcAft>
                <a:spcPts val="0"/>
              </a:spcAft>
              <a:buSzPts val="1100"/>
              <a:buNone/>
            </a:pPr>
            <a:r>
              <a:rPr lang="en-US"/>
              <a:t>and address the subject area “Privacy as a Human Right,” specifically the following competencies:</a:t>
            </a:r>
            <a:endParaRPr/>
          </a:p>
          <a:p>
            <a:pPr indent="0" lvl="1" marL="457200" rtl="0" algn="l">
              <a:lnSpc>
                <a:spcPct val="100000"/>
              </a:lnSpc>
              <a:spcBef>
                <a:spcPts val="0"/>
              </a:spcBef>
              <a:spcAft>
                <a:spcPts val="0"/>
              </a:spcAft>
              <a:buSzPts val="1100"/>
              <a:buNone/>
            </a:pPr>
            <a:r>
              <a:rPr lang="en-US"/>
              <a:t>- B.3 Knowledge on Privacy Rights (GDPR)</a:t>
            </a:r>
            <a:endParaRPr/>
          </a:p>
          <a:p>
            <a:pPr indent="0" lvl="1" marL="457200" marR="0" rtl="0" algn="l">
              <a:lnSpc>
                <a:spcPct val="100000"/>
              </a:lnSpc>
              <a:spcBef>
                <a:spcPts val="0"/>
              </a:spcBef>
              <a:spcAft>
                <a:spcPts val="0"/>
              </a:spcAft>
              <a:buClr>
                <a:srgbClr val="000000"/>
              </a:buClr>
              <a:buSzPts val="1100"/>
              <a:buFont typeface="Arial"/>
              <a:buNone/>
            </a:pPr>
            <a:r>
              <a:rPr lang="en-US"/>
              <a:t>- B.5 Assess Risks to Individual Privacy</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Depending on the skill level of the class and whether the unit is taught as a single or double period, the practice phases may be omitted.</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e46e6f318_0_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g3ee46e6f318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85750" lvl="0" marL="457200" rtl="0" algn="l">
              <a:lnSpc>
                <a:spcPct val="120000"/>
              </a:lnSpc>
              <a:spcBef>
                <a:spcPts val="1000"/>
              </a:spcBef>
              <a:spcAft>
                <a:spcPts val="0"/>
              </a:spcAft>
              <a:buClr>
                <a:schemeClr val="dk1"/>
              </a:buClr>
              <a:buSzPts val="900"/>
              <a:buFont typeface="Avenir"/>
              <a:buChar char="●"/>
            </a:pPr>
            <a:r>
              <a:rPr b="1" lang="en-US" sz="900">
                <a:latin typeface="Avenir"/>
                <a:ea typeface="Avenir"/>
                <a:cs typeface="Avenir"/>
                <a:sym typeface="Avenir"/>
              </a:rPr>
              <a:t>Introduction to the topic of IoT with a focus on data protection + online privacy</a:t>
            </a:r>
            <a:endParaRPr/>
          </a:p>
          <a:p>
            <a:pPr indent="-285750" lvl="0" marL="457200" rtl="0" algn="l">
              <a:lnSpc>
                <a:spcPct val="120000"/>
              </a:lnSpc>
              <a:spcBef>
                <a:spcPts val="1000"/>
              </a:spcBef>
              <a:spcAft>
                <a:spcPts val="0"/>
              </a:spcAft>
              <a:buClr>
                <a:schemeClr val="dk1"/>
              </a:buClr>
              <a:buSzPts val="900"/>
              <a:buFont typeface="Avenir"/>
              <a:buChar char="●"/>
            </a:pPr>
            <a:r>
              <a:rPr b="1" lang="en-US" sz="900">
                <a:latin typeface="Avenir"/>
                <a:ea typeface="Avenir"/>
                <a:cs typeface="Avenir"/>
                <a:sym typeface="Avenir"/>
              </a:rPr>
              <a:t>Categorizing data types according to the GDPR in preparation for the Smart Home Challenge — this topic is addressed in a smart device quiz (see the Game Guide!)</a:t>
            </a:r>
            <a:endParaRPr/>
          </a:p>
          <a:p>
            <a:pPr indent="-285750" lvl="0" marL="457200" rtl="0" algn="l">
              <a:lnSpc>
                <a:spcPct val="120000"/>
              </a:lnSpc>
              <a:spcBef>
                <a:spcPts val="1000"/>
              </a:spcBef>
              <a:spcAft>
                <a:spcPts val="0"/>
              </a:spcAft>
              <a:buClr>
                <a:schemeClr val="dk1"/>
              </a:buClr>
              <a:buSzPts val="900"/>
              <a:buFont typeface="Avenir"/>
              <a:buChar char="●"/>
            </a:pPr>
            <a:r>
              <a:rPr b="1" lang="en-US" sz="900">
                <a:latin typeface="Avenir"/>
                <a:ea typeface="Avenir"/>
                <a:cs typeface="Avenir"/>
                <a:sym typeface="Avenir"/>
              </a:rPr>
              <a:t>It is recommended to discuss this in a plenary session and to distinguish between </a:t>
            </a:r>
            <a:r>
              <a:rPr b="1" i="1" lang="en-US" sz="900">
                <a:latin typeface="Avenir"/>
                <a:ea typeface="Avenir"/>
                <a:cs typeface="Avenir"/>
                <a:sym typeface="Avenir"/>
              </a:rPr>
              <a:t>general</a:t>
            </a:r>
            <a:r>
              <a:rPr b="1" lang="en-US" sz="900">
                <a:latin typeface="Avenir"/>
                <a:ea typeface="Avenir"/>
                <a:cs typeface="Avenir"/>
                <a:sym typeface="Avenir"/>
              </a:rPr>
              <a:t> data (weather information, news, …)</a:t>
            </a:r>
            <a:endParaRPr b="1" sz="900">
              <a:solidFill>
                <a:srgbClr val="000000"/>
              </a:solidFill>
              <a:latin typeface="Avenir"/>
              <a:ea typeface="Avenir"/>
              <a:cs typeface="Avenir"/>
              <a:sym typeface="Avenir"/>
            </a:endParaRPr>
          </a:p>
          <a:p>
            <a:pPr indent="0" lvl="0" marL="0" rtl="0" algn="l">
              <a:lnSpc>
                <a:spcPct val="100000"/>
              </a:lnSpc>
              <a:spcBef>
                <a:spcPts val="0"/>
              </a:spcBef>
              <a:spcAft>
                <a:spcPts val="0"/>
              </a:spcAft>
              <a:buSzPts val="1400"/>
              <a:buNone/>
            </a:pPr>
            <a:r>
              <a:t/>
            </a:r>
            <a:endParaRPr b="1">
              <a:solidFill>
                <a:srgbClr val="000000"/>
              </a:solidFill>
              <a:latin typeface="Avenir"/>
              <a:ea typeface="Avenir"/>
              <a:cs typeface="Avenir"/>
              <a:sym typeface="Avenir"/>
            </a:endParaRPr>
          </a:p>
        </p:txBody>
      </p:sp>
      <p:sp>
        <p:nvSpPr>
          <p:cNvPr id="194" name="Google Shape;194;g3ee46e6f318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3: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00000"/>
              </a:lnSpc>
              <a:spcBef>
                <a:spcPts val="0"/>
              </a:spcBef>
              <a:spcAft>
                <a:spcPts val="0"/>
              </a:spcAft>
              <a:buClr>
                <a:srgbClr val="000000"/>
              </a:buClr>
              <a:buSzPts val="1200"/>
              <a:buAutoNum type="arabicPeriod"/>
            </a:pPr>
            <a:r>
              <a:rPr lang="en-US">
                <a:solidFill>
                  <a:srgbClr val="000000"/>
                </a:solidFill>
              </a:rPr>
              <a:t>Individual task: How and what types of (personal) data are collected?</a:t>
            </a:r>
            <a:endParaRPr/>
          </a:p>
          <a:p>
            <a:pPr indent="-304800" lvl="0" marL="457200" rtl="0" algn="l">
              <a:lnSpc>
                <a:spcPct val="100000"/>
              </a:lnSpc>
              <a:spcBef>
                <a:spcPts val="0"/>
              </a:spcBef>
              <a:spcAft>
                <a:spcPts val="0"/>
              </a:spcAft>
              <a:buClr>
                <a:srgbClr val="000000"/>
              </a:buClr>
              <a:buSzPts val="1200"/>
              <a:buAutoNum type="arabicPeriod"/>
            </a:pPr>
            <a:r>
              <a:rPr lang="en-US">
                <a:solidFill>
                  <a:srgbClr val="000000"/>
                </a:solidFill>
              </a:rPr>
              <a:t>Plenary discussion.	</a:t>
            </a:r>
            <a:endParaRPr/>
          </a:p>
          <a:p>
            <a:pPr indent="0" lvl="0" marL="152400" rtl="0" algn="l">
              <a:lnSpc>
                <a:spcPct val="100000"/>
              </a:lnSpc>
              <a:spcBef>
                <a:spcPts val="0"/>
              </a:spcBef>
              <a:spcAft>
                <a:spcPts val="0"/>
              </a:spcAft>
              <a:buClr>
                <a:srgbClr val="000000"/>
              </a:buClr>
              <a:buSzPts val="1200"/>
              <a:buNone/>
            </a:pPr>
            <a:r>
              <a:rPr lang="en-US">
                <a:solidFill>
                  <a:srgbClr val="000000"/>
                </a:solidFill>
              </a:rPr>
              <a:t>       Example of a board diagram:</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Smartwatch ]</a:t>
            </a:r>
            <a:endParaRPr/>
          </a:p>
          <a:p>
            <a:pPr indent="0" lvl="0" marL="152400" rtl="0" algn="l">
              <a:lnSpc>
                <a:spcPct val="100000"/>
              </a:lnSpc>
              <a:spcBef>
                <a:spcPts val="0"/>
              </a:spcBef>
              <a:spcAft>
                <a:spcPts val="0"/>
              </a:spcAft>
              <a:buClr>
                <a:srgbClr val="000000"/>
              </a:buClr>
              <a:buSzPts val="1200"/>
              <a:buNone/>
            </a:pPr>
            <a:r>
              <a:rPr lang="en-US">
                <a:solidFill>
                  <a:srgbClr val="000000"/>
                </a:solidFill>
              </a:rPr>
              <a:t>↓ collects data (steps, heart rate, time)</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Bluetooth / Internet</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Smartphone ]</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stores / forwards</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Internet</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Cloud ]</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stores large amounts of data</a:t>
            </a:r>
            <a:endParaRPr/>
          </a:p>
          <a:p>
            <a:pPr indent="0" lvl="0" marL="152400" rtl="0" algn="l">
              <a:lnSpc>
                <a:spcPct val="100000"/>
              </a:lnSpc>
              <a:spcBef>
                <a:spcPts val="0"/>
              </a:spcBef>
              <a:spcAft>
                <a:spcPts val="0"/>
              </a:spcAft>
              <a:buClr>
                <a:srgbClr val="000000"/>
              </a:buClr>
              <a:buSzPts val="1200"/>
              <a:buNone/>
            </a:pPr>
            <a:r>
              <a:rPr lang="en-US">
                <a:solidFill>
                  <a:srgbClr val="000000"/>
                </a:solidFill>
              </a:rPr>
              <a:t>↓ connects various devices</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Access</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App ]</a:t>
            </a:r>
            <a:endParaRPr/>
          </a:p>
          <a:p>
            <a:pPr indent="0" lvl="0" marL="152400" rtl="0" algn="l">
              <a:lnSpc>
                <a:spcPct val="100000"/>
              </a:lnSpc>
              <a:spcBef>
                <a:spcPts val="0"/>
              </a:spcBef>
              <a:spcAft>
                <a:spcPts val="0"/>
              </a:spcAft>
              <a:buClr>
                <a:srgbClr val="000000"/>
              </a:buClr>
              <a:buSzPts val="1200"/>
              <a:buNone/>
            </a:pPr>
            <a:r>
              <a:rPr lang="en-US">
                <a:solidFill>
                  <a:srgbClr val="000000"/>
                </a:solidFill>
              </a:rPr>
              <a:t>↓ displays results</a:t>
            </a:r>
            <a:endParaRPr/>
          </a:p>
          <a:p>
            <a:pPr indent="0" lvl="0" marL="152400" rtl="0" algn="l">
              <a:lnSpc>
                <a:spcPct val="100000"/>
              </a:lnSpc>
              <a:spcBef>
                <a:spcPts val="0"/>
              </a:spcBef>
              <a:spcAft>
                <a:spcPts val="0"/>
              </a:spcAft>
              <a:buClr>
                <a:srgbClr val="000000"/>
              </a:buClr>
              <a:buSzPts val="1200"/>
              <a:buNone/>
            </a:pPr>
            <a:r>
              <a:rPr lang="en-US">
                <a:solidFill>
                  <a:srgbClr val="000000"/>
                </a:solidFill>
              </a:rPr>
              <a:t>↓ analyzes data</a:t>
            </a:r>
            <a:endParaRPr/>
          </a:p>
          <a:p>
            <a:pPr indent="0" lvl="0" marL="152400" rtl="0" algn="l">
              <a:lnSpc>
                <a:spcPct val="100000"/>
              </a:lnSpc>
              <a:spcBef>
                <a:spcPts val="0"/>
              </a:spcBef>
              <a:spcAft>
                <a:spcPts val="0"/>
              </a:spcAft>
              <a:buClr>
                <a:srgbClr val="000000"/>
              </a:buClr>
              <a:buSzPts val="1200"/>
              <a:buNone/>
            </a:pPr>
            <a:r>
              <a:t/>
            </a:r>
            <a:endParaRPr>
              <a:solidFill>
                <a:srgbClr val="000000"/>
              </a:solidFill>
            </a:endParaRPr>
          </a:p>
          <a:p>
            <a:pPr indent="0" lvl="0" marL="152400" rtl="0" algn="l">
              <a:lnSpc>
                <a:spcPct val="100000"/>
              </a:lnSpc>
              <a:spcBef>
                <a:spcPts val="0"/>
              </a:spcBef>
              <a:spcAft>
                <a:spcPts val="0"/>
              </a:spcAft>
              <a:buClr>
                <a:srgbClr val="000000"/>
              </a:buClr>
              <a:buSzPts val="1200"/>
              <a:buNone/>
            </a:pPr>
            <a:r>
              <a:rPr lang="en-US">
                <a:solidFill>
                  <a:srgbClr val="000000"/>
                </a:solidFill>
              </a:rPr>
              <a:t>↓ possible sharing</a:t>
            </a:r>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Other services / companies ]</a:t>
            </a:r>
            <a:endParaRPr>
              <a:solidFill>
                <a:srgbClr val="000000"/>
              </a:solidFill>
            </a:endParaRPr>
          </a:p>
        </p:txBody>
      </p:sp>
      <p:sp>
        <p:nvSpPr>
          <p:cNvPr id="206" name="Google Shape;206;p3: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4: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4: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Worksheet “DataPro Web Games,” Activity 3: Data Networking in the Internet of Things (worksheet), available on our website https://www.datapro.education/datapro-webgames/ under “Class Material”</a:t>
            </a:r>
            <a:endParaRPr/>
          </a:p>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Note for teachers: </a:t>
            </a:r>
            <a:r>
              <a:rPr b="0" lang="en-US">
                <a:latin typeface="Avenir"/>
                <a:ea typeface="Avenir"/>
                <a:cs typeface="Avenir"/>
                <a:sym typeface="Avenir"/>
              </a:rPr>
              <a:t>Depending on class size and time constraints, you can also go directly to the web game.</a:t>
            </a:r>
            <a:endParaRPr/>
          </a:p>
        </p:txBody>
      </p:sp>
      <p:sp>
        <p:nvSpPr>
          <p:cNvPr id="218" name="Google Shape;218;p4: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5: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5: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Share your findings from the individual work on Task 3 of the “DataPro Web Games” worksheet, “Data Networking in the Internet of Things” (worksheet), available on our website at https://www.datapro.education/datapro-webgames/.</a:t>
            </a:r>
            <a:endParaRPr/>
          </a:p>
          <a:p>
            <a:pPr indent="-304800" lvl="0" marL="457200" rtl="0" algn="l">
              <a:lnSpc>
                <a:spcPct val="120000"/>
              </a:lnSpc>
              <a:spcBef>
                <a:spcPts val="1000"/>
              </a:spcBef>
              <a:spcAft>
                <a:spcPts val="0"/>
              </a:spcAft>
              <a:buClr>
                <a:schemeClr val="dk1"/>
              </a:buClr>
              <a:buSzPts val="1200"/>
              <a:buFont typeface="Avenir"/>
              <a:buChar char="●"/>
            </a:pPr>
            <a:r>
              <a:rPr lang="en-US">
                <a:latin typeface="Avenir"/>
                <a:ea typeface="Avenir"/>
                <a:cs typeface="Avenir"/>
                <a:sym typeface="Avenir"/>
              </a:rPr>
              <a:t>Students should now connect the reality of data networking with Article 9 of the GDPR, which was discussed at the beginning of the unit. The necessity of collecting particularly confidential data—such as health data (e.g., pulse, heart rate, sleep data, weight, etc.)—should be critically examined. </a:t>
            </a:r>
            <a:r>
              <a:rPr b="1" lang="en-US">
                <a:latin typeface="Avenir"/>
                <a:ea typeface="Avenir"/>
                <a:cs typeface="Avenir"/>
                <a:sym typeface="Avenir"/>
              </a:rPr>
              <a:t>The benefits of the service </a:t>
            </a:r>
            <a:r>
              <a:rPr lang="en-US">
                <a:latin typeface="Avenir"/>
                <a:ea typeface="Avenir"/>
                <a:cs typeface="Avenir"/>
                <a:sym typeface="Avenir"/>
              </a:rPr>
              <a:t>(improved athletic performance or health, tracking personal goals, organizing and structuring daily life, etc.) should be weighed against </a:t>
            </a:r>
            <a:r>
              <a:rPr b="1" lang="en-US">
                <a:latin typeface="Avenir"/>
                <a:ea typeface="Avenir"/>
                <a:cs typeface="Avenir"/>
                <a:sym typeface="Avenir"/>
              </a:rPr>
              <a:t>potential risks </a:t>
            </a:r>
            <a:r>
              <a:rPr lang="en-US">
                <a:latin typeface="Avenir"/>
                <a:ea typeface="Avenir"/>
                <a:cs typeface="Avenir"/>
                <a:sym typeface="Avenir"/>
              </a:rPr>
              <a:t>(data breaches, data theft, misuse by third parties, non-compliant sale to third parties, etc.).</a:t>
            </a:r>
            <a:endParaRPr>
              <a:latin typeface="Avenir"/>
              <a:ea typeface="Avenir"/>
              <a:cs typeface="Avenir"/>
              <a:sym typeface="Avenir"/>
            </a:endParaRPr>
          </a:p>
        </p:txBody>
      </p:sp>
      <p:sp>
        <p:nvSpPr>
          <p:cNvPr id="230" name="Google Shape;230;p5: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7: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7: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Introduction to the web-based game.</a:t>
            </a:r>
            <a:endParaRPr/>
          </a:p>
          <a:p>
            <a:pPr indent="0" lvl="0" marL="0" rtl="0" algn="l">
              <a:lnSpc>
                <a:spcPct val="100000"/>
              </a:lnSpc>
              <a:spcBef>
                <a:spcPts val="0"/>
              </a:spcBef>
              <a:spcAft>
                <a:spcPts val="0"/>
              </a:spcAft>
              <a:buSzPts val="1400"/>
              <a:buNone/>
            </a:pPr>
            <a:r>
              <a:rPr lang="en-US"/>
              <a:t>Students should apply what they learned during the group work to a new topic (smart devices).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Note to teachers: Please read the Game Guide (in English) </a:t>
            </a:r>
            <a:r>
              <a:rPr b="1" lang="en-US"/>
              <a:t>before</a:t>
            </a:r>
            <a:r>
              <a:rPr lang="en-US"/>
              <a:t> using the game in class and, if necessary, check for technical compatibility with the school’s laptops/tablets (</a:t>
            </a:r>
            <a:r>
              <a:rPr i="1" lang="en-US"/>
              <a:t>e.g., restrictions by the administrator, bandwidth issues with the school Wi-Fi</a:t>
            </a:r>
            <a:r>
              <a:rPr lang="en-US"/>
              <a:t>).</a:t>
            </a:r>
            <a:endParaRPr b="1" i="1"/>
          </a:p>
          <a:p>
            <a:pPr indent="0" lvl="0" marL="0" rtl="0" algn="l">
              <a:lnSpc>
                <a:spcPct val="100000"/>
              </a:lnSpc>
              <a:spcBef>
                <a:spcPts val="0"/>
              </a:spcBef>
              <a:spcAft>
                <a:spcPts val="0"/>
              </a:spcAft>
              <a:buSzPts val="1400"/>
              <a:buNone/>
            </a:pPr>
            <a:r>
              <a:rPr b="1" i="1" lang="en-US"/>
              <a:t>Available at https://www.datapro.education/datapro-webgames/</a:t>
            </a:r>
            <a:endParaRPr b="1" i="1" sz="1100"/>
          </a:p>
        </p:txBody>
      </p:sp>
      <p:sp>
        <p:nvSpPr>
          <p:cNvPr id="242" name="Google Shape;242;p7: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8: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8: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Note to Teachers: Please read the Game Guide (in English) before using the game in class and, if necessary, check for technical compatibility with the school’s laptops and tablets (e.g., </a:t>
            </a:r>
            <a:r>
              <a:rPr i="1" lang="en-US"/>
              <a:t>restrictions imposed by the administrator, bandwidth issues with the school’s Wi-Fi</a:t>
            </a:r>
            <a:r>
              <a:rPr lang="en-US"/>
              <a:t>). </a:t>
            </a:r>
            <a:r>
              <a:rPr b="1" lang="en-US"/>
              <a:t>Available at https://www.datapro.education/datapro-webgames/</a:t>
            </a:r>
            <a:endParaRPr b="1" i="1"/>
          </a:p>
        </p:txBody>
      </p:sp>
      <p:sp>
        <p:nvSpPr>
          <p:cNvPr id="253" name="Google Shape;253;p8: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9: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9: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228600" lvl="0" marL="45720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Arial"/>
                <a:ea typeface="Arial"/>
                <a:cs typeface="Arial"/>
                <a:sym typeface="Arial"/>
              </a:rPr>
              <a:t>Reviewing what was learned after playing the Smart Home Challenge games.</a:t>
            </a:r>
            <a:endParaRPr/>
          </a:p>
        </p:txBody>
      </p:sp>
      <p:sp>
        <p:nvSpPr>
          <p:cNvPr id="264" name="Google Shape;264;p9: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2.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8"/>
                </a:srgbClr>
              </a:gs>
              <a:gs pos="9000">
                <a:srgbClr val="BADB7C">
                  <a:alpha val="5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dataprogames.ph-freiburg.de/smarthome-challenge/"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1"/>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7"/>
                </a:srgbClr>
              </a:gs>
              <a:gs pos="2000">
                <a:srgbClr val="4AB5C4">
                  <a:alpha val="26667"/>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1"/>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25" y="845425"/>
            <a:ext cx="3803400" cy="5783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444"/>
              <a:buNone/>
            </a:pPr>
            <a:r>
              <a:rPr b="0" i="1" lang="en-US" sz="3100">
                <a:solidFill>
                  <a:srgbClr val="000000"/>
                </a:solidFill>
                <a:latin typeface="Arial"/>
                <a:ea typeface="Arial"/>
                <a:cs typeface="Arial"/>
                <a:sym typeface="Arial"/>
              </a:rPr>
              <a:t>What data do smart devices share, and what does that mean for me?</a:t>
            </a:r>
            <a:br>
              <a:rPr b="0" i="1" lang="en-US" sz="3100">
                <a:solidFill>
                  <a:srgbClr val="000000"/>
                </a:solidFill>
                <a:latin typeface="Arial"/>
                <a:ea typeface="Arial"/>
                <a:cs typeface="Arial"/>
                <a:sym typeface="Arial"/>
              </a:rPr>
            </a:br>
            <a:endParaRPr b="0" i="1"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ts val="3444"/>
              <a:buFont typeface="Arial"/>
              <a:buNone/>
            </a:pPr>
            <a:br>
              <a:rPr b="0" lang="en-US" sz="3100">
                <a:solidFill>
                  <a:srgbClr val="000000"/>
                </a:solidFill>
                <a:latin typeface="Arial"/>
                <a:ea typeface="Arial"/>
                <a:cs typeface="Arial"/>
                <a:sym typeface="Arial"/>
              </a:rPr>
            </a:br>
            <a:r>
              <a:rPr b="0" lang="en-US" sz="3100">
                <a:solidFill>
                  <a:srgbClr val="000000"/>
                </a:solidFill>
                <a:latin typeface="Arial"/>
                <a:ea typeface="Arial"/>
                <a:cs typeface="Arial"/>
                <a:sym typeface="Arial"/>
              </a:rPr>
              <a:t>B: Understanding Online Risks with the Smart Home Challenge</a:t>
            </a:r>
            <a:br>
              <a:rPr b="0" lang="en-US" sz="3100">
                <a:solidFill>
                  <a:srgbClr val="000000"/>
                </a:solidFill>
                <a:latin typeface="Arial"/>
                <a:ea typeface="Arial"/>
                <a:cs typeface="Arial"/>
                <a:sym typeface="Arial"/>
              </a:rPr>
            </a:br>
            <a:endParaRPr sz="1600"/>
          </a:p>
          <a:p>
            <a:pPr indent="0" lvl="0" marL="0" rtl="0" algn="l">
              <a:lnSpc>
                <a:spcPct val="100000"/>
              </a:lnSpc>
              <a:spcBef>
                <a:spcPts val="0"/>
              </a:spcBef>
              <a:spcAft>
                <a:spcPts val="0"/>
              </a:spcAft>
              <a:buClr>
                <a:srgbClr val="000000"/>
              </a:buClr>
              <a:buSzPts val="3444"/>
              <a:buFont typeface="Arial"/>
              <a:buNone/>
            </a:pPr>
            <a:r>
              <a:t/>
            </a:r>
            <a:endParaRPr sz="1600"/>
          </a:p>
          <a:p>
            <a:pPr indent="0" lvl="0" marL="0" rtl="0" algn="ctr">
              <a:lnSpc>
                <a:spcPct val="120000"/>
              </a:lnSpc>
              <a:spcBef>
                <a:spcPts val="1000"/>
              </a:spcBef>
              <a:spcAft>
                <a:spcPts val="0"/>
              </a:spcAft>
              <a:buSzPts val="18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50996"/>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None/>
            </a:pPr>
            <a:r>
              <a:rPr b="0" lang="en-US" sz="3200"/>
              <a:t>GUIDELINES FOR USING THE SLIDES</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7"/>
                </a:srgbClr>
              </a:gs>
              <a:gs pos="14000">
                <a:srgbClr val="029676">
                  <a:alpha val="26667"/>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489919" cy="4193782"/>
          </a:xfrm>
          <a:prstGeom prst="rect">
            <a:avLst/>
          </a:prstGeom>
          <a:noFill/>
          <a:ln>
            <a:noFill/>
          </a:ln>
        </p:spPr>
        <p:txBody>
          <a:bodyPr anchorCtr="0" anchor="t" bIns="0" lIns="0" spcFirstLastPara="1" rIns="0" wrap="square" tIns="0">
            <a:normAutofit fontScale="85000" lnSpcReduction="20000"/>
          </a:bodyPr>
          <a:lstStyle/>
          <a:p>
            <a:pPr indent="-333633" lvl="0" marL="457200" rtl="0" algn="l">
              <a:lnSpc>
                <a:spcPct val="120000"/>
              </a:lnSpc>
              <a:spcBef>
                <a:spcPts val="0"/>
              </a:spcBef>
              <a:spcAft>
                <a:spcPts val="0"/>
              </a:spcAft>
              <a:buSzPct val="108108"/>
              <a:buChar char="•"/>
            </a:pPr>
            <a:r>
              <a:rPr lang="en-US" sz="1800"/>
              <a:t>We assume that you will adapt the slides provided here to serve your purposes.</a:t>
            </a:r>
            <a:endParaRPr/>
          </a:p>
          <a:p>
            <a:pPr indent="-333633" lvl="0" marL="457200" rtl="0" algn="l">
              <a:lnSpc>
                <a:spcPct val="120000"/>
              </a:lnSpc>
              <a:spcBef>
                <a:spcPts val="1000"/>
              </a:spcBef>
              <a:spcAft>
                <a:spcPts val="0"/>
              </a:spcAft>
              <a:buSzPct val="108108"/>
              <a:buChar char="•"/>
            </a:pPr>
            <a:r>
              <a:rPr lang="en-US" sz="1800"/>
              <a:t>The following slides include, among other things:</a:t>
            </a:r>
            <a:endParaRPr/>
          </a:p>
          <a:p>
            <a:pPr indent="-325755" lvl="1" marL="914400" rtl="0" algn="l">
              <a:lnSpc>
                <a:spcPct val="120000"/>
              </a:lnSpc>
              <a:spcBef>
                <a:spcPts val="1000"/>
              </a:spcBef>
              <a:spcAft>
                <a:spcPts val="0"/>
              </a:spcAft>
              <a:buSzPct val="100000"/>
              <a:buChar char="•"/>
            </a:pPr>
            <a:r>
              <a:rPr lang="en-US" sz="1800"/>
              <a:t>Options for using the accompanying worksheet, “DataPro Web Games Worksheet,” are available on our website at https://www.datapro.education/datapro-webgames/</a:t>
            </a:r>
            <a:endParaRPr/>
          </a:p>
          <a:p>
            <a:pPr indent="-325755" lvl="1" marL="914400" rtl="0" algn="l">
              <a:lnSpc>
                <a:spcPct val="120000"/>
              </a:lnSpc>
              <a:spcBef>
                <a:spcPts val="1000"/>
              </a:spcBef>
              <a:spcAft>
                <a:spcPts val="0"/>
              </a:spcAft>
              <a:buSzPct val="100000"/>
              <a:buChar char="•"/>
            </a:pPr>
            <a:r>
              <a:rPr lang="en-US" sz="1800"/>
              <a:t>Our web game, “Smart Home Challenge,” which helps students practice what they’ve learned after they’ve been activated and introduced to the topic: </a:t>
            </a:r>
            <a:r>
              <a:rPr lang="en-US" sz="1800" u="sng">
                <a:solidFill>
                  <a:schemeClr val="hlink"/>
                </a:solidFill>
                <a:hlinkClick r:id="rId3"/>
              </a:rPr>
              <a:t>https://dataprogames.ph-freiburg.de/smarthome-challenge/</a:t>
            </a:r>
            <a:endParaRPr sz="1800"/>
          </a:p>
          <a:p>
            <a:pPr indent="0" lvl="0" marL="123567" rtl="0" algn="l">
              <a:lnSpc>
                <a:spcPct val="120000"/>
              </a:lnSpc>
              <a:spcBef>
                <a:spcPts val="1000"/>
              </a:spcBef>
              <a:spcAft>
                <a:spcPts val="0"/>
              </a:spcAft>
              <a:buSzPct val="120120"/>
              <a:buNone/>
            </a:pPr>
            <a:r>
              <a:rPr lang="en-US"/>
              <a:t>→ We recommend that you test the web-based game in advance to ensure compatibility with the school’s Wi-Fi (bandwidth, restrictions on certain websites) and that you read the accompanying “Game Guide.”</a:t>
            </a:r>
            <a:endParaRPr sz="1800"/>
          </a:p>
          <a:p>
            <a:pPr indent="-342900" lvl="0" marL="457200" rtl="0" algn="l">
              <a:lnSpc>
                <a:spcPct val="120000"/>
              </a:lnSpc>
              <a:spcBef>
                <a:spcPts val="1000"/>
              </a:spcBef>
              <a:spcAft>
                <a:spcPts val="0"/>
              </a:spcAft>
              <a:buClr>
                <a:schemeClr val="dk1"/>
              </a:buClr>
              <a:buSzPct val="141176"/>
              <a:buChar char="•"/>
            </a:pPr>
            <a:r>
              <a:rPr lang="en-US" sz="1500"/>
              <a:t>The learning objectives for this unit are based on the DataPro curriculum and are primarily designed to teach competencies from Cluster B: </a:t>
            </a:r>
            <a:r>
              <a:rPr b="1" lang="en-US" sz="1500"/>
              <a:t>Understanding privacy as a human right</a:t>
            </a:r>
            <a:endParaRPr/>
          </a:p>
          <a:p>
            <a:pPr indent="-342900" lvl="0" marL="457200" rtl="0" algn="l">
              <a:lnSpc>
                <a:spcPct val="120000"/>
              </a:lnSpc>
              <a:spcBef>
                <a:spcPts val="1000"/>
              </a:spcBef>
              <a:spcAft>
                <a:spcPts val="0"/>
              </a:spcAft>
              <a:buClr>
                <a:schemeClr val="dk1"/>
              </a:buClr>
              <a:buSzPct val="141176"/>
              <a:buChar char="•"/>
            </a:pPr>
            <a:r>
              <a:rPr lang="en-US" sz="1500"/>
              <a:t>You can find a further overview, including the specific learning objectives, in the accompanying lesson plan (syllabus): B—</a:t>
            </a:r>
            <a:r>
              <a:rPr b="1" lang="en-US" sz="1500"/>
              <a:t>Understanding Online Risks—Smart Home Challenge </a:t>
            </a:r>
            <a:endParaRPr/>
          </a:p>
        </p:txBody>
      </p:sp>
      <p:pic>
        <p:nvPicPr>
          <p:cNvPr descr="Ein Bild, das Grafiken, Schrift, Grafikdesign, Text enthält.&#10;&#10;Automatisch generierte Beschreibung" id="179" name="Google Shape;179;p2"/>
          <p:cNvPicPr preferRelativeResize="0"/>
          <p:nvPr/>
        </p:nvPicPr>
        <p:blipFill rotWithShape="1">
          <a:blip r:embed="rId4">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None/>
            </a:pPr>
            <a:r>
              <a:rPr b="0" lang="en-US" sz="3200">
                <a:solidFill>
                  <a:srgbClr val="000000"/>
                </a:solidFill>
                <a:latin typeface="Arial"/>
                <a:ea typeface="Arial"/>
                <a:cs typeface="Arial"/>
                <a:sym typeface="Arial"/>
              </a:rPr>
              <a:t>OVERVIEW OF THE COURSE STRUCTURE</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9"/>
                </a:srgbClr>
              </a:gs>
              <a:gs pos="14000">
                <a:srgbClr val="029676">
                  <a:alpha val="27059"/>
                </a:srgbClr>
              </a:gs>
              <a:gs pos="100000">
                <a:srgbClr val="4AB5C4">
                  <a:alpha val="83922"/>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8"/>
                </a:srgbClr>
              </a:gs>
              <a:gs pos="9000">
                <a:srgbClr val="9AB5A6">
                  <a:alpha val="34118"/>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0" lIns="0" spcFirstLastPara="1" rIns="0" wrap="square" tIns="0">
            <a:normAutofit fontScale="77500" lnSpcReduction="20000"/>
          </a:bodyPr>
          <a:lstStyle/>
          <a:p>
            <a:pPr indent="0" lvl="0" marL="0" rtl="0" algn="l">
              <a:lnSpc>
                <a:spcPct val="120000"/>
              </a:lnSpc>
              <a:spcBef>
                <a:spcPts val="0"/>
              </a:spcBef>
              <a:spcAft>
                <a:spcPts val="0"/>
              </a:spcAft>
              <a:buSzPct val="108108"/>
              <a:buNone/>
            </a:pPr>
            <a:r>
              <a:rPr lang="en-US"/>
              <a:t>We suggest the following lesson plan—which can, of course, be adapted—based on the sequence of the slides:</a:t>
            </a:r>
            <a:endParaRPr>
              <a:solidFill>
                <a:srgbClr val="111111"/>
              </a:solidFill>
            </a:endParaRPr>
          </a:p>
          <a:p>
            <a:pPr indent="-197710" lvl="0" marL="228600" rtl="0" algn="l">
              <a:lnSpc>
                <a:spcPct val="120000"/>
              </a:lnSpc>
              <a:spcBef>
                <a:spcPts val="1000"/>
              </a:spcBef>
              <a:spcAft>
                <a:spcPts val="0"/>
              </a:spcAft>
              <a:buSzPct val="108100"/>
              <a:buChar char="•"/>
            </a:pPr>
            <a:r>
              <a:rPr b="1" lang="en-US">
                <a:solidFill>
                  <a:srgbClr val="111111"/>
                </a:solidFill>
              </a:rPr>
              <a:t>Introduction: </a:t>
            </a:r>
            <a:r>
              <a:rPr lang="en-US">
                <a:solidFill>
                  <a:srgbClr val="111111"/>
                </a:solidFill>
              </a:rPr>
              <a:t>Class discussion on Article 9 of the GDPR. Raising awareness of the special need for protection of sensitive data. Critically examining what could happen if such data were misused.</a:t>
            </a:r>
            <a:endParaRPr b="1">
              <a:solidFill>
                <a:srgbClr val="111111"/>
              </a:solidFill>
            </a:endParaRPr>
          </a:p>
          <a:p>
            <a:pPr indent="-197710" lvl="0" marL="228600" rtl="0" algn="l">
              <a:lnSpc>
                <a:spcPct val="120000"/>
              </a:lnSpc>
              <a:spcBef>
                <a:spcPts val="1000"/>
              </a:spcBef>
              <a:spcAft>
                <a:spcPts val="0"/>
              </a:spcAft>
              <a:buSzPct val="108100"/>
              <a:buChar char="•"/>
            </a:pPr>
            <a:r>
              <a:rPr b="1" lang="en-US">
                <a:solidFill>
                  <a:srgbClr val="111111"/>
                </a:solidFill>
              </a:rPr>
              <a:t>Activity 1: </a:t>
            </a:r>
            <a:r>
              <a:rPr lang="en-US">
                <a:solidFill>
                  <a:srgbClr val="111111"/>
                </a:solidFill>
              </a:rPr>
              <a:t>Brainstorming about data traffic in the context of smart devices and the Internet of Things (IoT). Summarize the class’s findings, connect the ideas, and contextualize them on the board.</a:t>
            </a:r>
            <a:endParaRPr/>
          </a:p>
          <a:p>
            <a:pPr indent="-197710" lvl="0" marL="228600" rtl="0" algn="l">
              <a:lnSpc>
                <a:spcPct val="120000"/>
              </a:lnSpc>
              <a:spcBef>
                <a:spcPts val="1000"/>
              </a:spcBef>
              <a:spcAft>
                <a:spcPts val="0"/>
              </a:spcAft>
              <a:buSzPct val="108100"/>
              <a:buChar char="•"/>
            </a:pPr>
            <a:r>
              <a:rPr b="1" lang="en-US">
                <a:solidFill>
                  <a:srgbClr val="111111"/>
                </a:solidFill>
              </a:rPr>
              <a:t>If applicable, Activity 2: </a:t>
            </a:r>
            <a:r>
              <a:rPr lang="en-US">
                <a:solidFill>
                  <a:srgbClr val="111111"/>
                </a:solidFill>
              </a:rPr>
              <a:t>Task 3 from the accompanying worksheet “DataPro Webgames.” Classify the data types and discuss the risks associated with the shared data as a class. Connect the activity to the lesson introduction.</a:t>
            </a:r>
            <a:endParaRPr b="1">
              <a:solidFill>
                <a:srgbClr val="111111"/>
              </a:solidFill>
            </a:endParaRPr>
          </a:p>
          <a:p>
            <a:pPr indent="-197710" lvl="0" marL="228600" rtl="0" algn="l">
              <a:lnSpc>
                <a:spcPct val="120000"/>
              </a:lnSpc>
              <a:spcBef>
                <a:spcPts val="1000"/>
              </a:spcBef>
              <a:spcAft>
                <a:spcPts val="0"/>
              </a:spcAft>
              <a:buSzPct val="108100"/>
              <a:buChar char="•"/>
            </a:pPr>
            <a:r>
              <a:rPr b="1" lang="en-US">
                <a:solidFill>
                  <a:srgbClr val="111111"/>
                </a:solidFill>
              </a:rPr>
              <a:t>Teacher-student discussion: </a:t>
            </a:r>
            <a:r>
              <a:rPr lang="en-US">
                <a:solidFill>
                  <a:srgbClr val="111111"/>
                </a:solidFill>
              </a:rPr>
              <a:t>Which data types do you consider particularly confidential? Do you use smart devices? What would you do if you had a smart home?</a:t>
            </a:r>
            <a:endParaRPr/>
          </a:p>
          <a:p>
            <a:pPr indent="-197710" lvl="0" marL="228600" rtl="0" algn="l">
              <a:lnSpc>
                <a:spcPct val="120000"/>
              </a:lnSpc>
              <a:spcBef>
                <a:spcPts val="1000"/>
              </a:spcBef>
              <a:spcAft>
                <a:spcPts val="0"/>
              </a:spcAft>
              <a:buSzPct val="108100"/>
              <a:buChar char="•"/>
            </a:pPr>
            <a:r>
              <a:rPr b="1" lang="en-US">
                <a:solidFill>
                  <a:srgbClr val="111111"/>
                </a:solidFill>
              </a:rPr>
              <a:t>Securing knowledge: </a:t>
            </a:r>
            <a:r>
              <a:rPr lang="en-US">
                <a:solidFill>
                  <a:srgbClr val="111111"/>
                </a:solidFill>
              </a:rPr>
              <a:t>Play the DataPro web game “Smart Home Challenge.” Emphasize that there are risks associated with every decision to share data. At the same time, smart devices can use data to provide convenient features and make everyday life easier. Teachers are encouraged to review the accompanying Game Guide beforehand.</a:t>
            </a:r>
            <a:endParaRPr/>
          </a:p>
          <a:p>
            <a:pPr indent="-197710" lvl="0" marL="228600" rtl="0" algn="l">
              <a:lnSpc>
                <a:spcPct val="120000"/>
              </a:lnSpc>
              <a:spcBef>
                <a:spcPts val="1000"/>
              </a:spcBef>
              <a:spcAft>
                <a:spcPts val="0"/>
              </a:spcAft>
              <a:buSzPct val="108100"/>
              <a:buChar char="•"/>
            </a:pPr>
            <a:r>
              <a:rPr b="1" lang="en-US">
                <a:solidFill>
                  <a:srgbClr val="111111"/>
                </a:solidFill>
              </a:rPr>
              <a:t>Conclusion: </a:t>
            </a:r>
            <a:r>
              <a:rPr lang="en-US">
                <a:solidFill>
                  <a:srgbClr val="111111"/>
                </a:solidFill>
              </a:rPr>
              <a:t>Provide feedback and reflect on what was learned and played during the activity as a whole class. Which of the nine different outcomes did the students achieve in the Smart Home Challenge? Would they change anything if they played the challenge again?</a:t>
            </a:r>
            <a:endParaRPr>
              <a:solidFill>
                <a:srgbClr val="111111"/>
              </a:solidFill>
              <a:highlight>
                <a:schemeClr val="lt1"/>
              </a:highlight>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g3ee46e6f318_0_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Ein Medium ist etwas, das Informationen überträgt oder speichert.</a:t>
            </a:r>
            <a:endParaRPr b="0" i="0" sz="1800" u="none" cap="none" strike="noStrike">
              <a:solidFill>
                <a:schemeClr val="lt1"/>
              </a:solidFill>
              <a:latin typeface="Avenir"/>
              <a:ea typeface="Avenir"/>
              <a:cs typeface="Avenir"/>
              <a:sym typeface="Avenir"/>
            </a:endParaRPr>
          </a:p>
        </p:txBody>
      </p:sp>
      <p:sp>
        <p:nvSpPr>
          <p:cNvPr id="197" name="Google Shape;197;g3ee46e6f318_0_1"/>
          <p:cNvSpPr txBox="1"/>
          <p:nvPr>
            <p:ph type="title"/>
          </p:nvPr>
        </p:nvSpPr>
        <p:spPr>
          <a:xfrm>
            <a:off x="1077675" y="457200"/>
            <a:ext cx="8839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None/>
            </a:pPr>
            <a:r>
              <a:rPr b="0" lang="en-US" sz="3200">
                <a:latin typeface="Arial"/>
                <a:ea typeface="Arial"/>
                <a:cs typeface="Arial"/>
                <a:sym typeface="Arial"/>
              </a:rPr>
              <a:t>Data Protection - The GDPR</a:t>
            </a:r>
            <a:endParaRPr b="0" sz="3200">
              <a:solidFill>
                <a:srgbClr val="000000"/>
              </a:solidFill>
              <a:latin typeface="Arial"/>
              <a:ea typeface="Arial"/>
              <a:cs typeface="Arial"/>
              <a:sym typeface="Arial"/>
            </a:endParaRPr>
          </a:p>
        </p:txBody>
      </p:sp>
      <p:sp>
        <p:nvSpPr>
          <p:cNvPr id="198" name="Google Shape;198;g3ee46e6f318_0_1"/>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g3ee46e6f318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g3ee46e6f318_0_1"/>
          <p:cNvSpPr txBox="1"/>
          <p:nvPr>
            <p:ph idx="1" type="body"/>
          </p:nvPr>
        </p:nvSpPr>
        <p:spPr>
          <a:xfrm>
            <a:off x="662450" y="1828800"/>
            <a:ext cx="10576200" cy="43680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just">
              <a:lnSpc>
                <a:spcPct val="120000"/>
              </a:lnSpc>
              <a:spcBef>
                <a:spcPts val="1000"/>
              </a:spcBef>
              <a:spcAft>
                <a:spcPts val="0"/>
              </a:spcAft>
              <a:buSzPts val="1800"/>
              <a:buNone/>
            </a:pPr>
            <a:r>
              <a:rPr b="1" lang="en-US" sz="2235"/>
              <a:t>→ The General Data Protection Regulation (GDPR) provides stronger protection for certain categories of your personal data in Germany and the EU. Read through Article 9 and think about why that might be.</a:t>
            </a:r>
            <a:endParaRPr/>
          </a:p>
        </p:txBody>
      </p:sp>
      <p:sp>
        <p:nvSpPr>
          <p:cNvPr id="201" name="Google Shape;201;g3ee46e6f318_0_1"/>
          <p:cNvSpPr txBox="1"/>
          <p:nvPr/>
        </p:nvSpPr>
        <p:spPr>
          <a:xfrm>
            <a:off x="199075" y="3139450"/>
            <a:ext cx="11039700" cy="129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2400"/>
              </a:spcBef>
              <a:spcAft>
                <a:spcPts val="0"/>
              </a:spcAft>
              <a:buNone/>
            </a:pPr>
            <a:r>
              <a:rPr b="1" i="1" lang="en-US" sz="2400" u="none" cap="none" strike="noStrike">
                <a:solidFill>
                  <a:schemeClr val="dk1"/>
                </a:solidFill>
                <a:latin typeface="Arial"/>
                <a:ea typeface="Arial"/>
                <a:cs typeface="Arial"/>
                <a:sym typeface="Arial"/>
              </a:rPr>
              <a:t>Article 9 GDPR. Processing of special categories of personal data</a:t>
            </a:r>
            <a:endParaRPr/>
          </a:p>
          <a:p>
            <a:pPr indent="-355600" lvl="0" marL="457200" marR="0" rtl="0" algn="just">
              <a:lnSpc>
                <a:spcPct val="115000"/>
              </a:lnSpc>
              <a:spcBef>
                <a:spcPts val="1200"/>
              </a:spcBef>
              <a:spcAft>
                <a:spcPts val="0"/>
              </a:spcAft>
              <a:buClr>
                <a:schemeClr val="dk1"/>
              </a:buClr>
              <a:buSzPts val="2000"/>
              <a:buFont typeface="Arial"/>
              <a:buAutoNum type="arabicPeriod"/>
            </a:pPr>
            <a:r>
              <a:rPr b="0" i="0" lang="en-US" sz="2000" u="none" cap="none" strike="noStrike">
                <a:solidFill>
                  <a:srgbClr val="000000"/>
                </a:solidFill>
                <a:latin typeface="Arial"/>
                <a:ea typeface="Arial"/>
                <a:cs typeface="Arial"/>
                <a:sym typeface="Arial"/>
              </a:rPr>
              <a:t>Processing of personal data revealing racial or ethnic origin, political opinions, religious or philosophical beliefs, or trade union membership, and the processing of genetic data, biometric data for the purpose of uniquely identifying a natural person, data concerning health or data concerning a natural person’s sex life or sexual orientation shall be prohibited.</a:t>
            </a:r>
            <a:endParaRPr b="0" i="0" sz="2000" u="none" cap="none" strike="noStrike">
              <a:solidFill>
                <a:schemeClr val="dk1"/>
              </a:solidFill>
              <a:latin typeface="Arial"/>
              <a:ea typeface="Arial"/>
              <a:cs typeface="Arial"/>
              <a:sym typeface="Arial"/>
            </a:endParaRPr>
          </a:p>
        </p:txBody>
      </p:sp>
      <p:pic>
        <p:nvPicPr>
          <p:cNvPr descr="Internet protection, network security icon (von Getty Images)" id="202" name="Google Shape;202;g3ee46e6f318_0_1"/>
          <p:cNvPicPr preferRelativeResize="0"/>
          <p:nvPr/>
        </p:nvPicPr>
        <p:blipFill rotWithShape="1">
          <a:blip r:embed="rId3">
            <a:alphaModFix/>
          </a:blip>
          <a:srcRect b="0" l="0" r="0" t="0"/>
          <a:stretch/>
        </p:blipFill>
        <p:spPr>
          <a:xfrm>
            <a:off x="10363200" y="0"/>
            <a:ext cx="1828797" cy="18287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Ein Medium ist etwas, das Informationen überträgt oder speichert.</a:t>
            </a:r>
            <a:endParaRPr b="0" i="0" sz="1800" u="none" cap="none" strike="noStrike">
              <a:solidFill>
                <a:schemeClr val="lt1"/>
              </a:solidFill>
              <a:latin typeface="Avenir"/>
              <a:ea typeface="Avenir"/>
              <a:cs typeface="Avenir"/>
              <a:sym typeface="Avenir"/>
            </a:endParaRPr>
          </a:p>
        </p:txBody>
      </p:sp>
      <p:sp>
        <p:nvSpPr>
          <p:cNvPr id="209" name="Google Shape;209;p3"/>
          <p:cNvSpPr txBox="1"/>
          <p:nvPr>
            <p:ph type="title"/>
          </p:nvPr>
        </p:nvSpPr>
        <p:spPr>
          <a:xfrm>
            <a:off x="1077675" y="117984"/>
            <a:ext cx="89892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Data Connectivity in the Internet of Things</a:t>
            </a:r>
            <a:br>
              <a:rPr b="0" lang="en-US" sz="3200">
                <a:solidFill>
                  <a:srgbClr val="000000"/>
                </a:solidFill>
                <a:latin typeface="Arial"/>
                <a:ea typeface="Arial"/>
                <a:cs typeface="Arial"/>
                <a:sym typeface="Arial"/>
              </a:rPr>
            </a:br>
            <a:endParaRPr b="0" sz="3200">
              <a:solidFill>
                <a:srgbClr val="000000"/>
              </a:solidFill>
              <a:latin typeface="Arial"/>
              <a:ea typeface="Arial"/>
              <a:cs typeface="Arial"/>
              <a:sym typeface="Arial"/>
            </a:endParaRPr>
          </a:p>
        </p:txBody>
      </p:sp>
      <p:sp>
        <p:nvSpPr>
          <p:cNvPr id="210" name="Google Shape;210;p3"/>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p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2" name="Google Shape;212;p3"/>
          <p:cNvSpPr txBox="1"/>
          <p:nvPr>
            <p:ph idx="1" type="body"/>
          </p:nvPr>
        </p:nvSpPr>
        <p:spPr>
          <a:xfrm>
            <a:off x="1077675" y="1328875"/>
            <a:ext cx="6798600" cy="45720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lnSpcReduction="10000"/>
          </a:bodyPr>
          <a:lstStyle/>
          <a:p>
            <a:pPr indent="0" lvl="0" marL="0" rtl="0" algn="l">
              <a:lnSpc>
                <a:spcPct val="120000"/>
              </a:lnSpc>
              <a:spcBef>
                <a:spcPts val="1000"/>
              </a:spcBef>
              <a:spcAft>
                <a:spcPts val="0"/>
              </a:spcAft>
              <a:buSzPts val="1620"/>
              <a:buNone/>
            </a:pPr>
            <a:r>
              <a:rPr i="1" lang="en-US" sz="1800"/>
              <a:t>Smart Devices, Apps, and Clouds</a:t>
            </a:r>
            <a:endParaRPr/>
          </a:p>
          <a:p>
            <a:pPr indent="-457200" lvl="0" marL="457200" rtl="0" algn="l">
              <a:lnSpc>
                <a:spcPct val="120000"/>
              </a:lnSpc>
              <a:spcBef>
                <a:spcPts val="1000"/>
              </a:spcBef>
              <a:spcAft>
                <a:spcPts val="0"/>
              </a:spcAft>
              <a:buSzPts val="1620"/>
              <a:buFont typeface="Arial"/>
              <a:buAutoNum type="arabicPeriod"/>
            </a:pPr>
            <a:r>
              <a:rPr b="1" lang="en-US" sz="1800"/>
              <a:t>Individual Assignment: </a:t>
            </a:r>
            <a:r>
              <a:rPr lang="en-US" sz="1800"/>
              <a:t>You go for a run. You have your smartphone, smartwatch, and a fitness app with you. You want to know your speed in km/h, your running route, your heart rate, how you compare to runners of the same age and similar fitness levels, and to have fitness plans generated for you. </a:t>
            </a:r>
            <a:r>
              <a:rPr b="1" lang="en-US" sz="1800"/>
              <a:t>What (personal) data is exchanged between the three services for this purpose? List them.</a:t>
            </a:r>
            <a:endParaRPr/>
          </a:p>
          <a:p>
            <a:pPr indent="-457200" lvl="0" marL="457200" rtl="0" algn="l">
              <a:lnSpc>
                <a:spcPct val="120000"/>
              </a:lnSpc>
              <a:spcBef>
                <a:spcPts val="1000"/>
              </a:spcBef>
              <a:spcAft>
                <a:spcPts val="0"/>
              </a:spcAft>
              <a:buSzPts val="1620"/>
              <a:buFont typeface="Arial"/>
              <a:buAutoNum type="arabicPeriod"/>
            </a:pPr>
            <a:r>
              <a:rPr b="1" lang="en-US" sz="1800"/>
              <a:t>Blackboard display</a:t>
            </a:r>
            <a:r>
              <a:rPr lang="en-US" sz="1800"/>
              <a:t>: How does the smartwatch communicate with your smartphone and the app?</a:t>
            </a:r>
            <a:endParaRPr/>
          </a:p>
          <a:p>
            <a:pPr indent="0" lvl="0" marL="457200" rtl="0" algn="l">
              <a:lnSpc>
                <a:spcPct val="120000"/>
              </a:lnSpc>
              <a:spcBef>
                <a:spcPts val="1000"/>
              </a:spcBef>
              <a:spcAft>
                <a:spcPts val="0"/>
              </a:spcAft>
              <a:buSzPts val="1620"/>
              <a:buNone/>
            </a:pPr>
            <a:r>
              <a:rPr lang="en-US" sz="1800"/>
              <a:t>- What (personal) data is collected?</a:t>
            </a:r>
            <a:endParaRPr/>
          </a:p>
          <a:p>
            <a:pPr indent="0" lvl="0" marL="457200" rtl="0" algn="l">
              <a:lnSpc>
                <a:spcPct val="120000"/>
              </a:lnSpc>
              <a:spcBef>
                <a:spcPts val="1000"/>
              </a:spcBef>
              <a:spcAft>
                <a:spcPts val="0"/>
              </a:spcAft>
              <a:buSzPts val="1620"/>
              <a:buNone/>
            </a:pPr>
            <a:r>
              <a:rPr lang="en-US" sz="1800"/>
              <a:t>- How does the data travel from one device to another?</a:t>
            </a:r>
            <a:endParaRPr/>
          </a:p>
        </p:txBody>
      </p:sp>
      <p:pic>
        <p:nvPicPr>
          <p:cNvPr descr="Computer network vector, Electronic device flat style icon (von Getty Images)" id="213" name="Google Shape;213;p3"/>
          <p:cNvPicPr preferRelativeResize="0"/>
          <p:nvPr/>
        </p:nvPicPr>
        <p:blipFill rotWithShape="1">
          <a:blip r:embed="rId3">
            <a:alphaModFix/>
          </a:blip>
          <a:srcRect b="0" l="0" r="0" t="0"/>
          <a:stretch/>
        </p:blipFill>
        <p:spPr>
          <a:xfrm>
            <a:off x="8247326" y="1328874"/>
            <a:ext cx="3306127" cy="3306148"/>
          </a:xfrm>
          <a:prstGeom prst="rect">
            <a:avLst/>
          </a:prstGeom>
          <a:noFill/>
          <a:ln>
            <a:noFill/>
          </a:ln>
        </p:spPr>
      </p:pic>
      <p:pic>
        <p:nvPicPr>
          <p:cNvPr descr="a watch on a person 's wrist shows the time is 20:17 (von Tenor)" id="214" name="Google Shape;214;p3"/>
          <p:cNvPicPr preferRelativeResize="0"/>
          <p:nvPr/>
        </p:nvPicPr>
        <p:blipFill rotWithShape="1">
          <a:blip r:embed="rId4">
            <a:alphaModFix/>
          </a:blip>
          <a:srcRect b="0" l="0" r="0" t="0"/>
          <a:stretch/>
        </p:blipFill>
        <p:spPr>
          <a:xfrm>
            <a:off x="8298073" y="3642147"/>
            <a:ext cx="3204649" cy="2451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1" name="Google Shape;221;p4"/>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p4"/>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23" name="Google Shape;223;p4"/>
          <p:cNvGraphicFramePr/>
          <p:nvPr/>
        </p:nvGraphicFramePr>
        <p:xfrm>
          <a:off x="1371600" y="3940175"/>
          <a:ext cx="3000000" cy="3000000"/>
        </p:xfrm>
        <a:graphic>
          <a:graphicData uri="http://schemas.openxmlformats.org/drawingml/2006/table">
            <a:tbl>
              <a:tblPr>
                <a:noFill/>
                <a:tableStyleId>{CF5CD082-145B-45C7-B74D-F836395C5E05}</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24" name="Google Shape;224;p4"/>
          <p:cNvGraphicFramePr/>
          <p:nvPr/>
        </p:nvGraphicFramePr>
        <p:xfrm>
          <a:off x="625627" y="1585285"/>
          <a:ext cx="3000000" cy="3000000"/>
        </p:xfrm>
        <a:graphic>
          <a:graphicData uri="http://schemas.openxmlformats.org/drawingml/2006/table">
            <a:tbl>
              <a:tblPr>
                <a:noFill/>
                <a:tableStyleId>{CF5CD082-145B-45C7-B74D-F836395C5E05}</a:tableStyleId>
              </a:tblPr>
              <a:tblGrid>
                <a:gridCol w="3964300"/>
              </a:tblGrid>
              <a:tr h="5014575">
                <a:tc>
                  <a:txBody>
                    <a:bodyPr/>
                    <a:lstStyle/>
                    <a:p>
                      <a:pPr indent="0" lvl="0" marL="0" marR="0" rtl="0" algn="just">
                        <a:lnSpc>
                          <a:spcPct val="120000"/>
                        </a:lnSpc>
                        <a:spcBef>
                          <a:spcPts val="0"/>
                        </a:spcBef>
                        <a:spcAft>
                          <a:spcPts val="0"/>
                        </a:spcAft>
                        <a:buClr>
                          <a:srgbClr val="000000"/>
                        </a:buClr>
                        <a:buSzPts val="2000"/>
                        <a:buFont typeface="Arial"/>
                        <a:buNone/>
                      </a:pPr>
                      <a:r>
                        <a:rPr b="1" lang="en-US" sz="2000" u="none" cap="none" strike="noStrike">
                          <a:solidFill>
                            <a:schemeClr val="dk1"/>
                          </a:solidFill>
                          <a:latin typeface="Avenir"/>
                          <a:ea typeface="Avenir"/>
                          <a:cs typeface="Avenir"/>
                          <a:sym typeface="Avenir"/>
                        </a:rPr>
                        <a:t>3. Individual Assignment:</a:t>
                      </a:r>
                      <a:endParaRPr/>
                    </a:p>
                    <a:p>
                      <a:pPr indent="0" lvl="0" marL="0" marR="0" rtl="0" algn="just">
                        <a:lnSpc>
                          <a:spcPct val="120000"/>
                        </a:lnSpc>
                        <a:spcBef>
                          <a:spcPts val="1000"/>
                        </a:spcBef>
                        <a:spcAft>
                          <a:spcPts val="0"/>
                        </a:spcAft>
                        <a:buClr>
                          <a:srgbClr val="000000"/>
                        </a:buClr>
                        <a:buSzPts val="2000"/>
                        <a:buFont typeface="Arial"/>
                        <a:buNone/>
                      </a:pPr>
                      <a:r>
                        <a:rPr b="0" lang="en-US" sz="2000" u="none" cap="none" strike="noStrike">
                          <a:solidFill>
                            <a:schemeClr val="dk1"/>
                          </a:solidFill>
                          <a:latin typeface="Avenir"/>
                          <a:ea typeface="Avenir"/>
                          <a:cs typeface="Avenir"/>
                          <a:sym typeface="Avenir"/>
                        </a:rPr>
                        <a:t>You are developing </a:t>
                      </a:r>
                      <a:r>
                        <a:rPr b="0" i="1" lang="en-US" sz="2000" u="none" cap="none" strike="noStrike">
                          <a:solidFill>
                            <a:schemeClr val="dk1"/>
                          </a:solidFill>
                          <a:latin typeface="Avenir"/>
                          <a:ea typeface="Avenir"/>
                          <a:cs typeface="Avenir"/>
                          <a:sym typeface="Avenir"/>
                        </a:rPr>
                        <a:t>SmartTime</a:t>
                      </a:r>
                      <a:r>
                        <a:rPr b="0" lang="en-US" sz="2000" u="none" cap="none" strike="noStrike">
                          <a:solidFill>
                            <a:schemeClr val="dk1"/>
                          </a:solidFill>
                          <a:latin typeface="Avenir"/>
                          <a:ea typeface="Avenir"/>
                          <a:cs typeface="Avenir"/>
                          <a:sym typeface="Avenir"/>
                        </a:rPr>
                        <a:t>, an app for smartwatches. To ensure the app can provide the most relevant suggestions and features, it needs to get to know its users better. Decide what data you need from smartwatch users for this purpose.</a:t>
                      </a:r>
                      <a:endParaRPr b="0" sz="2000" u="none" cap="none" strike="noStrike">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25" name="Google Shape;225;p4"/>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latin typeface="Arial"/>
                <a:ea typeface="Arial"/>
                <a:cs typeface="Arial"/>
                <a:sym typeface="Arial"/>
              </a:rPr>
              <a:t>Data Connectivity in the Internet of Things</a:t>
            </a:r>
            <a:endParaRPr/>
          </a:p>
        </p:txBody>
      </p:sp>
      <p:graphicFrame>
        <p:nvGraphicFramePr>
          <p:cNvPr id="226" name="Google Shape;226;p4"/>
          <p:cNvGraphicFramePr/>
          <p:nvPr/>
        </p:nvGraphicFramePr>
        <p:xfrm>
          <a:off x="5335900" y="2183727"/>
          <a:ext cx="3000000" cy="3000000"/>
        </p:xfrm>
        <a:graphic>
          <a:graphicData uri="http://schemas.openxmlformats.org/drawingml/2006/table">
            <a:tbl>
              <a:tblPr bandRow="1" firstRow="1">
                <a:noFill/>
                <a:tableStyleId>{CF5CD082-145B-45C7-B74D-F836395C5E05}</a:tableStyleId>
              </a:tblPr>
              <a:tblGrid>
                <a:gridCol w="2092225"/>
                <a:gridCol w="2092225"/>
                <a:gridCol w="2092225"/>
              </a:tblGrid>
              <a:tr h="473750">
                <a:tc>
                  <a:txBody>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000000"/>
                          </a:solidFill>
                        </a:rPr>
                        <a:t>SmartTime's</a:t>
                      </a:r>
                      <a:r>
                        <a:rPr b="1" i="0" lang="en-US" sz="1400" u="none" cap="none" strike="noStrike">
                          <a:solidFill>
                            <a:srgbClr val="000000"/>
                          </a:solidFill>
                        </a:rPr>
                        <a:t> planned feature</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What type of data do we need?</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How do we get the data?</a:t>
                      </a:r>
                      <a:endParaRPr/>
                    </a:p>
                  </a:txBody>
                  <a:tcPr marT="45725" marB="45725" marR="91450" marL="91450"/>
                </a:tc>
              </a:tr>
              <a:tr h="102965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Weather forecast</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where are we located with the smartwatch? Location</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access to the smartwatch's location data/GPS or entry of the location by the app user</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r>
              <a:tr h="1029650">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rPr>
                        <a:t>Music recommendations</a:t>
                      </a:r>
                      <a:endParaRPr/>
                    </a:p>
                    <a:p>
                      <a:pPr indent="0" lvl="0" marL="0" marR="0" rtl="0" algn="l">
                        <a:lnSpc>
                          <a:spcPct val="100000"/>
                        </a:lnSpc>
                        <a:spcBef>
                          <a:spcPts val="0"/>
                        </a:spcBef>
                        <a:spcAft>
                          <a:spcPts val="0"/>
                        </a:spcAft>
                        <a:buNone/>
                      </a:pPr>
                      <a:r>
                        <a:t/>
                      </a:r>
                      <a:endParaRPr b="1"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permission to access music apps, music preferences, which apps we use </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400"/>
                        <a:buFont typeface="Arial"/>
                        <a:buNone/>
                      </a:pPr>
                      <a:r>
                        <a:rPr b="0" i="1" lang="en-US" sz="1400" u="none" cap="none" strike="noStrike">
                          <a:solidFill>
                            <a:srgbClr val="000000"/>
                          </a:solidFill>
                        </a:rPr>
                        <a:t>E.g., synchronization with music apps (Spotify, SoundCloud, or iTunes), search history in browsers, music links shared in chats</a:t>
                      </a:r>
                      <a:endParaRPr/>
                    </a:p>
                    <a:p>
                      <a:pPr indent="0" lvl="0" marL="0" marR="0" rtl="0" algn="l">
                        <a:lnSpc>
                          <a:spcPct val="100000"/>
                        </a:lnSpc>
                        <a:spcBef>
                          <a:spcPts val="0"/>
                        </a:spcBef>
                        <a:spcAft>
                          <a:spcPts val="0"/>
                        </a:spcAft>
                        <a:buNone/>
                      </a:pPr>
                      <a:r>
                        <a:t/>
                      </a:r>
                      <a:endParaRPr i="1" sz="1400" u="none" cap="none" strike="noStrike"/>
                    </a:p>
                  </a:txBody>
                  <a:tcPr marT="45725" marB="45725" marR="91450" marL="9145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5"/>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p5"/>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4" name="Google Shape;234;p5"/>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35" name="Google Shape;235;p5"/>
          <p:cNvGraphicFramePr/>
          <p:nvPr/>
        </p:nvGraphicFramePr>
        <p:xfrm>
          <a:off x="1371600" y="3940175"/>
          <a:ext cx="3000000" cy="3000000"/>
        </p:xfrm>
        <a:graphic>
          <a:graphicData uri="http://schemas.openxmlformats.org/drawingml/2006/table">
            <a:tbl>
              <a:tblPr>
                <a:noFill/>
                <a:tableStyleId>{CF5CD082-145B-45C7-B74D-F836395C5E05}</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36" name="Google Shape;236;p5"/>
          <p:cNvGraphicFramePr/>
          <p:nvPr/>
        </p:nvGraphicFramePr>
        <p:xfrm>
          <a:off x="625627" y="878541"/>
          <a:ext cx="3000000" cy="3000000"/>
        </p:xfrm>
        <a:graphic>
          <a:graphicData uri="http://schemas.openxmlformats.org/drawingml/2006/table">
            <a:tbl>
              <a:tblPr>
                <a:noFill/>
                <a:tableStyleId>{CF5CD082-145B-45C7-B74D-F836395C5E05}</a:tableStyleId>
              </a:tblPr>
              <a:tblGrid>
                <a:gridCol w="7926700"/>
              </a:tblGrid>
              <a:tr h="5721325">
                <a:tc>
                  <a:txBody>
                    <a:bodyPr/>
                    <a:lstStyle/>
                    <a:p>
                      <a:pPr indent="0" lvl="0" marL="0" marR="0" rtl="0" algn="just">
                        <a:lnSpc>
                          <a:spcPct val="120000"/>
                        </a:lnSpc>
                        <a:spcBef>
                          <a:spcPts val="0"/>
                        </a:spcBef>
                        <a:spcAft>
                          <a:spcPts val="0"/>
                        </a:spcAft>
                        <a:buClr>
                          <a:srgbClr val="000000"/>
                        </a:buClr>
                        <a:buSzPts val="2000"/>
                        <a:buFont typeface="Arial"/>
                        <a:buNone/>
                      </a:pPr>
                      <a:r>
                        <a:rPr b="1" lang="en-US" sz="2000" u="none" cap="none" strike="noStrike">
                          <a:solidFill>
                            <a:schemeClr val="dk1"/>
                          </a:solidFill>
                          <a:latin typeface="Avenir"/>
                          <a:ea typeface="Avenir"/>
                          <a:cs typeface="Avenir"/>
                          <a:sym typeface="Avenir"/>
                        </a:rPr>
                        <a:t>4. Plenary Session:</a:t>
                      </a:r>
                      <a:endParaRPr b="1" sz="2000" u="none" cap="none" strike="noStrike">
                        <a:solidFill>
                          <a:schemeClr val="dk1"/>
                        </a:solidFill>
                        <a:latin typeface="Avenir"/>
                        <a:ea typeface="Avenir"/>
                        <a:cs typeface="Avenir"/>
                        <a:sym typeface="Avenir"/>
                      </a:endParaRPr>
                    </a:p>
                    <a:p>
                      <a:pPr indent="-355600" lvl="0" marL="457200" marR="0" rtl="0" algn="just">
                        <a:lnSpc>
                          <a:spcPct val="115000"/>
                        </a:lnSpc>
                        <a:spcBef>
                          <a:spcPts val="600"/>
                        </a:spcBef>
                        <a:spcAft>
                          <a:spcPts val="0"/>
                        </a:spcAft>
                        <a:buClr>
                          <a:schemeClr val="dk1"/>
                        </a:buClr>
                        <a:buSzPts val="2000"/>
                        <a:buFont typeface="Avenir"/>
                        <a:buChar char="●"/>
                      </a:pPr>
                      <a:r>
                        <a:rPr lang="en-US" sz="2000" u="none" cap="none" strike="noStrike">
                          <a:solidFill>
                            <a:schemeClr val="dk1"/>
                          </a:solidFill>
                          <a:latin typeface="Avenir"/>
                          <a:ea typeface="Avenir"/>
                          <a:cs typeface="Avenir"/>
                          <a:sym typeface="Avenir"/>
                        </a:rPr>
                        <a:t>Compare the types of data you need for your SmartZeit app. Is it 1) </a:t>
                      </a:r>
                      <a:r>
                        <a:rPr i="1" lang="en-US" sz="2000" u="none" cap="none" strike="noStrike">
                          <a:solidFill>
                            <a:schemeClr val="dk1"/>
                          </a:solidFill>
                          <a:latin typeface="Avenir"/>
                          <a:ea typeface="Avenir"/>
                          <a:cs typeface="Avenir"/>
                          <a:sym typeface="Avenir"/>
                        </a:rPr>
                        <a:t>public data</a:t>
                      </a:r>
                      <a:r>
                        <a:rPr lang="en-US" sz="2000" u="none" cap="none" strike="noStrike">
                          <a:solidFill>
                            <a:schemeClr val="dk1"/>
                          </a:solidFill>
                          <a:latin typeface="Avenir"/>
                          <a:ea typeface="Avenir"/>
                          <a:cs typeface="Avenir"/>
                          <a:sym typeface="Avenir"/>
                        </a:rPr>
                        <a:t>, 2) </a:t>
                      </a:r>
                      <a:r>
                        <a:rPr i="1" lang="en-US" sz="2000" u="none" cap="none" strike="noStrike">
                          <a:solidFill>
                            <a:schemeClr val="dk1"/>
                          </a:solidFill>
                          <a:latin typeface="Avenir"/>
                          <a:ea typeface="Avenir"/>
                          <a:cs typeface="Avenir"/>
                          <a:sym typeface="Avenir"/>
                        </a:rPr>
                        <a:t>personal data</a:t>
                      </a:r>
                      <a:r>
                        <a:rPr lang="en-US" sz="2000" u="none" cap="none" strike="noStrike">
                          <a:solidFill>
                            <a:schemeClr val="dk1"/>
                          </a:solidFill>
                          <a:latin typeface="Avenir"/>
                          <a:ea typeface="Avenir"/>
                          <a:cs typeface="Avenir"/>
                          <a:sym typeface="Avenir"/>
                        </a:rPr>
                        <a:t>, or 3) </a:t>
                      </a:r>
                      <a:r>
                        <a:rPr i="1" lang="en-US" sz="2000" u="none" cap="none" strike="noStrike">
                          <a:solidFill>
                            <a:schemeClr val="dk1"/>
                          </a:solidFill>
                          <a:latin typeface="Avenir"/>
                          <a:ea typeface="Avenir"/>
                          <a:cs typeface="Avenir"/>
                          <a:sym typeface="Avenir"/>
                        </a:rPr>
                        <a:t>special categories of personal data</a:t>
                      </a:r>
                      <a:r>
                        <a:rPr lang="en-US" sz="2000" u="none" cap="none" strike="noStrike">
                          <a:solidFill>
                            <a:schemeClr val="dk1"/>
                          </a:solidFill>
                          <a:latin typeface="Avenir"/>
                          <a:ea typeface="Avenir"/>
                          <a:cs typeface="Avenir"/>
                          <a:sym typeface="Avenir"/>
                        </a:rPr>
                        <a:t>, which we discussed at the beginning of the class?</a:t>
                      </a:r>
                      <a:endParaRPr/>
                    </a:p>
                    <a:p>
                      <a:pPr indent="-355600" lvl="0" marL="457200" marR="0" rtl="0" algn="just">
                        <a:lnSpc>
                          <a:spcPct val="115000"/>
                        </a:lnSpc>
                        <a:spcBef>
                          <a:spcPts val="600"/>
                        </a:spcBef>
                        <a:spcAft>
                          <a:spcPts val="0"/>
                        </a:spcAft>
                        <a:buClr>
                          <a:schemeClr val="dk1"/>
                        </a:buClr>
                        <a:buSzPts val="2000"/>
                        <a:buFont typeface="Avenir"/>
                        <a:buChar char="●"/>
                      </a:pPr>
                      <a:r>
                        <a:rPr lang="en-US" sz="2000" u="none" cap="none" strike="noStrike">
                          <a:solidFill>
                            <a:schemeClr val="dk1"/>
                          </a:solidFill>
                          <a:latin typeface="Avenir"/>
                          <a:ea typeface="Avenir"/>
                          <a:cs typeface="Avenir"/>
                          <a:sym typeface="Avenir"/>
                        </a:rPr>
                        <a:t>What benefits do consumers—and you—gain from using </a:t>
                      </a:r>
                      <a:r>
                        <a:rPr b="1" i="1" lang="en-US" sz="2000" u="none" cap="none" strike="noStrike">
                          <a:solidFill>
                            <a:schemeClr val="dk1"/>
                          </a:solidFill>
                          <a:latin typeface="Avenir"/>
                          <a:ea typeface="Avenir"/>
                          <a:cs typeface="Avenir"/>
                          <a:sym typeface="Avenir"/>
                        </a:rPr>
                        <a:t>SmartZeit</a:t>
                      </a:r>
                      <a:r>
                        <a:rPr lang="en-US" sz="2000" u="none" cap="none" strike="noStrike">
                          <a:solidFill>
                            <a:schemeClr val="dk1"/>
                          </a:solidFill>
                          <a:latin typeface="Avenir"/>
                          <a:ea typeface="Avenir"/>
                          <a:cs typeface="Avenir"/>
                          <a:sym typeface="Avenir"/>
                        </a:rPr>
                        <a:t>? How do you evaluate the risks?</a:t>
                      </a:r>
                      <a:endParaRPr sz="2000" u="none" cap="none" strike="noStrike">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7" name="Google Shape;237;p5"/>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dk1"/>
              </a:buClr>
              <a:buSzPts val="1800"/>
              <a:buNone/>
            </a:pPr>
            <a:r>
              <a:rPr b="0" lang="en-US">
                <a:latin typeface="Arial"/>
                <a:ea typeface="Arial"/>
                <a:cs typeface="Arial"/>
                <a:sym typeface="Arial"/>
              </a:rPr>
              <a:t>Data Connectivity in the Internet of Things</a:t>
            </a:r>
            <a:endParaRPr/>
          </a:p>
        </p:txBody>
      </p:sp>
      <p:pic>
        <p:nvPicPr>
          <p:cNvPr descr="a watch on a person 's wrist shows the time is 20:17 (von Tenor)" id="238" name="Google Shape;238;p5"/>
          <p:cNvPicPr preferRelativeResize="0"/>
          <p:nvPr/>
        </p:nvPicPr>
        <p:blipFill rotWithShape="1">
          <a:blip r:embed="rId3">
            <a:alphaModFix/>
          </a:blip>
          <a:srcRect b="0" l="0" r="0" t="0"/>
          <a:stretch/>
        </p:blipFill>
        <p:spPr>
          <a:xfrm>
            <a:off x="8758748" y="3154897"/>
            <a:ext cx="3204649" cy="2451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7"/>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45" name="Google Shape;245;p7"/>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None/>
            </a:pPr>
            <a:r>
              <a:rPr lang="en-US" sz="3200"/>
              <a:t>Web game: Smart Home Challenge</a:t>
            </a:r>
            <a:endParaRPr sz="3200"/>
          </a:p>
        </p:txBody>
      </p:sp>
      <p:sp>
        <p:nvSpPr>
          <p:cNvPr id="246" name="Google Shape;246;p7"/>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7" name="Google Shape;247;p7"/>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48" name="Google Shape;248;p7" title="shc video tv.mp4">
            <a:hlinkClick r:id="rId3"/>
          </p:cNvPr>
          <p:cNvPicPr preferRelativeResize="0"/>
          <p:nvPr/>
        </p:nvPicPr>
        <p:blipFill rotWithShape="1">
          <a:blip r:embed="rId4">
            <a:alphaModFix/>
          </a:blip>
          <a:srcRect b="0" l="0" r="0" t="0"/>
          <a:stretch/>
        </p:blipFill>
        <p:spPr>
          <a:xfrm>
            <a:off x="657700" y="1829825"/>
            <a:ext cx="5304475" cy="3978350"/>
          </a:xfrm>
          <a:prstGeom prst="rect">
            <a:avLst/>
          </a:prstGeom>
          <a:noFill/>
          <a:ln>
            <a:noFill/>
          </a:ln>
        </p:spPr>
      </p:pic>
      <p:sp>
        <p:nvSpPr>
          <p:cNvPr id="249" name="Google Shape;249;p7"/>
          <p:cNvSpPr txBox="1"/>
          <p:nvPr/>
        </p:nvSpPr>
        <p:spPr>
          <a:xfrm>
            <a:off x="6437870" y="1847850"/>
            <a:ext cx="5457905" cy="3921000"/>
          </a:xfrm>
          <a:prstGeom prst="rect">
            <a:avLst/>
          </a:prstGeom>
          <a:noFill/>
          <a:ln>
            <a:noFill/>
          </a:ln>
        </p:spPr>
        <p:txBody>
          <a:bodyPr anchorCtr="0" anchor="t" bIns="91425" lIns="91425" spcFirstLastPara="1" rIns="91425" wrap="square" tIns="91425">
            <a:noAutofit/>
          </a:bodyPr>
          <a:lstStyle/>
          <a:p>
            <a:pPr indent="-342900" lvl="0" marL="342900" marR="0" rtl="0" algn="l">
              <a:lnSpc>
                <a:spcPct val="100000"/>
              </a:lnSpc>
              <a:spcBef>
                <a:spcPts val="0"/>
              </a:spcBef>
              <a:spcAft>
                <a:spcPts val="0"/>
              </a:spcAft>
              <a:buClr>
                <a:srgbClr val="000000"/>
              </a:buClr>
              <a:buSzPts val="2000"/>
              <a:buFont typeface="Noto Sans Symbols"/>
              <a:buChar char="−"/>
            </a:pPr>
            <a:r>
              <a:rPr b="0" i="0" lang="en-US" sz="2000" u="none" cap="none" strike="noStrike">
                <a:solidFill>
                  <a:srgbClr val="000000"/>
                </a:solidFill>
                <a:latin typeface="Avenir"/>
                <a:ea typeface="Avenir"/>
                <a:cs typeface="Avenir"/>
                <a:sym typeface="Avenir"/>
              </a:rPr>
              <a:t>Like </a:t>
            </a:r>
            <a:r>
              <a:rPr b="0" i="1" lang="en-US" sz="2000" u="none" cap="none" strike="noStrike">
                <a:solidFill>
                  <a:srgbClr val="000000"/>
                </a:solidFill>
                <a:latin typeface="Avenir"/>
                <a:ea typeface="Avenir"/>
                <a:cs typeface="Avenir"/>
                <a:sym typeface="Avenir"/>
              </a:rPr>
              <a:t>SmartTime</a:t>
            </a:r>
            <a:r>
              <a:rPr b="0" i="0" lang="en-US" sz="2000" u="none" cap="none" strike="noStrike">
                <a:solidFill>
                  <a:srgbClr val="000000"/>
                </a:solidFill>
                <a:latin typeface="Avenir"/>
                <a:ea typeface="Avenir"/>
                <a:cs typeface="Avenir"/>
                <a:sym typeface="Avenir"/>
              </a:rPr>
              <a:t>, there are other apps and smart devices that collect and analyze your data and can help organize your daily life.</a:t>
            </a:r>
            <a:endParaRPr/>
          </a:p>
          <a:p>
            <a:pPr indent="-342900" lvl="0" marL="342900" marR="0" rtl="0" algn="l">
              <a:lnSpc>
                <a:spcPct val="100000"/>
              </a:lnSpc>
              <a:spcBef>
                <a:spcPts val="0"/>
              </a:spcBef>
              <a:spcAft>
                <a:spcPts val="0"/>
              </a:spcAft>
              <a:buClr>
                <a:srgbClr val="000000"/>
              </a:buClr>
              <a:buSzPts val="2000"/>
              <a:buFont typeface="Noto Sans Symbols"/>
              <a:buChar char="−"/>
            </a:pPr>
            <a:r>
              <a:rPr b="0" i="0" lang="en-US" sz="2000" u="none" cap="none" strike="noStrike">
                <a:solidFill>
                  <a:srgbClr val="000000"/>
                </a:solidFill>
                <a:latin typeface="Avenir"/>
                <a:ea typeface="Avenir"/>
                <a:cs typeface="Avenir"/>
                <a:sym typeface="Avenir"/>
              </a:rPr>
              <a:t>Imagine you’re in a smart home—what data permissions do your smart devices need to function? What data would you rather not share because it’s too sensitive?</a:t>
            </a:r>
            <a:endParaRPr/>
          </a:p>
          <a:p>
            <a:pPr indent="-342900" lvl="0" marL="342900" marR="0" rtl="0" algn="l">
              <a:lnSpc>
                <a:spcPct val="100000"/>
              </a:lnSpc>
              <a:spcBef>
                <a:spcPts val="0"/>
              </a:spcBef>
              <a:spcAft>
                <a:spcPts val="0"/>
              </a:spcAft>
              <a:buClr>
                <a:srgbClr val="000000"/>
              </a:buClr>
              <a:buSzPts val="2000"/>
              <a:buFont typeface="Noto Sans Symbols"/>
              <a:buChar char="−"/>
            </a:pPr>
            <a:r>
              <a:rPr b="0" i="0" lang="en-US" sz="2000" u="none" cap="none" strike="noStrike">
                <a:solidFill>
                  <a:srgbClr val="000000"/>
                </a:solidFill>
                <a:latin typeface="Avenir"/>
                <a:ea typeface="Avenir"/>
                <a:cs typeface="Avenir"/>
                <a:sym typeface="Avenir"/>
              </a:rPr>
              <a:t>Is privacy more important to you, or is it more important to be able to use all the features of your smart device? Weigh the risks.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8"/>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56" name="Google Shape;256;p8"/>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 game: Die Smart Home Challenge</a:t>
            </a:r>
            <a:endParaRPr sz="3200"/>
          </a:p>
        </p:txBody>
      </p:sp>
      <p:sp>
        <p:nvSpPr>
          <p:cNvPr id="257" name="Google Shape;257;p8"/>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8" name="Google Shape;258;p8"/>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9" name="Google Shape;259;p8"/>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a:bodyPr>
          <a:lstStyle/>
          <a:p>
            <a:pPr indent="0" lvl="0" marL="114300" rtl="0" algn="l">
              <a:lnSpc>
                <a:spcPct val="120000"/>
              </a:lnSpc>
              <a:spcBef>
                <a:spcPts val="1000"/>
              </a:spcBef>
              <a:spcAft>
                <a:spcPts val="0"/>
              </a:spcAft>
              <a:buSzPts val="1800"/>
              <a:buNone/>
            </a:pPr>
            <a:r>
              <a:rPr lang="en-US"/>
              <a:t>Your smart home has been hacked and won't open anymore!</a:t>
            </a:r>
            <a:endParaRPr/>
          </a:p>
          <a:p>
            <a:pPr indent="0" lvl="0" marL="114300" rtl="0" algn="l">
              <a:lnSpc>
                <a:spcPct val="120000"/>
              </a:lnSpc>
              <a:spcBef>
                <a:spcPts val="1000"/>
              </a:spcBef>
              <a:spcAft>
                <a:spcPts val="0"/>
              </a:spcAft>
              <a:buSzPts val="1800"/>
              <a:buNone/>
            </a:pPr>
            <a:r>
              <a:rPr lang="en-US"/>
              <a:t>Use your avatar to find the smart devices, solve the puzzles, and adjust your privacy settings to unlock the smart home. </a:t>
            </a:r>
            <a:endParaRPr/>
          </a:p>
          <a:p>
            <a:pPr indent="0" lvl="0" marL="114300" rtl="0" algn="l">
              <a:lnSpc>
                <a:spcPct val="120000"/>
              </a:lnSpc>
              <a:spcBef>
                <a:spcPts val="1000"/>
              </a:spcBef>
              <a:spcAft>
                <a:spcPts val="0"/>
              </a:spcAft>
              <a:buSzPts val="1800"/>
              <a:buNone/>
            </a:pPr>
            <a:r>
              <a:rPr lang="en-US"/>
              <a:t>Along the way, you can earn points for your privacy or for your comfort in the smart home.</a:t>
            </a:r>
            <a:endParaRPr/>
          </a:p>
        </p:txBody>
      </p:sp>
      <p:pic>
        <p:nvPicPr>
          <p:cNvPr id="260" name="Google Shape;260;p8"/>
          <p:cNvPicPr preferRelativeResize="0"/>
          <p:nvPr/>
        </p:nvPicPr>
        <p:blipFill rotWithShape="1">
          <a:blip r:embed="rId3">
            <a:alphaModFix/>
          </a:blip>
          <a:srcRect b="0" l="0" r="0" t="0"/>
          <a:stretch/>
        </p:blipFill>
        <p:spPr>
          <a:xfrm>
            <a:off x="5937750" y="2003200"/>
            <a:ext cx="6070000" cy="3542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7" name="Google Shape;267;p9"/>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Conclusion</a:t>
            </a:r>
            <a:endParaRPr sz="3200"/>
          </a:p>
        </p:txBody>
      </p:sp>
      <p:sp>
        <p:nvSpPr>
          <p:cNvPr id="268" name="Google Shape;268;p9"/>
          <p:cNvSpPr/>
          <p:nvPr/>
        </p:nvSpPr>
        <p:spPr>
          <a:xfrm flipH="1" rot="10800000">
            <a:off x="0" y="6400672"/>
            <a:ext cx="12192000" cy="456900"/>
          </a:xfrm>
          <a:prstGeom prst="rect">
            <a:avLst/>
          </a:prstGeom>
          <a:gradFill>
            <a:gsLst>
              <a:gs pos="0">
                <a:srgbClr val="029676">
                  <a:alpha val="26667"/>
                </a:srgbClr>
              </a:gs>
              <a:gs pos="14000">
                <a:srgbClr val="029676">
                  <a:alpha val="26667"/>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9" name="Google Shape;269;p9"/>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0" name="Google Shape;270;p9"/>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(in a circle/plenary session)</a:t>
            </a:r>
            <a:endParaRPr/>
          </a:p>
          <a:p>
            <a:pPr indent="-342900" lvl="0" marL="457200" rtl="0" algn="l">
              <a:lnSpc>
                <a:spcPct val="120000"/>
              </a:lnSpc>
              <a:spcBef>
                <a:spcPts val="1000"/>
              </a:spcBef>
              <a:spcAft>
                <a:spcPts val="0"/>
              </a:spcAft>
              <a:buClr>
                <a:schemeClr val="dk1"/>
              </a:buClr>
              <a:buSzPts val="1800"/>
              <a:buChar char="•"/>
            </a:pPr>
            <a:r>
              <a:rPr lang="en-US"/>
              <a:t>What risks associated with smart devices was I not aware of?</a:t>
            </a:r>
            <a:endParaRPr/>
          </a:p>
          <a:p>
            <a:pPr indent="-342900" lvl="0" marL="457200" rtl="0" algn="l">
              <a:lnSpc>
                <a:spcPct val="120000"/>
              </a:lnSpc>
              <a:spcBef>
                <a:spcPts val="1000"/>
              </a:spcBef>
              <a:spcAft>
                <a:spcPts val="0"/>
              </a:spcAft>
              <a:buClr>
                <a:schemeClr val="dk1"/>
              </a:buClr>
              <a:buSzPts val="1800"/>
              <a:buChar char="•"/>
            </a:pPr>
            <a:r>
              <a:rPr lang="en-US"/>
              <a:t>What surprised me?</a:t>
            </a:r>
            <a:endParaRPr/>
          </a:p>
          <a:p>
            <a:pPr indent="-342900" lvl="0" marL="457200" rtl="0" algn="l">
              <a:lnSpc>
                <a:spcPct val="120000"/>
              </a:lnSpc>
              <a:spcBef>
                <a:spcPts val="1000"/>
              </a:spcBef>
              <a:spcAft>
                <a:spcPts val="0"/>
              </a:spcAft>
              <a:buClr>
                <a:schemeClr val="dk1"/>
              </a:buClr>
              <a:buSzPts val="1800"/>
              <a:buChar char="•"/>
            </a:pPr>
            <a:r>
              <a:rPr lang="en-US"/>
              <a:t>Which data permissions would I like to adjust for my apps or smart devices at home?</a:t>
            </a:r>
            <a:endParaRPr/>
          </a:p>
          <a:p>
            <a:pPr indent="-228600" lvl="0" marL="457200" rtl="0" algn="l">
              <a:lnSpc>
                <a:spcPct val="120000"/>
              </a:lnSpc>
              <a:spcBef>
                <a:spcPts val="1000"/>
              </a:spcBef>
              <a:spcAft>
                <a:spcPts val="0"/>
              </a:spcAft>
              <a:buClr>
                <a:schemeClr val="dk1"/>
              </a:buClr>
              <a:buSzPts val="1800"/>
              <a:buNone/>
            </a:pPr>
            <a:r>
              <a:t/>
            </a:r>
            <a:endParaRPr/>
          </a:p>
        </p:txBody>
      </p:sp>
      <p:pic>
        <p:nvPicPr>
          <p:cNvPr id="271" name="Google Shape;271;p9"/>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