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i2JYfV2/nX6xjHcg7bJMFqZAaE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81C6FCA-9BE3-4B08-B94F-E9750360ED27}">
  <a:tblStyle styleId="{681C6FCA-9BE3-4B08-B94F-E9750360ED27}"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wp-content/uploads/2025/06/A-AB-Daten-als-Kapital_Worksheet.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The topics covered in this lesson unit are based on the DataPro Curriculum https://www.datapro.education/curriculum-datapro/ </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and address the subject area “Data as a Good,” specifically the following competencies:</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A.1 Translate Data into an Asset</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A.2 Data minimization strategies</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A.3 Evaluate Intentions behind Data Monetization</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Depending on the skill level of the class and whether the unit is taught as a single or double period, the practice phases may be omitted.</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1" i="0" lang="en-US" sz="1600" u="none" cap="none" strike="noStrike">
                <a:solidFill>
                  <a:schemeClr val="dk1"/>
                </a:solidFill>
                <a:latin typeface="Arial"/>
                <a:ea typeface="Arial"/>
                <a:cs typeface="Arial"/>
                <a:sym typeface="Arial"/>
              </a:rPr>
              <a:t>The IoT Problem Statement</a:t>
            </a:r>
            <a:endParaRPr/>
          </a:p>
          <a:p>
            <a:pPr indent="-228600" lvl="0" marL="45720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Arial"/>
                <a:ea typeface="Arial"/>
                <a:cs typeface="Arial"/>
                <a:sym typeface="Arial"/>
              </a:rPr>
              <a:t>- Connectivity in the Internet of Things</a:t>
            </a:r>
            <a:endParaRPr/>
          </a:p>
          <a:p>
            <a:pPr indent="-228600" lvl="0" marL="45720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Arial"/>
                <a:ea typeface="Arial"/>
                <a:cs typeface="Arial"/>
                <a:sym typeface="Arial"/>
              </a:rPr>
              <a:t>- Data collection and processing not only via smartphones, but also through various smart devices</a:t>
            </a:r>
            <a:endParaRPr b="0" i="0" sz="16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Arial"/>
                <a:ea typeface="Arial"/>
                <a:cs typeface="Arial"/>
                <a:sym typeface="Arial"/>
              </a:rPr>
              <a:t>- What data is collected, and how?</a:t>
            </a: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9d4d7418_0_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6e9d4d7418_0_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Teachers distribute index cards in two colors from the teaching kit.</a:t>
            </a:r>
            <a:endParaRPr/>
          </a:p>
          <a:p>
            <a:pPr indent="0" lvl="0" marL="0" rtl="0" algn="l">
              <a:lnSpc>
                <a:spcPct val="100000"/>
              </a:lnSpc>
              <a:spcBef>
                <a:spcPts val="0"/>
              </a:spcBef>
              <a:spcAft>
                <a:spcPts val="0"/>
              </a:spcAft>
              <a:buSzPts val="1400"/>
              <a:buNone/>
            </a:pPr>
            <a:r>
              <a:rPr lang="en-US"/>
              <a:t>For A: Students write the platform they want to analyze on the cards of one color.</a:t>
            </a:r>
            <a:endParaRPr/>
          </a:p>
          <a:p>
            <a:pPr indent="0" lvl="0" marL="0" rtl="0" algn="l">
              <a:lnSpc>
                <a:spcPct val="100000"/>
              </a:lnSpc>
              <a:spcBef>
                <a:spcPts val="0"/>
              </a:spcBef>
              <a:spcAft>
                <a:spcPts val="0"/>
              </a:spcAft>
              <a:buSzPts val="1400"/>
              <a:buNone/>
            </a:pPr>
            <a:r>
              <a:rPr lang="en-US"/>
              <a:t>For B: On the index cards of the other color, they arrange the “data connections” (Bluetooth, microphone, camera, contact list, etc.) around the platform.</a:t>
            </a:r>
            <a:endParaRPr/>
          </a:p>
          <a:p>
            <a:pPr indent="0" lvl="0" marL="0" rtl="0" algn="l">
              <a:lnSpc>
                <a:spcPct val="100000"/>
              </a:lnSpc>
              <a:spcBef>
                <a:spcPts val="0"/>
              </a:spcBef>
              <a:spcAft>
                <a:spcPts val="0"/>
              </a:spcAft>
              <a:buSzPts val="1400"/>
              <a:buNone/>
            </a:pPr>
            <a:br>
              <a:rPr lang="en-US"/>
            </a:br>
            <a:endParaRPr/>
          </a:p>
          <a:p>
            <a:pPr indent="0" lvl="0" marL="0" rtl="0" algn="l">
              <a:lnSpc>
                <a:spcPct val="100000"/>
              </a:lnSpc>
              <a:spcBef>
                <a:spcPts val="0"/>
              </a:spcBef>
              <a:spcAft>
                <a:spcPts val="0"/>
              </a:spcAft>
              <a:buSzPts val="1400"/>
              <a:buNone/>
            </a:pPr>
            <a:br>
              <a:rPr lang="en-US"/>
            </a:br>
            <a:endParaRPr/>
          </a:p>
        </p:txBody>
      </p:sp>
      <p:sp>
        <p:nvSpPr>
          <p:cNvPr id="205" name="Google Shape;205;g36e9d4d7418_0_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Case Study on Parts A and B of the Group Assignment: On the school tablet or students’ own smartphones, the data connections used by apps can be viewed in the device’s settings. Students can also access the apps’ own settings. They should also note down data and information shared for the purpose of the app, such as images, videos, profile names, etc.</a:t>
            </a:r>
            <a:br>
              <a:rPr lang="en-US"/>
            </a:b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Even though most schools have a general ban on smartphones, we encourage conducting this case study under the supervision of a teacher. This can encourage students to reflect independently on their use of data in their everyday lives as well.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9: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a:t>C: </a:t>
            </a:r>
            <a:r>
              <a:rPr lang="en-US"/>
              <a:t>Students should now use the collected data connections to deduce what the actual product behind the service is. How does the business model work? Data = money—what data does the platform process, and how is it turned into money?</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b="1" lang="en-US"/>
              <a:t>D</a:t>
            </a:r>
            <a:r>
              <a:rPr lang="en-US"/>
              <a:t>.Playful use of digital tools: Instead of merely retrieving information, students here creatively explore how digital tools can be used for learning. The DataPro Agent, our privacy-compliant chatbot for the classroom. Here, students can enter the collected data permissions and ask how these can be “turned into money.” The DataPro Agent is privacy-compliant and does not feed any conversations into the learning data. It answers only questions related to data protection topics. This makes it ideally suited for use in the classroom. The conversation ID can be copied so that the same conversation can be accessed later. The bot can be set to English via the language settings in the upper right corner. See → https://datapro.cyber-geiger.com/</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lang="en-US"/>
              <a:t>D: Depending on class size, two groups of two students can discuss which data their chosen platform uses and identify similarities and differences.</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lang="en-US"/>
              <a:t>Finally, the teacher can identify “personalization” as a common feature resulting from data collection (transition to the next part of the lesson).</a:t>
            </a:r>
            <a:endParaRPr/>
          </a:p>
        </p:txBody>
      </p:sp>
      <p:sp>
        <p:nvSpPr>
          <p:cNvPr id="227" name="Google Shape;227;p9: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d361dc95e1_0_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3d361dc95e1_0_2: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a:t>
            </a:r>
            <a:r>
              <a:rPr lang="en-US"/>
              <a:t>E: With the teacher’s guidance, a flowchart can now be drawn on the board. The groups report on the platforms they analyzed, the data permissions they identified, the data shared voluntarily, and the results from the quizzes they created. The next slide provides teachers with examples of flowcharts. In addition, the worksheet “Data as Capital—Business Models” can be used as a resource: </a:t>
            </a:r>
            <a:r>
              <a:rPr b="1" lang="en-US" u="sng">
                <a:solidFill>
                  <a:schemeClr val="hlink"/>
                </a:solidFill>
                <a:hlinkClick r:id="rId2"/>
              </a:rPr>
              <a:t>https://www.datapro.education/wp-content/uploads/2025/06/A-AB-Daten-als-Kapital_Worksheet.pdf</a:t>
            </a:r>
            <a:r>
              <a:rPr b="1" lang="en-US"/>
              <a:t> </a:t>
            </a:r>
            <a:endParaRPr/>
          </a:p>
        </p:txBody>
      </p:sp>
      <p:sp>
        <p:nvSpPr>
          <p:cNvPr id="237" name="Google Shape;237;g3d361dc95e1_0_2: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d361dc95e1_0_56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3d361dc95e1_0_566: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a:t>E: </a:t>
            </a:r>
            <a:r>
              <a:rPr b="0" i="0" lang="en-US" sz="1200" u="none" cap="none" strike="noStrike">
                <a:solidFill>
                  <a:schemeClr val="dk1"/>
                </a:solidFill>
                <a:latin typeface="Arial"/>
                <a:ea typeface="Arial"/>
                <a:cs typeface="Arial"/>
                <a:sym typeface="Arial"/>
              </a:rPr>
              <a:t>Example of a possible flowchart. In addition, use the worksheet</a:t>
            </a:r>
            <a:r>
              <a:rPr lang="en-US"/>
              <a:t>s and posters from ‘</a:t>
            </a:r>
            <a:r>
              <a:rPr b="1" lang="en-US" sz="1100"/>
              <a:t>Making money with data’ at https://www.datapro.education/training-material/</a:t>
            </a:r>
            <a:endParaRPr/>
          </a:p>
        </p:txBody>
      </p:sp>
      <p:sp>
        <p:nvSpPr>
          <p:cNvPr id="249" name="Google Shape;249;g3d361dc95e1_0_56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0: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Afterward, students can complete another exercise (either Exercise 2 or 3) from the corresponding worksheet. Depending on class size and time constraints, you can also move directly to the next section, “Smart Devices,” to introduce the web-based game.</a:t>
            </a:r>
            <a:endParaRPr/>
          </a:p>
        </p:txBody>
      </p:sp>
      <p:sp>
        <p:nvSpPr>
          <p:cNvPr id="261" name="Google Shape;261;p1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b="1" sz="1300">
              <a:solidFill>
                <a:srgbClr val="000000"/>
              </a:solidFil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Introduction to the Internet of Things</a:t>
            </a:r>
            <a:endParaRPr/>
          </a:p>
          <a:p>
            <a:pPr indent="-22860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Arial"/>
              <a:ea typeface="Arial"/>
              <a:cs typeface="Arial"/>
              <a:sym typeface="Arial"/>
            </a:endParaRPr>
          </a:p>
        </p:txBody>
      </p:sp>
      <p:sp>
        <p:nvSpPr>
          <p:cNvPr id="271" name="Google Shape;271;p1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Introduction to the “Smart Home Challenge” web game: </a:t>
            </a:r>
            <a:r>
              <a:rPr b="1" i="0" lang="en-US" sz="1200" u="none" cap="none" strike="noStrike">
                <a:solidFill>
                  <a:schemeClr val="dk1"/>
                </a:solidFill>
                <a:latin typeface="Arial"/>
                <a:ea typeface="Arial"/>
                <a:cs typeface="Arial"/>
                <a:sym typeface="Arial"/>
              </a:rPr>
              <a:t>https://dataprogames.ph-freiburg.de/</a:t>
            </a:r>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Students should apply what they learned during group work to the new topic (smart devices)</a:t>
            </a:r>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Note to teachers: Please read the Game Guide (in English) before using the game in class and, if necessary, check for technical compatibility with the school’s laptops/tablets (</a:t>
            </a:r>
            <a:r>
              <a:rPr b="0" i="1" lang="en-US" sz="1200" u="none" cap="none" strike="noStrike">
                <a:solidFill>
                  <a:schemeClr val="dk1"/>
                </a:solidFill>
                <a:latin typeface="Arial"/>
                <a:ea typeface="Arial"/>
                <a:cs typeface="Arial"/>
                <a:sym typeface="Arial"/>
              </a:rPr>
              <a:t>e.g., restrictions by the administrator, bandwidth issues with the school Wi-Fi</a:t>
            </a:r>
            <a:r>
              <a:rPr b="0" i="0" lang="en-US" sz="1200" u="none" cap="none" strike="noStrike">
                <a:solidFill>
                  <a:schemeClr val="dk1"/>
                </a:solidFill>
                <a:latin typeface="Arial"/>
                <a:ea typeface="Arial"/>
                <a:cs typeface="Arial"/>
                <a:sym typeface="Arial"/>
              </a:rPr>
              <a:t>). </a:t>
            </a:r>
            <a:r>
              <a:rPr b="1" i="1" lang="en-US" sz="1200" u="none" cap="none" strike="noStrike">
                <a:solidFill>
                  <a:schemeClr val="dk1"/>
                </a:solidFill>
                <a:latin typeface="Arial"/>
                <a:ea typeface="Arial"/>
                <a:cs typeface="Arial"/>
                <a:sym typeface="Arial"/>
              </a:rPr>
              <a:t>Available at https://www.datapro.education/datapro-webgames/</a:t>
            </a:r>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i="1"/>
          </a:p>
        </p:txBody>
      </p:sp>
      <p:sp>
        <p:nvSpPr>
          <p:cNvPr id="283" name="Google Shape;283;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ec5798edc6_0_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g3ec5798edc6_0_0: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Note to Teachers: Please read the Game Guide (in English) before using the game in class and, if necessary, check for technical compatibility with the school’s laptops and tablets (</a:t>
            </a:r>
            <a:r>
              <a:rPr i="1" lang="en-US"/>
              <a:t>e.g., restrictions imposed by the administrator, bandwidth issues with the school’s Wi-Fi)</a:t>
            </a:r>
            <a:r>
              <a:rPr lang="en-US"/>
              <a:t>.</a:t>
            </a:r>
            <a:endParaRPr/>
          </a:p>
          <a:p>
            <a:pPr indent="0" lvl="0" marL="0" rtl="0" algn="l">
              <a:lnSpc>
                <a:spcPct val="100000"/>
              </a:lnSpc>
              <a:spcBef>
                <a:spcPts val="0"/>
              </a:spcBef>
              <a:spcAft>
                <a:spcPts val="0"/>
              </a:spcAft>
              <a:buSzPts val="1400"/>
              <a:buNone/>
            </a:pPr>
            <a:br>
              <a:rPr lang="en-US"/>
            </a:br>
            <a:endParaRPr/>
          </a:p>
          <a:p>
            <a:pPr indent="0" lvl="0" marL="0" rtl="0" algn="l">
              <a:lnSpc>
                <a:spcPct val="100000"/>
              </a:lnSpc>
              <a:spcBef>
                <a:spcPts val="0"/>
              </a:spcBef>
              <a:spcAft>
                <a:spcPts val="0"/>
              </a:spcAft>
              <a:buSzPts val="1400"/>
              <a:buNone/>
            </a:pPr>
            <a:br>
              <a:rPr lang="en-US"/>
            </a:br>
            <a:endParaRPr i="1"/>
          </a:p>
        </p:txBody>
      </p:sp>
      <p:sp>
        <p:nvSpPr>
          <p:cNvPr id="294" name="Google Shape;294;g3ec5798edc6_0_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305" name="Google Shape;305;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games.ph-freiburg.de/smarthome-challenge/" TargetMode="External"/><Relationship Id="rId4" Type="http://schemas.openxmlformats.org/officeDocument/2006/relationships/hyperlink" Target="https://www.datapro.education/curriculum/" TargetMode="External"/><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908700" cy="5783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SzPts val="3444"/>
              <a:buNone/>
            </a:pPr>
            <a:r>
              <a:rPr b="0" i="1" lang="en-US" sz="3100">
                <a:latin typeface="Arial"/>
                <a:ea typeface="Arial"/>
                <a:cs typeface="Arial"/>
                <a:sym typeface="Arial"/>
              </a:rPr>
              <a:t>How Is Data Linked and Turned into Money? </a:t>
            </a:r>
            <a:br>
              <a:rPr b="0" i="1" lang="en-US" sz="3100">
                <a:latin typeface="Arial"/>
                <a:ea typeface="Arial"/>
                <a:cs typeface="Arial"/>
                <a:sym typeface="Arial"/>
              </a:rPr>
            </a:br>
            <a:br>
              <a:rPr b="0" lang="en-US" sz="3100">
                <a:latin typeface="Arial"/>
                <a:ea typeface="Arial"/>
                <a:cs typeface="Arial"/>
                <a:sym typeface="Arial"/>
              </a:rPr>
            </a:br>
            <a:r>
              <a:rPr b="0" lang="en-US" sz="3100">
                <a:latin typeface="Arial"/>
                <a:ea typeface="Arial"/>
                <a:cs typeface="Arial"/>
                <a:sym typeface="Arial"/>
              </a:rPr>
              <a:t>A: Understanding Digital Business Models with the Smart Home Challenge</a:t>
            </a:r>
            <a:br>
              <a:rPr b="0" lang="en-US" sz="3100">
                <a:latin typeface="Arial"/>
                <a:ea typeface="Arial"/>
                <a:cs typeface="Arial"/>
                <a:sym typeface="Arial"/>
              </a:rPr>
            </a:b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ctr">
              <a:lnSpc>
                <a:spcPct val="120000"/>
              </a:lnSpc>
              <a:spcBef>
                <a:spcPts val="1000"/>
              </a:spcBef>
              <a:spcAft>
                <a:spcPts val="0"/>
              </a:spcAft>
              <a:buSzPts val="18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457201"/>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t>GUIDELINES FOR USING THE SLIDES</a:t>
            </a:r>
            <a:endParaRPr/>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733020" cy="4193782"/>
          </a:xfrm>
          <a:prstGeom prst="rect">
            <a:avLst/>
          </a:prstGeom>
          <a:noFill/>
          <a:ln>
            <a:noFill/>
          </a:ln>
        </p:spPr>
        <p:txBody>
          <a:bodyPr anchorCtr="0" anchor="t" bIns="0" lIns="0" spcFirstLastPara="1" rIns="0" wrap="square" tIns="0">
            <a:normAutofit fontScale="77500" lnSpcReduction="20000"/>
          </a:bodyPr>
          <a:lstStyle/>
          <a:p>
            <a:pPr indent="-210065" lvl="0" marL="228600" rtl="0" algn="l">
              <a:lnSpc>
                <a:spcPct val="120000"/>
              </a:lnSpc>
              <a:spcBef>
                <a:spcPts val="0"/>
              </a:spcBef>
              <a:spcAft>
                <a:spcPts val="0"/>
              </a:spcAft>
              <a:buClr>
                <a:schemeClr val="dk1"/>
              </a:buClr>
              <a:buSzPct val="108108"/>
              <a:buChar char="•"/>
            </a:pPr>
            <a:r>
              <a:rPr lang="en-US" sz="1800"/>
              <a:t>We assume that you will adapt the slides provided here to serve your purposes.</a:t>
            </a:r>
            <a:endParaRPr/>
          </a:p>
          <a:p>
            <a:pPr indent="-210065" lvl="0" marL="228600" rtl="0" algn="l">
              <a:lnSpc>
                <a:spcPct val="120000"/>
              </a:lnSpc>
              <a:spcBef>
                <a:spcPts val="1000"/>
              </a:spcBef>
              <a:spcAft>
                <a:spcPts val="0"/>
              </a:spcAft>
              <a:buSzPct val="108108"/>
              <a:buChar char="•"/>
            </a:pPr>
            <a:r>
              <a:rPr lang="en-US" sz="1800"/>
              <a:t>The following slides include, among other things:</a:t>
            </a:r>
            <a:endParaRPr/>
          </a:p>
          <a:p>
            <a:pPr indent="-317182" lvl="1" marL="914400" rtl="0" algn="l">
              <a:lnSpc>
                <a:spcPct val="120000"/>
              </a:lnSpc>
              <a:spcBef>
                <a:spcPts val="1000"/>
              </a:spcBef>
              <a:spcAft>
                <a:spcPts val="0"/>
              </a:spcAft>
              <a:buSzPct val="100000"/>
              <a:buChar char="•"/>
            </a:pPr>
            <a:r>
              <a:rPr lang="en-US" sz="1800"/>
              <a:t>Ways to use the accompanying worksheet “DataPro Webgames Worksheet”</a:t>
            </a:r>
            <a:endParaRPr/>
          </a:p>
          <a:p>
            <a:pPr indent="-317182" lvl="1" marL="914400" rtl="0" algn="l">
              <a:lnSpc>
                <a:spcPct val="120000"/>
              </a:lnSpc>
              <a:spcBef>
                <a:spcPts val="1000"/>
              </a:spcBef>
              <a:spcAft>
                <a:spcPts val="0"/>
              </a:spcAft>
              <a:buSzPct val="100000"/>
              <a:buChar char="•"/>
            </a:pPr>
            <a:r>
              <a:rPr lang="en-US" sz="1800"/>
              <a:t>Suggestions for activities using the DataPro AI bot. This bot is configured in a way that conversations are not used for AI training (data protection!) and that it only answers questions related to the topic: https://datapro.cyber-geiger.com/</a:t>
            </a:r>
            <a:endParaRPr sz="1800"/>
          </a:p>
          <a:p>
            <a:pPr indent="-317182" lvl="1" marL="914400" rtl="0" algn="l">
              <a:lnSpc>
                <a:spcPct val="120000"/>
              </a:lnSpc>
              <a:spcBef>
                <a:spcPts val="1000"/>
              </a:spcBef>
              <a:spcAft>
                <a:spcPts val="0"/>
              </a:spcAft>
              <a:buSzPct val="100000"/>
              <a:buChar char="•"/>
            </a:pPr>
            <a:r>
              <a:rPr lang="en-US" sz="1800"/>
              <a:t>Our web game, “Smart Home Challenge,” which helps students practice what they’ve learned after they’ve activated and been introduced to the topic : </a:t>
            </a:r>
            <a:r>
              <a:rPr lang="en-US" sz="1800" u="sng">
                <a:solidFill>
                  <a:schemeClr val="hlink"/>
                </a:solidFill>
                <a:hlinkClick r:id="rId3"/>
              </a:rPr>
              <a:t>https://dataprogames.ph-freiburg.de/smarthome-challenge/</a:t>
            </a:r>
            <a:endParaRPr sz="1800"/>
          </a:p>
          <a:p>
            <a:pPr indent="0" lvl="0" marL="0" rtl="0" algn="l">
              <a:lnSpc>
                <a:spcPct val="120000"/>
              </a:lnSpc>
              <a:spcBef>
                <a:spcPts val="1000"/>
              </a:spcBef>
              <a:spcAft>
                <a:spcPts val="0"/>
              </a:spcAft>
              <a:buSzPct val="116129"/>
              <a:buNone/>
            </a:pPr>
            <a:r>
              <a:rPr lang="en-US"/>
              <a:t>→ We recommend that you test the web-based game in advance to ensure compatibility with the school’s Wi-Fi (bandwidth, restrictions on certain websites) and that you read the accompanying “Game Guide.”</a:t>
            </a:r>
            <a:endParaRPr/>
          </a:p>
          <a:p>
            <a:pPr indent="-312293" lvl="0" marL="457200" rtl="0" algn="l">
              <a:lnSpc>
                <a:spcPct val="120000"/>
              </a:lnSpc>
              <a:spcBef>
                <a:spcPts val="1000"/>
              </a:spcBef>
              <a:spcAft>
                <a:spcPts val="0"/>
              </a:spcAft>
              <a:buSzPct val="100000"/>
              <a:buChar char="•"/>
            </a:pPr>
            <a:r>
              <a:rPr lang="en-US" sz="1700"/>
              <a:t>The learning objectives for this unit are based on the </a:t>
            </a:r>
            <a:r>
              <a:rPr lang="en-US" sz="1700" u="sng">
                <a:solidFill>
                  <a:schemeClr val="hlink"/>
                </a:solidFill>
                <a:highlight>
                  <a:schemeClr val="lt1"/>
                </a:highlight>
                <a:hlinkClick r:id="rId4"/>
              </a:rPr>
              <a:t>DataPro-Curriculum</a:t>
            </a:r>
            <a:r>
              <a:rPr lang="en-US" sz="1700">
                <a:highlight>
                  <a:schemeClr val="lt1"/>
                </a:highlight>
              </a:rPr>
              <a:t> </a:t>
            </a:r>
            <a:r>
              <a:rPr lang="en-US" sz="1700"/>
              <a:t>and are primarily designed to teach competencies from Cluster A: </a:t>
            </a:r>
            <a:r>
              <a:rPr b="1" lang="en-US" sz="1700"/>
              <a:t>Data as a Good</a:t>
            </a:r>
            <a:endParaRPr/>
          </a:p>
          <a:p>
            <a:pPr indent="-312309" lvl="0" marL="457200" rtl="0" algn="l">
              <a:lnSpc>
                <a:spcPct val="120000"/>
              </a:lnSpc>
              <a:spcBef>
                <a:spcPts val="1000"/>
              </a:spcBef>
              <a:spcAft>
                <a:spcPts val="0"/>
              </a:spcAft>
              <a:buSzPct val="100000"/>
              <a:buChar char="•"/>
            </a:pPr>
            <a:r>
              <a:rPr lang="en-US" sz="1650"/>
              <a:t>You can find a further overview, including the specified learning objectives, in the accompanying lesson plan (syllabus): A—</a:t>
            </a:r>
            <a:r>
              <a:rPr b="1" lang="en-US" sz="1650"/>
              <a:t>Understanding Digital Business Models—Smart Home Challenge</a:t>
            </a:r>
            <a:endParaRPr b="1" sz="1650"/>
          </a:p>
        </p:txBody>
      </p:sp>
      <p:pic>
        <p:nvPicPr>
          <p:cNvPr descr="Ein Bild, das Grafiken, Schrift, Grafikdesign, Text enthält.&#10;&#10;Automatisch generierte Beschreibung" id="179" name="Google Shape;179;p2"/>
          <p:cNvPicPr preferRelativeResize="0"/>
          <p:nvPr/>
        </p:nvPicPr>
        <p:blipFill rotWithShape="1">
          <a:blip r:embed="rId5">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t>OVERVIEW OF THE COURSE STRUCTURE</a:t>
            </a:r>
            <a:endParaRPr/>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85000" lnSpcReduction="10000"/>
          </a:bodyPr>
          <a:lstStyle/>
          <a:p>
            <a:pPr indent="0" lvl="0" marL="0" rtl="0" algn="l">
              <a:lnSpc>
                <a:spcPct val="120000"/>
              </a:lnSpc>
              <a:spcBef>
                <a:spcPts val="0"/>
              </a:spcBef>
              <a:spcAft>
                <a:spcPts val="0"/>
              </a:spcAft>
              <a:buSzPct val="108108"/>
              <a:buNone/>
            </a:pPr>
            <a:r>
              <a:rPr lang="en-US"/>
              <a:t>We suggest the following lesson plan—which can, of course, be adapted—based on the sequence of the slides:</a:t>
            </a:r>
            <a:endParaRPr>
              <a:solidFill>
                <a:srgbClr val="111111"/>
              </a:solidFill>
            </a:endParaRPr>
          </a:p>
          <a:p>
            <a:pPr indent="-342900" lvl="0" marL="457200" rtl="0" algn="l">
              <a:lnSpc>
                <a:spcPct val="120000"/>
              </a:lnSpc>
              <a:spcBef>
                <a:spcPts val="1000"/>
              </a:spcBef>
              <a:spcAft>
                <a:spcPts val="0"/>
              </a:spcAft>
              <a:buClr>
                <a:schemeClr val="dk1"/>
              </a:buClr>
              <a:buSzPct val="105882"/>
              <a:buChar char="•"/>
            </a:pPr>
            <a:r>
              <a:rPr b="1" lang="en-US"/>
              <a:t>Introduction</a:t>
            </a:r>
            <a:r>
              <a:rPr lang="en-US"/>
              <a:t>: Brainstorming on the IoT cartoon as a class</a:t>
            </a:r>
            <a:endParaRPr/>
          </a:p>
          <a:p>
            <a:pPr indent="-342900" lvl="0" marL="457200" rtl="0" algn="l">
              <a:lnSpc>
                <a:spcPct val="120000"/>
              </a:lnSpc>
              <a:spcBef>
                <a:spcPts val="1000"/>
              </a:spcBef>
              <a:spcAft>
                <a:spcPts val="0"/>
              </a:spcAft>
              <a:buClr>
                <a:schemeClr val="dk1"/>
              </a:buClr>
              <a:buSzPct val="105882"/>
              <a:buChar char="•"/>
            </a:pPr>
            <a:r>
              <a:rPr b="1" lang="en-US"/>
              <a:t>Group Activity 1</a:t>
            </a:r>
            <a:r>
              <a:rPr lang="en-US"/>
              <a:t>: Exercise 1 from the worksheet on data permissions for digital platforms. Start with an analog approach, than combine with the DataPro Agent (a data protection-compliant AI chatbot)</a:t>
            </a:r>
            <a:endParaRPr/>
          </a:p>
          <a:p>
            <a:pPr indent="-342900" lvl="0" marL="457200" rtl="0" algn="l">
              <a:lnSpc>
                <a:spcPct val="120000"/>
              </a:lnSpc>
              <a:spcBef>
                <a:spcPts val="1000"/>
              </a:spcBef>
              <a:spcAft>
                <a:spcPts val="0"/>
              </a:spcAft>
              <a:buClr>
                <a:schemeClr val="dk1"/>
              </a:buClr>
              <a:buSzPct val="105882"/>
              <a:buChar char="•"/>
            </a:pPr>
            <a:r>
              <a:rPr b="1" lang="en-US"/>
              <a:t>Teacher-student </a:t>
            </a:r>
            <a:r>
              <a:rPr lang="en-US"/>
              <a:t>discussion: Create a flowchart based on Task 1.</a:t>
            </a:r>
            <a:endParaRPr/>
          </a:p>
          <a:p>
            <a:pPr indent="-342900" lvl="0" marL="457200" rtl="0" algn="l">
              <a:lnSpc>
                <a:spcPct val="120000"/>
              </a:lnSpc>
              <a:spcBef>
                <a:spcPts val="1000"/>
              </a:spcBef>
              <a:spcAft>
                <a:spcPts val="0"/>
              </a:spcAft>
              <a:buClr>
                <a:schemeClr val="dk1"/>
              </a:buClr>
              <a:buSzPct val="105882"/>
              <a:buChar char="•"/>
            </a:pPr>
            <a:r>
              <a:rPr b="1" lang="en-US"/>
              <a:t>If applicable</a:t>
            </a:r>
            <a:r>
              <a:rPr lang="en-US"/>
              <a:t>, work through: Task Variations 2 or 3 from the corresponding worksheet</a:t>
            </a:r>
            <a:endParaRPr/>
          </a:p>
          <a:p>
            <a:pPr indent="-342900" lvl="0" marL="457200" rtl="0" algn="l">
              <a:lnSpc>
                <a:spcPct val="120000"/>
              </a:lnSpc>
              <a:spcBef>
                <a:spcPts val="1000"/>
              </a:spcBef>
              <a:spcAft>
                <a:spcPts val="0"/>
              </a:spcAft>
              <a:buClr>
                <a:schemeClr val="dk1"/>
              </a:buClr>
              <a:buSzPct val="105882"/>
              <a:buChar char="•"/>
            </a:pPr>
            <a:r>
              <a:rPr b="1" lang="en-US"/>
              <a:t>Teacher-student discussion</a:t>
            </a:r>
            <a:r>
              <a:rPr lang="en-US"/>
              <a:t>: What types of data do you consider particularly confidential? Do you use smart devices? What would you do if you had a smart home?</a:t>
            </a:r>
            <a:endParaRPr/>
          </a:p>
          <a:p>
            <a:pPr indent="-342900" lvl="0" marL="457200" rtl="0" algn="l">
              <a:lnSpc>
                <a:spcPct val="120000"/>
              </a:lnSpc>
              <a:spcBef>
                <a:spcPts val="1000"/>
              </a:spcBef>
              <a:spcAft>
                <a:spcPts val="0"/>
              </a:spcAft>
              <a:buClr>
                <a:schemeClr val="dk1"/>
              </a:buClr>
              <a:buSzPct val="105882"/>
              <a:buChar char="•"/>
            </a:pPr>
            <a:r>
              <a:rPr b="1" lang="en-US"/>
              <a:t>Securing knowledge</a:t>
            </a:r>
            <a:r>
              <a:rPr lang="en-US"/>
              <a:t>: Play the DataPro web game “Smart Home Challenge.” Teachers are encouraged to review the accompanying game guide beforehand.</a:t>
            </a:r>
            <a:endParaRPr/>
          </a:p>
          <a:p>
            <a:pPr indent="-342900" lvl="0" marL="457200" rtl="0" algn="l">
              <a:lnSpc>
                <a:spcPct val="120000"/>
              </a:lnSpc>
              <a:spcBef>
                <a:spcPts val="1000"/>
              </a:spcBef>
              <a:spcAft>
                <a:spcPts val="0"/>
              </a:spcAft>
              <a:buClr>
                <a:schemeClr val="dk1"/>
              </a:buClr>
              <a:buSzPct val="105882"/>
              <a:buChar char="•"/>
            </a:pPr>
            <a:r>
              <a:rPr b="1" lang="en-US"/>
              <a:t>Conclusion</a:t>
            </a:r>
            <a:r>
              <a:rPr lang="en-US"/>
              <a:t>: Provide feedback and reflect on what was learned and played during the whole-class discussion</a:t>
            </a: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477031"/>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chemeClr val="dk1"/>
              </a:buClr>
              <a:buSzPct val="55556"/>
              <a:buNone/>
            </a:pPr>
            <a:r>
              <a:rPr lang="en-US"/>
              <a:t>Pretty smart…</a:t>
            </a:r>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500"/>
            <a:ext cx="34131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fontScale="92500" lnSpcReduction="20000"/>
          </a:bodyPr>
          <a:lstStyle/>
          <a:p>
            <a:pPr indent="-342900" lvl="0" marL="457200" rtl="0" algn="l">
              <a:lnSpc>
                <a:spcPct val="120000"/>
              </a:lnSpc>
              <a:spcBef>
                <a:spcPts val="1000"/>
              </a:spcBef>
              <a:spcAft>
                <a:spcPts val="0"/>
              </a:spcAft>
              <a:buClr>
                <a:schemeClr val="dk1"/>
              </a:buClr>
              <a:buSzPct val="97297"/>
              <a:buChar char="•"/>
            </a:pPr>
            <a:r>
              <a:rPr lang="en-US"/>
              <a:t>What do you see?</a:t>
            </a:r>
            <a:endParaRPr/>
          </a:p>
          <a:p>
            <a:pPr indent="-342900" lvl="0" marL="457200" rtl="0" algn="l">
              <a:lnSpc>
                <a:spcPct val="120000"/>
              </a:lnSpc>
              <a:spcBef>
                <a:spcPts val="1000"/>
              </a:spcBef>
              <a:spcAft>
                <a:spcPts val="0"/>
              </a:spcAft>
              <a:buClr>
                <a:schemeClr val="dk1"/>
              </a:buClr>
              <a:buSzPct val="97297"/>
              <a:buChar char="•"/>
            </a:pPr>
            <a:r>
              <a:rPr lang="en-US"/>
              <a:t>What do you think this picture is trying to express?</a:t>
            </a:r>
            <a:endParaRPr/>
          </a:p>
          <a:p>
            <a:pPr indent="-342900" lvl="0" marL="457200" rtl="0" algn="l">
              <a:lnSpc>
                <a:spcPct val="120000"/>
              </a:lnSpc>
              <a:spcBef>
                <a:spcPts val="1000"/>
              </a:spcBef>
              <a:spcAft>
                <a:spcPts val="0"/>
              </a:spcAft>
              <a:buClr>
                <a:schemeClr val="dk1"/>
              </a:buClr>
              <a:buSzPct val="97297"/>
              <a:buChar char="•"/>
            </a:pPr>
            <a:r>
              <a:rPr lang="en-US"/>
              <a:t>Where do you come across devices like these in your everyday life?</a:t>
            </a:r>
            <a:endParaRPr/>
          </a:p>
          <a:p>
            <a:pPr indent="-342900" lvl="0" marL="457200" rtl="0" algn="l">
              <a:lnSpc>
                <a:spcPct val="120000"/>
              </a:lnSpc>
              <a:spcBef>
                <a:spcPts val="1000"/>
              </a:spcBef>
              <a:spcAft>
                <a:spcPts val="0"/>
              </a:spcAft>
              <a:buClr>
                <a:schemeClr val="dk1"/>
              </a:buClr>
              <a:buSzPct val="97297"/>
              <a:buChar char="•"/>
            </a:pPr>
            <a:r>
              <a:rPr lang="en-US"/>
              <a:t>What is special about devices like these?</a:t>
            </a:r>
            <a:endParaRPr/>
          </a:p>
          <a:p>
            <a:pPr indent="-342900" lvl="0" marL="457200" rtl="0" algn="l">
              <a:lnSpc>
                <a:spcPct val="120000"/>
              </a:lnSpc>
              <a:spcBef>
                <a:spcPts val="1000"/>
              </a:spcBef>
              <a:spcAft>
                <a:spcPts val="0"/>
              </a:spcAft>
              <a:buClr>
                <a:schemeClr val="dk1"/>
              </a:buClr>
              <a:buSzPct val="97297"/>
              <a:buChar char="•"/>
            </a:pPr>
            <a:r>
              <a:rPr lang="en-US"/>
              <a:t>Remember the group assignment: </a:t>
            </a:r>
            <a:r>
              <a:rPr b="1" lang="en-US"/>
              <a:t>What kinds of data can devices like these collect, and how?</a:t>
            </a:r>
            <a:br>
              <a:rPr b="1" lang="en-US"/>
            </a:br>
            <a:endParaRPr b="1"/>
          </a:p>
        </p:txBody>
      </p:sp>
      <p:pic>
        <p:nvPicPr>
          <p:cNvPr id="201" name="Google Shape;201;p5"/>
          <p:cNvPicPr preferRelativeResize="0"/>
          <p:nvPr/>
        </p:nvPicPr>
        <p:blipFill>
          <a:blip r:embed="rId3">
            <a:alphaModFix/>
          </a:blip>
          <a:stretch>
            <a:fillRect/>
          </a:stretch>
        </p:blipFill>
        <p:spPr>
          <a:xfrm>
            <a:off x="4038601" y="1287078"/>
            <a:ext cx="8153399" cy="45887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8" name="Google Shape;208;g36e9d4d7418_0_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Group Assignment 1: Data and Data Connections</a:t>
            </a:r>
            <a:endParaRPr/>
          </a:p>
        </p:txBody>
      </p:sp>
      <p:sp>
        <p:nvSpPr>
          <p:cNvPr id="209" name="Google Shape;209;g36e9d4d7418_0_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6e9d4d7418_0_4"/>
          <p:cNvSpPr txBox="1"/>
          <p:nvPr>
            <p:ph idx="1" type="body"/>
          </p:nvPr>
        </p:nvSpPr>
        <p:spPr>
          <a:xfrm>
            <a:off x="654050" y="1671850"/>
            <a:ext cx="5770500" cy="4525800"/>
          </a:xfrm>
          <a:prstGeom prst="rect">
            <a:avLst/>
          </a:prstGeom>
          <a:noFill/>
          <a:ln>
            <a:noFill/>
          </a:ln>
        </p:spPr>
        <p:txBody>
          <a:bodyPr anchorCtr="0" anchor="t" bIns="0" lIns="0" spcFirstLastPara="1" rIns="0" wrap="square" tIns="0">
            <a:normAutofit/>
          </a:bodyPr>
          <a:lstStyle/>
          <a:p>
            <a:pPr indent="0" lvl="0" marL="114300" rtl="0" algn="l">
              <a:lnSpc>
                <a:spcPct val="120000"/>
              </a:lnSpc>
              <a:spcBef>
                <a:spcPts val="1000"/>
              </a:spcBef>
              <a:spcAft>
                <a:spcPts val="0"/>
              </a:spcAft>
              <a:buSzPts val="1800"/>
              <a:buNone/>
            </a:pPr>
            <a:r>
              <a:rPr b="1" lang="en-US"/>
              <a:t>Group assignment </a:t>
            </a:r>
            <a:r>
              <a:rPr lang="en-US"/>
              <a:t>in pairs [20 min] Phase 1: Determine the data flow</a:t>
            </a:r>
            <a:endParaRPr/>
          </a:p>
          <a:p>
            <a:pPr indent="0" lvl="0" marL="114300" rtl="0" algn="l">
              <a:lnSpc>
                <a:spcPct val="120000"/>
              </a:lnSpc>
              <a:spcBef>
                <a:spcPts val="1000"/>
              </a:spcBef>
              <a:spcAft>
                <a:spcPts val="0"/>
              </a:spcAft>
              <a:buSzPts val="1800"/>
              <a:buNone/>
            </a:pPr>
            <a:r>
              <a:t/>
            </a:r>
            <a:endParaRPr/>
          </a:p>
          <a:p>
            <a:pPr indent="-457200" lvl="0" marL="571500" rtl="0" algn="l">
              <a:lnSpc>
                <a:spcPct val="120000"/>
              </a:lnSpc>
              <a:spcBef>
                <a:spcPts val="1000"/>
              </a:spcBef>
              <a:spcAft>
                <a:spcPts val="0"/>
              </a:spcAft>
              <a:buSzPts val="1800"/>
              <a:buFont typeface="Arial"/>
              <a:buAutoNum type="alphaLcParenR"/>
            </a:pPr>
            <a:r>
              <a:rPr lang="en-US"/>
              <a:t>Choose a platform that you are familiar with and/or use.</a:t>
            </a:r>
            <a:endParaRPr/>
          </a:p>
          <a:p>
            <a:pPr indent="-457200" lvl="0" marL="571500" rtl="0" algn="l">
              <a:lnSpc>
                <a:spcPct val="120000"/>
              </a:lnSpc>
              <a:spcBef>
                <a:spcPts val="1000"/>
              </a:spcBef>
              <a:spcAft>
                <a:spcPts val="0"/>
              </a:spcAft>
              <a:buSzPts val="1800"/>
              <a:buFont typeface="Arial"/>
              <a:buAutoNum type="alphaLcParenR"/>
            </a:pPr>
            <a:r>
              <a:rPr lang="en-US"/>
              <a:t>What data permissions does the platform have, and what data do you voluntarily share there?</a:t>
            </a:r>
            <a:br>
              <a:rPr lang="en-US"/>
            </a:br>
            <a:endParaRPr/>
          </a:p>
        </p:txBody>
      </p:sp>
      <p:pic>
        <p:nvPicPr>
          <p:cNvPr id="212" name="Google Shape;212;g36e9d4d7418_0_4"/>
          <p:cNvPicPr preferRelativeResize="0"/>
          <p:nvPr/>
        </p:nvPicPr>
        <p:blipFill rotWithShape="1">
          <a:blip r:embed="rId3">
            <a:alphaModFix/>
          </a:blip>
          <a:srcRect b="0" l="0" r="0" t="0"/>
          <a:stretch/>
        </p:blipFill>
        <p:spPr>
          <a:xfrm>
            <a:off x="7030125" y="1671850"/>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fmla="val -20833" name="adj1"/>
              <a:gd fmla="val 62500" name="adj2"/>
            </a:avLst>
          </a:prstGeom>
          <a:gradFill>
            <a:gsLst>
              <a:gs pos="0">
                <a:srgbClr val="3176EE"/>
              </a:gs>
              <a:gs pos="100000">
                <a:srgbClr val="113D8A"/>
              </a:gs>
            </a:gsLst>
            <a:path path="circle">
              <a:fillToRect b="50%" l="50%" r="50%" t="50%"/>
            </a:path>
            <a:tileRect/>
          </a:gra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1" marL="457200" marR="0" rtl="0" algn="l">
              <a:lnSpc>
                <a:spcPct val="120000"/>
              </a:lnSpc>
              <a:spcBef>
                <a:spcPts val="0"/>
              </a:spcBef>
              <a:spcAft>
                <a:spcPts val="0"/>
              </a:spcAft>
              <a:buClr>
                <a:schemeClr val="dk1"/>
              </a:buClr>
              <a:buSzPts val="2000"/>
              <a:buFont typeface="Arial"/>
              <a:buNone/>
            </a:pPr>
            <a:r>
              <a:t/>
            </a:r>
            <a:endParaRPr b="1" i="0" sz="20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If a product is free, then what are we paying with?</a:t>
            </a:r>
            <a:br>
              <a:rPr b="0" i="0" lang="en-US" sz="1400" u="none" cap="none" strike="noStrike">
                <a:solidFill>
                  <a:srgbClr val="000000"/>
                </a:solidFill>
                <a:latin typeface="Arial"/>
                <a:ea typeface="Arial"/>
                <a:cs typeface="Arial"/>
                <a:sym typeface="Arial"/>
              </a:rPr>
            </a:br>
            <a:endParaRPr b="1" i="0" sz="1700" u="none" cap="none" strike="noStrike">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a:off x="0" y="45720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txBox="1"/>
          <p:nvPr>
            <p:ph type="title"/>
          </p:nvPr>
        </p:nvSpPr>
        <p:spPr>
          <a:xfrm>
            <a:off x="653546" y="457200"/>
            <a:ext cx="1022372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Instructions for Parts A and B of Group Assignment 1.</a:t>
            </a:r>
            <a:endParaRPr/>
          </a:p>
        </p:txBody>
      </p:sp>
      <p:sp>
        <p:nvSpPr>
          <p:cNvPr id="221" name="Google Shape;221;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3" name="Google Shape;223;p4"/>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How do we find out what data we’re sharing?</a:t>
            </a:r>
            <a:endParaRPr/>
          </a:p>
          <a:p>
            <a:pPr indent="0" lvl="1" marL="457200" rtl="0" algn="l">
              <a:lnSpc>
                <a:spcPct val="120000"/>
              </a:lnSpc>
              <a:spcBef>
                <a:spcPts val="0"/>
              </a:spcBef>
              <a:spcAft>
                <a:spcPts val="0"/>
              </a:spcAft>
              <a:buSzPts val="2000"/>
              <a:buNone/>
            </a:pPr>
            <a:r>
              <a:t/>
            </a:r>
            <a:endParaRPr/>
          </a:p>
          <a:p>
            <a:pPr indent="-342900" lvl="1" marL="800100" rtl="0" algn="l">
              <a:lnSpc>
                <a:spcPct val="120000"/>
              </a:lnSpc>
              <a:spcBef>
                <a:spcPts val="0"/>
              </a:spcBef>
              <a:spcAft>
                <a:spcPts val="0"/>
              </a:spcAft>
              <a:buSzPts val="2000"/>
              <a:buFont typeface="Noto Sans Symbols"/>
              <a:buChar char="🡪"/>
            </a:pPr>
            <a:r>
              <a:rPr lang="en-US"/>
              <a:t>Case study using your own phone or tablet!</a:t>
            </a:r>
            <a:endParaRPr/>
          </a:p>
          <a:p>
            <a:pPr indent="-342900" lvl="1" marL="800100" rtl="0" algn="l">
              <a:lnSpc>
                <a:spcPct val="120000"/>
              </a:lnSpc>
              <a:spcBef>
                <a:spcPts val="0"/>
              </a:spcBef>
              <a:spcAft>
                <a:spcPts val="0"/>
              </a:spcAft>
              <a:buSzPts val="2000"/>
              <a:buFont typeface="Noto Sans Symbols"/>
              <a:buChar char="🡪"/>
            </a:pPr>
            <a:r>
              <a:rPr lang="en-US"/>
              <a:t>Android/iOS:</a:t>
            </a:r>
            <a:endParaRPr/>
          </a:p>
          <a:p>
            <a:pPr indent="0" lvl="1" marL="457200" rtl="0" algn="l">
              <a:lnSpc>
                <a:spcPct val="120000"/>
              </a:lnSpc>
              <a:spcBef>
                <a:spcPts val="0"/>
              </a:spcBef>
              <a:spcAft>
                <a:spcPts val="0"/>
              </a:spcAft>
              <a:buSzPts val="2000"/>
              <a:buNone/>
            </a:pPr>
            <a:r>
              <a:rPr lang="en-US"/>
              <a:t>Settings</a:t>
            </a:r>
            <a:endParaRPr/>
          </a:p>
          <a:p>
            <a:pPr indent="0" lvl="1" marL="457200" rtl="0" algn="l">
              <a:lnSpc>
                <a:spcPct val="120000"/>
              </a:lnSpc>
              <a:spcBef>
                <a:spcPts val="0"/>
              </a:spcBef>
              <a:spcAft>
                <a:spcPts val="0"/>
              </a:spcAft>
              <a:buSzPts val="2000"/>
              <a:buNone/>
            </a:pPr>
            <a:r>
              <a:rPr lang="en-US"/>
              <a:t>    Apps/ Apps &amp; Notifications</a:t>
            </a:r>
            <a:endParaRPr/>
          </a:p>
          <a:p>
            <a:pPr indent="0" lvl="1" marL="457200" rtl="0" algn="l">
              <a:lnSpc>
                <a:spcPct val="120000"/>
              </a:lnSpc>
              <a:spcBef>
                <a:spcPts val="0"/>
              </a:spcBef>
              <a:spcAft>
                <a:spcPts val="0"/>
              </a:spcAft>
              <a:buSzPts val="2000"/>
              <a:buNone/>
            </a:pPr>
            <a:r>
              <a:rPr lang="en-US"/>
              <a:t>        See all apps/ Scroll</a:t>
            </a:r>
            <a:endParaRPr/>
          </a:p>
          <a:p>
            <a:pPr indent="0" lvl="1" marL="457200" rtl="0" algn="l">
              <a:lnSpc>
                <a:spcPct val="120000"/>
              </a:lnSpc>
              <a:spcBef>
                <a:spcPts val="0"/>
              </a:spcBef>
              <a:spcAft>
                <a:spcPts val="0"/>
              </a:spcAft>
              <a:buSzPts val="2000"/>
              <a:buNone/>
            </a:pPr>
            <a:r>
              <a:rPr lang="en-US"/>
              <a:t>            Tap the app</a:t>
            </a:r>
            <a:endParaRPr/>
          </a:p>
          <a:p>
            <a:pPr indent="0" lvl="1" marL="457200" rtl="0" algn="l">
              <a:lnSpc>
                <a:spcPct val="120000"/>
              </a:lnSpc>
              <a:spcBef>
                <a:spcPts val="0"/>
              </a:spcBef>
              <a:spcAft>
                <a:spcPts val="0"/>
              </a:spcAft>
              <a:buSzPts val="2000"/>
              <a:buNone/>
            </a:pPr>
            <a:r>
              <a:rPr lang="en-US"/>
              <a:t>                Permissions</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9"/>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fontScale="85000" lnSpcReduction="10000"/>
          </a:bodyPr>
          <a:lstStyle/>
          <a:p>
            <a:pPr indent="-342900" lvl="0" marL="457200" rtl="0" algn="l">
              <a:lnSpc>
                <a:spcPct val="120000"/>
              </a:lnSpc>
              <a:spcBef>
                <a:spcPts val="1000"/>
              </a:spcBef>
              <a:spcAft>
                <a:spcPts val="0"/>
              </a:spcAft>
              <a:buClr>
                <a:schemeClr val="dk1"/>
              </a:buClr>
              <a:buSzPct val="105882"/>
              <a:buChar char="•"/>
            </a:pPr>
            <a:r>
              <a:rPr b="1" lang="en-US"/>
              <a:t>Phase 2</a:t>
            </a:r>
            <a:r>
              <a:rPr lang="en-US"/>
              <a:t>: </a:t>
            </a:r>
            <a:r>
              <a:rPr b="1" lang="en-US"/>
              <a:t>Identifying Business Models:</a:t>
            </a:r>
            <a:endParaRPr/>
          </a:p>
          <a:p>
            <a:pPr indent="0" lvl="1" marL="571500" rtl="0" algn="l">
              <a:lnSpc>
                <a:spcPct val="120000"/>
              </a:lnSpc>
              <a:spcBef>
                <a:spcPts val="500"/>
              </a:spcBef>
              <a:spcAft>
                <a:spcPts val="0"/>
              </a:spcAft>
              <a:buSzPct val="105882"/>
              <a:buNone/>
            </a:pPr>
            <a:r>
              <a:rPr lang="en-US"/>
              <a:t>c. </a:t>
            </a:r>
            <a:r>
              <a:rPr b="1" lang="en-US"/>
              <a:t>Mind Map</a:t>
            </a:r>
            <a:r>
              <a:rPr lang="en-US"/>
              <a:t>: Now sort the cards with the data types by topic. Think about what each type of data reveals about you and how companies could turn it into a “product.”</a:t>
            </a:r>
            <a:endParaRPr/>
          </a:p>
          <a:p>
            <a:pPr indent="0" lvl="1" marL="571500" rtl="0" algn="l">
              <a:lnSpc>
                <a:spcPct val="120000"/>
              </a:lnSpc>
              <a:spcBef>
                <a:spcPts val="500"/>
              </a:spcBef>
              <a:spcAft>
                <a:spcPts val="0"/>
              </a:spcAft>
              <a:buSzPct val="105882"/>
              <a:buNone/>
            </a:pPr>
            <a:r>
              <a:t/>
            </a:r>
            <a:endParaRPr/>
          </a:p>
          <a:p>
            <a:pPr indent="0" lvl="1" marL="571500" rtl="0" algn="l">
              <a:lnSpc>
                <a:spcPct val="120000"/>
              </a:lnSpc>
              <a:spcBef>
                <a:spcPts val="500"/>
              </a:spcBef>
              <a:spcAft>
                <a:spcPts val="0"/>
              </a:spcAft>
              <a:buSzPct val="105882"/>
              <a:buNone/>
            </a:pPr>
            <a:r>
              <a:rPr lang="en-US"/>
              <a:t>d. </a:t>
            </a:r>
            <a:r>
              <a:rPr b="1" lang="en-US"/>
              <a:t>Create a quiz </a:t>
            </a:r>
            <a:r>
              <a:rPr lang="en-US"/>
              <a:t>for your group partner using the DataPro chatbot. The prompt should include the following:</a:t>
            </a:r>
            <a:endParaRPr/>
          </a:p>
          <a:p>
            <a:pPr indent="-342900" lvl="1" marL="914400" rtl="0" algn="l">
              <a:lnSpc>
                <a:spcPct val="120000"/>
              </a:lnSpc>
              <a:spcBef>
                <a:spcPts val="500"/>
              </a:spcBef>
              <a:spcAft>
                <a:spcPts val="0"/>
              </a:spcAft>
              <a:buSzPct val="105882"/>
              <a:buFont typeface="Noto Sans Symbols"/>
              <a:buChar char="▪"/>
            </a:pPr>
            <a:r>
              <a:rPr lang="en-US"/>
              <a:t>5 multiple-choice questions</a:t>
            </a:r>
            <a:endParaRPr/>
          </a:p>
          <a:p>
            <a:pPr indent="-342900" lvl="1" marL="914400" rtl="0" algn="l">
              <a:lnSpc>
                <a:spcPct val="120000"/>
              </a:lnSpc>
              <a:spcBef>
                <a:spcPts val="500"/>
              </a:spcBef>
              <a:spcAft>
                <a:spcPts val="0"/>
              </a:spcAft>
              <a:buSzPct val="105882"/>
              <a:buFont typeface="Noto Sans Symbols"/>
              <a:buChar char="▪"/>
            </a:pPr>
            <a:r>
              <a:rPr lang="en-US"/>
              <a:t>The corresponding answers will be sent separately (only you can see them, not your partner)</a:t>
            </a:r>
            <a:endParaRPr/>
          </a:p>
          <a:p>
            <a:pPr indent="-342900" lvl="1" marL="914400" rtl="0" algn="l">
              <a:lnSpc>
                <a:spcPct val="120000"/>
              </a:lnSpc>
              <a:spcBef>
                <a:spcPts val="500"/>
              </a:spcBef>
              <a:spcAft>
                <a:spcPts val="0"/>
              </a:spcAft>
              <a:buSzPct val="100840"/>
              <a:buFont typeface="Noto Sans Symbols"/>
              <a:buChar char="▪"/>
            </a:pPr>
            <a:r>
              <a:rPr lang="en-US"/>
              <a:t>Quiz content: List the data types from Parts A and B and figure out how the collected data can be monetized</a:t>
            </a:r>
            <a:br>
              <a:rPr lang="en-US"/>
            </a:br>
            <a:endParaRPr sz="2100"/>
          </a:p>
        </p:txBody>
      </p:sp>
      <p:pic>
        <p:nvPicPr>
          <p:cNvPr descr="Ein Bild, das Kreis, Grafiken, Farbigkeit, Screenshot enthält.&#10;&#10;KI-generierte Inhalte können fehlerhaft sein." id="230" name="Google Shape;230;p9"/>
          <p:cNvPicPr preferRelativeResize="0"/>
          <p:nvPr/>
        </p:nvPicPr>
        <p:blipFill rotWithShape="1">
          <a:blip r:embed="rId3">
            <a:alphaModFix/>
          </a:blip>
          <a:srcRect b="0" l="0" r="0" t="0"/>
          <a:stretch/>
        </p:blipFill>
        <p:spPr>
          <a:xfrm>
            <a:off x="8103513" y="3429000"/>
            <a:ext cx="3762629" cy="2239390"/>
          </a:xfrm>
          <a:prstGeom prst="rect">
            <a:avLst/>
          </a:prstGeom>
          <a:noFill/>
          <a:ln>
            <a:noFill/>
          </a:ln>
        </p:spPr>
      </p:pic>
      <p:pic>
        <p:nvPicPr>
          <p:cNvPr descr="Ein Bild, das Muster, Quadrat, Grafiken, Pixel enthält.&#10;&#10;KI-generierte Inhalte können fehlerhaft sein." id="231" name="Google Shape;231;p9"/>
          <p:cNvPicPr preferRelativeResize="0"/>
          <p:nvPr/>
        </p:nvPicPr>
        <p:blipFill rotWithShape="1">
          <a:blip r:embed="rId4">
            <a:alphaModFix/>
          </a:blip>
          <a:srcRect b="0" l="0" r="0" t="0"/>
          <a:stretch/>
        </p:blipFill>
        <p:spPr>
          <a:xfrm>
            <a:off x="8103513" y="2190705"/>
            <a:ext cx="3762629" cy="3923674"/>
          </a:xfrm>
          <a:prstGeom prst="rect">
            <a:avLst/>
          </a:prstGeom>
          <a:noFill/>
          <a:ln>
            <a:noFill/>
          </a:ln>
        </p:spPr>
      </p:pic>
      <p:sp>
        <p:nvSpPr>
          <p:cNvPr id="232" name="Google Shape;232;p9"/>
          <p:cNvSpPr txBox="1"/>
          <p:nvPr/>
        </p:nvSpPr>
        <p:spPr>
          <a:xfrm>
            <a:off x="8491157" y="5880920"/>
            <a:ext cx="61504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https://datapro.cyber-geiger.com/</a:t>
            </a:r>
            <a:endParaRPr b="0" i="0" sz="1400" u="none" cap="none" strike="noStrike">
              <a:solidFill>
                <a:srgbClr val="000000"/>
              </a:solidFill>
              <a:latin typeface="Arial"/>
              <a:ea typeface="Arial"/>
              <a:cs typeface="Arial"/>
              <a:sym typeface="Arial"/>
            </a:endParaRPr>
          </a:p>
        </p:txBody>
      </p:sp>
      <p:sp>
        <p:nvSpPr>
          <p:cNvPr id="233" name="Google Shape;233;p9"/>
          <p:cNvSpPr txBox="1"/>
          <p:nvPr>
            <p:ph type="title"/>
          </p:nvPr>
        </p:nvSpPr>
        <p:spPr>
          <a:xfrm>
            <a:off x="743800" y="7955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Group Assignment 1: Data and Data Connections</a:t>
            </a:r>
            <a:br>
              <a:rPr b="0" lang="en-US" sz="2900">
                <a:solidFill>
                  <a:srgbClr val="000000"/>
                </a:solidFill>
                <a:latin typeface="Arial"/>
                <a:ea typeface="Arial"/>
                <a:cs typeface="Arial"/>
                <a:sym typeface="Arial"/>
              </a:rPr>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3d361dc95e1_0_2"/>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If a product is free, then what are we paying with?</a:t>
            </a:r>
            <a:endParaRPr/>
          </a:p>
          <a:p>
            <a:pPr indent="0" lvl="1" marL="457200" rtl="0" algn="l">
              <a:lnSpc>
                <a:spcPct val="120000"/>
              </a:lnSpc>
              <a:spcBef>
                <a:spcPts val="0"/>
              </a:spcBef>
              <a:spcAft>
                <a:spcPts val="0"/>
              </a:spcAft>
              <a:buSzPts val="2000"/>
              <a:buNone/>
            </a:pPr>
            <a:r>
              <a:rPr b="1" lang="en-US"/>
              <a:t>🡪 The “currency” usually comes from the information we provide to the platform</a:t>
            </a:r>
            <a:endParaRPr/>
          </a:p>
          <a:p>
            <a:pPr indent="0" lvl="1" marL="457200" rtl="0" algn="l">
              <a:lnSpc>
                <a:spcPct val="120000"/>
              </a:lnSpc>
              <a:spcBef>
                <a:spcPts val="0"/>
              </a:spcBef>
              <a:spcAft>
                <a:spcPts val="0"/>
              </a:spcAft>
              <a:buSzPts val="2000"/>
              <a:buNone/>
            </a:pPr>
            <a:br>
              <a:rPr b="1" lang="en-US"/>
            </a:br>
            <a:endParaRPr b="1"/>
          </a:p>
          <a:p>
            <a:pPr indent="0" lvl="1" marL="457200" rtl="0" algn="l">
              <a:lnSpc>
                <a:spcPct val="120000"/>
              </a:lnSpc>
              <a:spcBef>
                <a:spcPts val="0"/>
              </a:spcBef>
              <a:spcAft>
                <a:spcPts val="0"/>
              </a:spcAft>
              <a:buSzPts val="2000"/>
              <a:buNone/>
            </a:pPr>
            <a:r>
              <a:rPr b="1" lang="en-US"/>
              <a:t>Phase 3: Flowchart on the board</a:t>
            </a:r>
            <a:endParaRPr/>
          </a:p>
          <a:p>
            <a:pPr indent="0" lvl="1" marL="457200" rtl="0" algn="l">
              <a:lnSpc>
                <a:spcPct val="120000"/>
              </a:lnSpc>
              <a:spcBef>
                <a:spcPts val="0"/>
              </a:spcBef>
              <a:spcAft>
                <a:spcPts val="0"/>
              </a:spcAft>
              <a:buSzPts val="2000"/>
              <a:buNone/>
            </a:pPr>
            <a:r>
              <a:rPr lang="en-US"/>
              <a:t>Which platforms have you analyzed? What data do you share? How does that turn into money? As a class, create a flowchart showing all the intermediate steps “from data to product.”</a:t>
            </a:r>
            <a:endParaRPr/>
          </a:p>
        </p:txBody>
      </p:sp>
      <p:sp>
        <p:nvSpPr>
          <p:cNvPr id="240" name="Google Shape;240;g3d361dc95e1_0_2"/>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Group assignment 1: Whiteboard presentation in plenary session</a:t>
            </a:r>
            <a:br>
              <a:rPr b="0" lang="en-US" sz="2900">
                <a:solidFill>
                  <a:srgbClr val="000000"/>
                </a:solidFill>
                <a:latin typeface="Arial"/>
                <a:ea typeface="Arial"/>
                <a:cs typeface="Arial"/>
                <a:sym typeface="Arial"/>
              </a:rPr>
            </a:br>
            <a:endParaRPr/>
          </a:p>
        </p:txBody>
      </p:sp>
      <p:sp>
        <p:nvSpPr>
          <p:cNvPr id="241" name="Google Shape;241;g3d361dc95e1_0_2"/>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42" name="Google Shape;242;g3d361dc95e1_0_2"/>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43" name="Google Shape;243;g3d361dc95e1_0_2"/>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Platform</a:t>
            </a:r>
            <a:endParaRPr b="0" i="0" sz="1400" u="none" cap="none" strike="noStrike">
              <a:solidFill>
                <a:srgbClr val="000000"/>
              </a:solidFill>
              <a:latin typeface="Avenir"/>
              <a:ea typeface="Avenir"/>
              <a:cs typeface="Avenir"/>
              <a:sym typeface="Avenir"/>
            </a:endParaRPr>
          </a:p>
        </p:txBody>
      </p:sp>
      <p:sp>
        <p:nvSpPr>
          <p:cNvPr id="244" name="Google Shape;244;g3d361dc95e1_0_2"/>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Shared Data/Permissions</a:t>
            </a:r>
            <a:endParaRPr b="0" i="0" sz="1400" u="none" cap="none" strike="noStrike">
              <a:solidFill>
                <a:srgbClr val="000000"/>
              </a:solidFill>
              <a:latin typeface="Avenir"/>
              <a:ea typeface="Avenir"/>
              <a:cs typeface="Avenir"/>
              <a:sym typeface="Avenir"/>
            </a:endParaRPr>
          </a:p>
        </p:txBody>
      </p:sp>
      <p:sp>
        <p:nvSpPr>
          <p:cNvPr id="245" name="Google Shape;245;g3d361dc95e1_0_2"/>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Product Types</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0" name="Shape 250"/>
        <p:cNvGrpSpPr/>
        <p:nvPr/>
      </p:nvGrpSpPr>
      <p:grpSpPr>
        <a:xfrm>
          <a:off x="0" y="0"/>
          <a:ext cx="0" cy="0"/>
          <a:chOff x="0" y="0"/>
          <a:chExt cx="0" cy="0"/>
        </a:xfrm>
      </p:grpSpPr>
      <p:sp>
        <p:nvSpPr>
          <p:cNvPr id="251" name="Google Shape;251;g3d361dc95e1_0_566"/>
          <p:cNvSpPr txBox="1"/>
          <p:nvPr>
            <p:ph idx="1" type="body"/>
          </p:nvPr>
        </p:nvSpPr>
        <p:spPr>
          <a:xfrm>
            <a:off x="625625" y="1917500"/>
            <a:ext cx="7584000" cy="4279500"/>
          </a:xfrm>
          <a:prstGeom prst="rect">
            <a:avLst/>
          </a:prstGeom>
          <a:noFill/>
          <a:ln>
            <a:noFill/>
          </a:ln>
        </p:spPr>
        <p:txBody>
          <a:bodyPr anchorCtr="0" anchor="t" bIns="0" lIns="0" spcFirstLastPara="1" rIns="0" wrap="square" tIns="0">
            <a:normAutofit fontScale="85000" lnSpcReduction="20000"/>
          </a:bodyPr>
          <a:lstStyle/>
          <a:p>
            <a:pPr indent="0" lvl="2" marL="0" rtl="0" algn="l">
              <a:lnSpc>
                <a:spcPct val="120000"/>
              </a:lnSpc>
              <a:spcBef>
                <a:spcPts val="0"/>
              </a:spcBef>
              <a:spcAft>
                <a:spcPts val="0"/>
              </a:spcAft>
              <a:buSzPct val="111111"/>
              <a:buNone/>
            </a:pPr>
            <a:r>
              <a:rPr b="1" lang="en-US"/>
              <a:t>Platforms: </a:t>
            </a:r>
            <a:r>
              <a:rPr lang="en-US"/>
              <a:t>Instagram, TikTok, YouTube, Google Account </a:t>
            </a:r>
            <a:r>
              <a:rPr b="1" lang="en-US"/>
              <a:t>→</a:t>
            </a:r>
            <a:endParaRPr/>
          </a:p>
          <a:p>
            <a:pPr indent="0" lvl="2" marL="0" rtl="0" algn="l">
              <a:lnSpc>
                <a:spcPct val="120000"/>
              </a:lnSpc>
              <a:spcBef>
                <a:spcPts val="0"/>
              </a:spcBef>
              <a:spcAft>
                <a:spcPts val="0"/>
              </a:spcAft>
              <a:buSzPct val="111111"/>
              <a:buNone/>
            </a:pPr>
            <a:r>
              <a:t/>
            </a:r>
            <a:endParaRPr b="1"/>
          </a:p>
          <a:p>
            <a:pPr indent="0" lvl="2" marL="0" rtl="0" algn="l">
              <a:lnSpc>
                <a:spcPct val="120000"/>
              </a:lnSpc>
              <a:spcBef>
                <a:spcPts val="0"/>
              </a:spcBef>
              <a:spcAft>
                <a:spcPts val="0"/>
              </a:spcAft>
              <a:buSzPct val="111111"/>
              <a:buNone/>
            </a:pPr>
            <a:r>
              <a:rPr b="1" lang="en-US"/>
              <a:t>Shared content and granted permissions: </a:t>
            </a:r>
            <a:r>
              <a:rPr lang="en-US"/>
              <a:t>Profile name, profile picture, live location, clipboard, synced with Spotify, Google Account, etc., microphone and camera, uploaded photos and videos, birthday, registered email address and cell phone number, address/place of residence, likes and comments, forwarded/shared content, …→</a:t>
            </a:r>
            <a:endParaRPr/>
          </a:p>
          <a:p>
            <a:pPr indent="0" lvl="2" marL="0" rtl="0" algn="l">
              <a:lnSpc>
                <a:spcPct val="120000"/>
              </a:lnSpc>
              <a:spcBef>
                <a:spcPts val="0"/>
              </a:spcBef>
              <a:spcAft>
                <a:spcPts val="0"/>
              </a:spcAft>
              <a:buSzPct val="111111"/>
              <a:buNone/>
            </a:pPr>
            <a:r>
              <a:t/>
            </a:r>
            <a:endParaRPr/>
          </a:p>
          <a:p>
            <a:pPr indent="0" lvl="2" marL="0" rtl="0" algn="l">
              <a:lnSpc>
                <a:spcPct val="120000"/>
              </a:lnSpc>
              <a:spcBef>
                <a:spcPts val="0"/>
              </a:spcBef>
              <a:spcAft>
                <a:spcPts val="0"/>
              </a:spcAft>
              <a:buSzPct val="111111"/>
              <a:buNone/>
            </a:pPr>
            <a:r>
              <a:rPr b="1" lang="en-US"/>
              <a:t>Personalized data profile</a:t>
            </a:r>
            <a:r>
              <a:rPr lang="en-US"/>
              <a:t>: What do I like, what are my interests; </a:t>
            </a:r>
            <a:r>
              <a:rPr b="1" lang="en-US"/>
              <a:t>Behavioral data profile</a:t>
            </a:r>
            <a:r>
              <a:rPr lang="en-US"/>
              <a:t>: When am I online, how do I interact with content, what do I click on, how long do I view something, …; </a:t>
            </a:r>
            <a:r>
              <a:rPr b="1" lang="en-US"/>
              <a:t>Location-based data profile</a:t>
            </a:r>
            <a:r>
              <a:rPr lang="en-US"/>
              <a:t>: Where do I spend my time, where do I go repeatedly, which places have I already visited; → </a:t>
            </a:r>
            <a:endParaRPr/>
          </a:p>
          <a:p>
            <a:pPr indent="0" lvl="2" marL="0" rtl="0" algn="l">
              <a:lnSpc>
                <a:spcPct val="120000"/>
              </a:lnSpc>
              <a:spcBef>
                <a:spcPts val="0"/>
              </a:spcBef>
              <a:spcAft>
                <a:spcPts val="0"/>
              </a:spcAft>
              <a:buSzPct val="111111"/>
              <a:buNone/>
            </a:pPr>
            <a:r>
              <a:t/>
            </a:r>
            <a:endParaRPr/>
          </a:p>
          <a:p>
            <a:pPr indent="0" lvl="2" marL="0" rtl="0" algn="l">
              <a:lnSpc>
                <a:spcPct val="120000"/>
              </a:lnSpc>
              <a:spcBef>
                <a:spcPts val="0"/>
              </a:spcBef>
              <a:spcAft>
                <a:spcPts val="0"/>
              </a:spcAft>
              <a:buSzPct val="111111"/>
              <a:buNone/>
            </a:pPr>
            <a:r>
              <a:rPr b="1" lang="en-US"/>
              <a:t>Digital product</a:t>
            </a:r>
            <a:r>
              <a:rPr lang="en-US"/>
              <a:t>: Target audiences for advertisers (ads tailored as closely as possible to you/your interests/your behavior); Attention/screen time: What do I like, and when do I stay on the platform longer (→ consume even more content → see more ads); Subscription model (ad-free experience with subscriptions like Spotify or YouTube, additional features); Long-term retention (e.g., content is perfectly tailored to my tastes, or I don’t cancel my subscription because it offers additional features)</a:t>
            </a:r>
            <a:endParaRPr/>
          </a:p>
        </p:txBody>
      </p:sp>
      <p:sp>
        <p:nvSpPr>
          <p:cNvPr id="252" name="Google Shape;252;g3d361dc95e1_0_566"/>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latin typeface="Arial"/>
                <a:ea typeface="Arial"/>
                <a:cs typeface="Arial"/>
                <a:sym typeface="Arial"/>
              </a:rPr>
              <a:t>Suggestion for Teachers: Flowchart</a:t>
            </a:r>
            <a:endParaRPr/>
          </a:p>
        </p:txBody>
      </p:sp>
      <p:sp>
        <p:nvSpPr>
          <p:cNvPr id="253" name="Google Shape;253;g3d361dc95e1_0_566"/>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4" name="Google Shape;254;g3d361dc95e1_0_566"/>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5" name="Google Shape;255;g3d361dc95e1_0_566"/>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Platform</a:t>
            </a:r>
            <a:endParaRPr b="0" i="0" sz="1400" u="none" cap="none" strike="noStrike">
              <a:solidFill>
                <a:srgbClr val="000000"/>
              </a:solidFill>
              <a:latin typeface="Avenir"/>
              <a:ea typeface="Avenir"/>
              <a:cs typeface="Avenir"/>
              <a:sym typeface="Avenir"/>
            </a:endParaRPr>
          </a:p>
        </p:txBody>
      </p:sp>
      <p:sp>
        <p:nvSpPr>
          <p:cNvPr id="256" name="Google Shape;256;g3d361dc95e1_0_566"/>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Shared Data/Permissions</a:t>
            </a:r>
            <a:endParaRPr b="0" i="0" sz="1400" u="none" cap="none" strike="noStrike">
              <a:solidFill>
                <a:srgbClr val="000000"/>
              </a:solidFill>
              <a:latin typeface="Avenir"/>
              <a:ea typeface="Avenir"/>
              <a:cs typeface="Avenir"/>
              <a:sym typeface="Avenir"/>
            </a:endParaRPr>
          </a:p>
        </p:txBody>
      </p:sp>
      <p:sp>
        <p:nvSpPr>
          <p:cNvPr id="257" name="Google Shape;257;g3d361dc95e1_0_566"/>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venir"/>
                <a:ea typeface="Avenir"/>
                <a:cs typeface="Avenir"/>
                <a:sym typeface="Avenir"/>
              </a:rPr>
              <a:t>Product Types</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2" name="Shape 262"/>
        <p:cNvGrpSpPr/>
        <p:nvPr/>
      </p:nvGrpSpPr>
      <p:grpSpPr>
        <a:xfrm>
          <a:off x="0" y="0"/>
          <a:ext cx="0" cy="0"/>
          <a:chOff x="0" y="0"/>
          <a:chExt cx="0" cy="0"/>
        </a:xfrm>
      </p:grpSpPr>
      <p:sp>
        <p:nvSpPr>
          <p:cNvPr id="263" name="Google Shape;263;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 </a:t>
            </a:r>
            <a:endParaRPr b="0" i="0" sz="1800" u="none" cap="none" strike="noStrike">
              <a:solidFill>
                <a:schemeClr val="lt1"/>
              </a:solidFill>
              <a:latin typeface="Avenir"/>
              <a:ea typeface="Avenir"/>
              <a:cs typeface="Avenir"/>
              <a:sym typeface="Avenir"/>
            </a:endParaRPr>
          </a:p>
        </p:txBody>
      </p:sp>
      <p:sp>
        <p:nvSpPr>
          <p:cNvPr id="264" name="Google Shape;264;p10"/>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latin typeface="Arial"/>
                <a:ea typeface="Arial"/>
                <a:cs typeface="Arial"/>
                <a:sym typeface="Arial"/>
              </a:rPr>
              <a:t>Task Variation 2: Personalized Data Profiles</a:t>
            </a:r>
            <a:endParaRPr b="0">
              <a:latin typeface="Arial"/>
              <a:ea typeface="Arial"/>
              <a:cs typeface="Arial"/>
              <a:sym typeface="Arial"/>
            </a:endParaRPr>
          </a:p>
        </p:txBody>
      </p:sp>
      <p:sp>
        <p:nvSpPr>
          <p:cNvPr id="265" name="Google Shape;265;p1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6" name="Google Shape;266;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10"/>
          <p:cNvSpPr txBox="1"/>
          <p:nvPr>
            <p:ph idx="1" type="body"/>
          </p:nvPr>
        </p:nvSpPr>
        <p:spPr>
          <a:xfrm>
            <a:off x="653546" y="2003200"/>
            <a:ext cx="99816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42900" lvl="0" marL="342900" rtl="0" algn="l">
              <a:lnSpc>
                <a:spcPct val="120000"/>
              </a:lnSpc>
              <a:spcBef>
                <a:spcPts val="1200"/>
              </a:spcBef>
              <a:spcAft>
                <a:spcPts val="0"/>
              </a:spcAft>
              <a:buSzPts val="2000"/>
              <a:buFont typeface="Noto Sans Symbols"/>
              <a:buChar char="🡺"/>
            </a:pPr>
            <a:r>
              <a:rPr b="1" lang="en-US"/>
              <a:t>Task 2: What kind of profile can be created from our data? (WS)</a:t>
            </a:r>
            <a:endParaRPr/>
          </a:p>
          <a:p>
            <a:pPr indent="-342900" lvl="0" marL="457200" rtl="0" algn="l">
              <a:lnSpc>
                <a:spcPct val="120000"/>
              </a:lnSpc>
              <a:spcBef>
                <a:spcPts val="1000"/>
              </a:spcBef>
              <a:spcAft>
                <a:spcPts val="0"/>
              </a:spcAft>
              <a:buClr>
                <a:schemeClr val="dk1"/>
              </a:buClr>
              <a:buSzPts val="1800"/>
              <a:buChar char="•"/>
            </a:pPr>
            <a:r>
              <a:rPr lang="en-US"/>
              <a:t>What kind of data profile might your chosen platform have? Using the information you collected about shared data from Task (1), fill out the following data profile about your partner. Include only the information that he or she shares with digital platforms. Do not include any information that you know but did not learn through Group Work (1).</a:t>
            </a:r>
            <a:br>
              <a:rPr lang="en-US"/>
            </a:b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1"/>
          <p:cNvSpPr txBox="1"/>
          <p:nvPr>
            <p:ph type="title"/>
          </p:nvPr>
        </p:nvSpPr>
        <p:spPr>
          <a:xfrm>
            <a:off x="1371602" y="457200"/>
            <a:ext cx="8545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None/>
            </a:pPr>
            <a:r>
              <a:rPr b="0" lang="en-US" sz="3200">
                <a:solidFill>
                  <a:srgbClr val="000000"/>
                </a:solidFill>
                <a:latin typeface="Arial"/>
                <a:ea typeface="Arial"/>
                <a:cs typeface="Arial"/>
                <a:sym typeface="Arial"/>
              </a:rPr>
              <a:t>Plenary Session</a:t>
            </a:r>
            <a:endParaRPr b="0" sz="3200">
              <a:solidFill>
                <a:srgbClr val="000000"/>
              </a:solidFill>
              <a:latin typeface="Arial"/>
              <a:ea typeface="Arial"/>
              <a:cs typeface="Arial"/>
              <a:sym typeface="Arial"/>
            </a:endParaRPr>
          </a:p>
        </p:txBody>
      </p:sp>
      <p:sp>
        <p:nvSpPr>
          <p:cNvPr id="274" name="Google Shape;274;p1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5" name="Google Shape;275;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6" name="Google Shape;276;p1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77" name="Google Shape;277;p11"/>
          <p:cNvGraphicFramePr/>
          <p:nvPr/>
        </p:nvGraphicFramePr>
        <p:xfrm>
          <a:off x="1371600" y="3940175"/>
          <a:ext cx="3000000" cy="3000000"/>
        </p:xfrm>
        <a:graphic>
          <a:graphicData uri="http://schemas.openxmlformats.org/drawingml/2006/table">
            <a:tbl>
              <a:tblPr>
                <a:noFill/>
                <a:tableStyleId>{681C6FCA-9BE3-4B08-B94F-E9750360ED27}</a:tableStyleId>
              </a:tblPr>
              <a:tblGrid>
                <a:gridCol w="10240975"/>
              </a:tblGrid>
              <a:tr h="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78" name="Google Shape;278;p11"/>
          <p:cNvGraphicFramePr/>
          <p:nvPr/>
        </p:nvGraphicFramePr>
        <p:xfrm>
          <a:off x="1040702" y="1392072"/>
          <a:ext cx="3000000" cy="3000000"/>
        </p:xfrm>
        <a:graphic>
          <a:graphicData uri="http://schemas.openxmlformats.org/drawingml/2006/table">
            <a:tbl>
              <a:tblPr>
                <a:noFill/>
                <a:tableStyleId>{681C6FCA-9BE3-4B08-B94F-E9750360ED27}</a:tableStyleId>
              </a:tblPr>
              <a:tblGrid>
                <a:gridCol w="8876400"/>
              </a:tblGrid>
              <a:tr h="1525750">
                <a:tc>
                  <a:txBody>
                    <a:bodyPr/>
                    <a:lstStyle/>
                    <a:p>
                      <a:pPr indent="-355600" lvl="0" marL="457200" marR="0" rtl="0" algn="l">
                        <a:lnSpc>
                          <a:spcPct val="100000"/>
                        </a:lnSpc>
                        <a:spcBef>
                          <a:spcPts val="0"/>
                        </a:spcBef>
                        <a:spcAft>
                          <a:spcPts val="0"/>
                        </a:spcAft>
                        <a:buClr>
                          <a:srgbClr val="000000"/>
                        </a:buClr>
                        <a:buSzPts val="2000"/>
                        <a:buFont typeface="Avenir"/>
                        <a:buChar char="●"/>
                      </a:pPr>
                      <a:r>
                        <a:rPr lang="en-US" sz="2000" u="none" cap="none" strike="noStrike">
                          <a:latin typeface="Avenir"/>
                          <a:ea typeface="Avenir"/>
                          <a:cs typeface="Avenir"/>
                          <a:sym typeface="Avenir"/>
                        </a:rPr>
                        <a:t>Do you know what data you share with these platforms?</a:t>
                      </a:r>
                      <a:endParaRPr/>
                    </a:p>
                    <a:p>
                      <a:pPr indent="-355600" lvl="0" marL="457200" marR="0" rtl="0" algn="l">
                        <a:lnSpc>
                          <a:spcPct val="100000"/>
                        </a:lnSpc>
                        <a:spcBef>
                          <a:spcPts val="0"/>
                        </a:spcBef>
                        <a:spcAft>
                          <a:spcPts val="0"/>
                        </a:spcAft>
                        <a:buClr>
                          <a:srgbClr val="000000"/>
                        </a:buClr>
                        <a:buSzPts val="2000"/>
                        <a:buFont typeface="Avenir"/>
                        <a:buChar char="●"/>
                      </a:pPr>
                      <a:r>
                        <a:rPr lang="en-US" sz="2000" u="none" cap="none" strike="noStrike">
                          <a:latin typeface="Avenir"/>
                          <a:ea typeface="Avenir"/>
                          <a:cs typeface="Avenir"/>
                          <a:sym typeface="Avenir"/>
                        </a:rPr>
                        <a:t>What types of data do you consider particularly confidential?</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Block chain network Concept. Distributed Ledger Technology (DLT). 3D Rendering (von Getty Images)" id="279" name="Google Shape;279;p11"/>
          <p:cNvPicPr preferRelativeResize="0"/>
          <p:nvPr/>
        </p:nvPicPr>
        <p:blipFill rotWithShape="1">
          <a:blip r:embed="rId3">
            <a:alphaModFix/>
          </a:blip>
          <a:srcRect b="0" l="0" r="0" t="0"/>
          <a:stretch/>
        </p:blipFill>
        <p:spPr>
          <a:xfrm>
            <a:off x="953273" y="2584385"/>
            <a:ext cx="8876401" cy="3714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g3499d21f5b2_0_51"/>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86" name="Google Shape;286;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 game: The Smart Home Challenge</a:t>
            </a:r>
            <a:endParaRPr/>
          </a:p>
        </p:txBody>
      </p:sp>
      <p:sp>
        <p:nvSpPr>
          <p:cNvPr id="287" name="Google Shape;287;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8" name="Google Shape;28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89" name="Google Shape;289;g3499d21f5b2_0_51" title="shc video tv.mp4">
            <a:hlinkClick r:id="rId3"/>
          </p:cNvPr>
          <p:cNvPicPr preferRelativeResize="0"/>
          <p:nvPr/>
        </p:nvPicPr>
        <p:blipFill rotWithShape="1">
          <a:blip r:embed="rId4">
            <a:alphaModFix/>
          </a:blip>
          <a:srcRect b="0" l="0" r="0" t="0"/>
          <a:stretch/>
        </p:blipFill>
        <p:spPr>
          <a:xfrm>
            <a:off x="657700" y="1829825"/>
            <a:ext cx="5304475" cy="3978350"/>
          </a:xfrm>
          <a:prstGeom prst="rect">
            <a:avLst/>
          </a:prstGeom>
          <a:noFill/>
          <a:ln>
            <a:noFill/>
          </a:ln>
        </p:spPr>
      </p:pic>
      <p:sp>
        <p:nvSpPr>
          <p:cNvPr id="290" name="Google Shape;290;g3499d21f5b2_0_51"/>
          <p:cNvSpPr txBox="1"/>
          <p:nvPr/>
        </p:nvSpPr>
        <p:spPr>
          <a:xfrm>
            <a:off x="6637975" y="1847850"/>
            <a:ext cx="5257800" cy="3921000"/>
          </a:xfrm>
          <a:prstGeom prst="rect">
            <a:avLst/>
          </a:prstGeom>
          <a:noFill/>
          <a:ln>
            <a:noFill/>
          </a:ln>
        </p:spPr>
        <p:txBody>
          <a:bodyPr anchorCtr="0" anchor="t" bIns="91425" lIns="91425" spcFirstLastPara="1" rIns="91425" wrap="square" tIns="91425">
            <a:noAutofit/>
          </a:bodyPr>
          <a:lstStyle/>
          <a:p>
            <a:pPr indent="-342900" lvl="0" marL="4445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Avenir"/>
                <a:ea typeface="Avenir"/>
                <a:cs typeface="Avenir"/>
                <a:sym typeface="Avenir"/>
              </a:rPr>
              <a:t>Personalized data profiles aren’t just created about you through your smartphone or laptop.</a:t>
            </a:r>
            <a:endParaRPr/>
          </a:p>
          <a:p>
            <a:pPr indent="-342900" lvl="0" marL="4445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Avenir"/>
                <a:ea typeface="Avenir"/>
                <a:cs typeface="Avenir"/>
                <a:sym typeface="Avenir"/>
              </a:rPr>
              <a:t>Smart devices also collect, store, and process data—and can thus learn even more about you.</a:t>
            </a:r>
            <a:endParaRPr/>
          </a:p>
          <a:p>
            <a:pPr indent="-342900" lvl="0" marL="4445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Avenir"/>
                <a:ea typeface="Avenir"/>
                <a:cs typeface="Avenir"/>
                <a:sym typeface="Avenir"/>
              </a:rPr>
              <a:t>Imagine you’re in a smart home—what data permissions do the smart devices have? What kind of data profile could be created about you?</a:t>
            </a:r>
            <a:endParaRPr/>
          </a:p>
          <a:p>
            <a:pPr indent="-342900" lvl="0" marL="4445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Avenir"/>
                <a:ea typeface="Avenir"/>
                <a:cs typeface="Avenir"/>
                <a:sym typeface="Avenir"/>
              </a:rPr>
              <a:t>Is privacy more important to you, or is being able to use all the features of the smart device?</a:t>
            </a:r>
            <a:endParaRPr/>
          </a:p>
          <a:p>
            <a:pPr indent="0" lvl="0" marL="101600" marR="0" rtl="0" algn="l">
              <a:lnSpc>
                <a:spcPct val="100000"/>
              </a:lnSpc>
              <a:spcBef>
                <a:spcPts val="0"/>
              </a:spcBef>
              <a:spcAft>
                <a:spcPts val="0"/>
              </a:spcAft>
              <a:buNone/>
            </a:pPr>
            <a:r>
              <a:t/>
            </a:r>
            <a:endParaRPr b="0" i="0" sz="2000" u="none" cap="none" strike="noStrike">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g3ec5798edc6_0_0"/>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97" name="Google Shape;297;g3ec5798edc6_0_0"/>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lang="en-US" sz="3200"/>
              <a:t>Web game : Die Smart Home Challenge</a:t>
            </a:r>
            <a:endParaRPr sz="3200"/>
          </a:p>
        </p:txBody>
      </p:sp>
      <p:sp>
        <p:nvSpPr>
          <p:cNvPr id="298" name="Google Shape;298;g3ec5798edc6_0_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9" name="Google Shape;299;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0" name="Google Shape;300;g3ec5798edc6_0_0"/>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114300" rtl="0" algn="l">
              <a:lnSpc>
                <a:spcPct val="120000"/>
              </a:lnSpc>
              <a:spcBef>
                <a:spcPts val="1000"/>
              </a:spcBef>
              <a:spcAft>
                <a:spcPts val="0"/>
              </a:spcAft>
              <a:buSzPts val="1800"/>
              <a:buNone/>
            </a:pPr>
            <a:r>
              <a:rPr lang="en-US" sz="2300"/>
              <a:t>Your smart home has been hacked and won't open anymore! Find the smart devices and adjust their privacy settings to unlock the smart home. As you do so, you can earn points in the “Privacy” and “Comfort” categories based on your decisions. Can you manage to unlock the smart home?</a:t>
            </a:r>
            <a:endParaRPr/>
          </a:p>
        </p:txBody>
      </p:sp>
      <p:pic>
        <p:nvPicPr>
          <p:cNvPr id="301" name="Google Shape;301;g3ec5798edc6_0_0"/>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8" name="Google Shape;308;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b="0" lang="en-US" sz="3200">
                <a:solidFill>
                  <a:srgbClr val="000000"/>
                </a:solidFill>
                <a:latin typeface="Arial"/>
                <a:ea typeface="Arial"/>
                <a:cs typeface="Arial"/>
                <a:sym typeface="Arial"/>
              </a:rPr>
              <a:t>Conclusion</a:t>
            </a:r>
            <a:endParaRPr sz="3200"/>
          </a:p>
        </p:txBody>
      </p:sp>
      <p:sp>
        <p:nvSpPr>
          <p:cNvPr id="309" name="Google Shape;309;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0" name="Google Shape;310;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1" name="Google Shape;311;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(in a circle/plenary session)</a:t>
            </a:r>
            <a:endParaRPr/>
          </a:p>
          <a:p>
            <a:pPr indent="0" lvl="0" marL="0" rtl="0" algn="l">
              <a:lnSpc>
                <a:spcPct val="120000"/>
              </a:lnSpc>
              <a:spcBef>
                <a:spcPts val="0"/>
              </a:spcBef>
              <a:spcAft>
                <a:spcPts val="0"/>
              </a:spcAft>
              <a:buSzPts val="1800"/>
              <a:buNone/>
            </a:pPr>
            <a:r>
              <a:t/>
            </a:r>
            <a:endParaRPr sz="2200"/>
          </a:p>
          <a:p>
            <a:pPr indent="-342900" lvl="0" marL="457200" rtl="0" algn="l">
              <a:lnSpc>
                <a:spcPct val="120000"/>
              </a:lnSpc>
              <a:spcBef>
                <a:spcPts val="1000"/>
              </a:spcBef>
              <a:spcAft>
                <a:spcPts val="0"/>
              </a:spcAft>
              <a:buClr>
                <a:schemeClr val="dk1"/>
              </a:buClr>
              <a:buSzPts val="1800"/>
              <a:buChar char="•"/>
            </a:pPr>
            <a:r>
              <a:rPr lang="en-US"/>
              <a:t>What have I learned today about data connections?</a:t>
            </a:r>
            <a:endParaRPr/>
          </a:p>
          <a:p>
            <a:pPr indent="-342900" lvl="0" marL="457200" rtl="0" algn="l">
              <a:lnSpc>
                <a:spcPct val="120000"/>
              </a:lnSpc>
              <a:spcBef>
                <a:spcPts val="1000"/>
              </a:spcBef>
              <a:spcAft>
                <a:spcPts val="0"/>
              </a:spcAft>
              <a:buClr>
                <a:schemeClr val="dk1"/>
              </a:buClr>
              <a:buSzPts val="1800"/>
              <a:buChar char="•"/>
            </a:pPr>
            <a:r>
              <a:rPr lang="en-US"/>
              <a:t>What surprised me?</a:t>
            </a:r>
            <a:endParaRPr/>
          </a:p>
          <a:p>
            <a:pPr indent="-342900" lvl="0" marL="457200" rtl="0" algn="l">
              <a:lnSpc>
                <a:spcPct val="120000"/>
              </a:lnSpc>
              <a:spcBef>
                <a:spcPts val="1000"/>
              </a:spcBef>
              <a:spcAft>
                <a:spcPts val="0"/>
              </a:spcAft>
              <a:buClr>
                <a:schemeClr val="dk1"/>
              </a:buClr>
              <a:buSzPts val="1800"/>
              <a:buChar char="•"/>
            </a:pPr>
            <a:r>
              <a:rPr lang="en-US"/>
              <a:t>Which data permissions do I want to adjust on my smartphone?</a:t>
            </a:r>
            <a:endParaRPr/>
          </a:p>
        </p:txBody>
      </p:sp>
      <p:pic>
        <p:nvPicPr>
          <p:cNvPr id="312" name="Google Shape;312;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