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12192000"/>
  <p:notesSz cx="7102475" cy="102330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g5tKNORTm6o5urDvCWEr9rPDQwd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1FD16B4-E16B-4C88-A983-494DEAB9C95F}">
  <a:tblStyle styleId="{71FD16B4-E16B-4C88-A983-494DEAB9C95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customschemas.google.com/relationships/presentationmetadata" Target="meta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77739" cy="513428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023092" y="0"/>
            <a:ext cx="3077739" cy="513428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atapro.education/curriculum-datapro/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atapro.education/wp-content/uploads/2026/04/DataPro_CZ_Curriculum.pdf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ppiippaa.github.io/datapro-datafootprint/cz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atapro.education/datapro-webgames/" TargetMode="External"/><Relationship Id="rId3" Type="http://schemas.openxmlformats.org/officeDocument/2006/relationships/hyperlink" Target="https://www.datapro.education/datapro-webgames/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atapro.education/datapro-webgames/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atapro.education/datapro-webgames/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-228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Témata probíraná v této výukové jednotce vycházejí z kurikula DataPro</a:t>
            </a:r>
            <a:r>
              <a:rPr lang="en-US">
                <a:uFill>
                  <a:noFill/>
                </a:uFill>
                <a:hlinkClick r:id="rId2"/>
              </a:rPr>
              <a:t> </a:t>
            </a:r>
            <a:r>
              <a:rPr lang="en-US" u="sng">
                <a:solidFill>
                  <a:schemeClr val="hlink"/>
                </a:solidFill>
              </a:rPr>
              <a:t>https://www.datapro.education/wp-content/uploads/2026/04/DataPro_CZ_Curriculum.pdf</a:t>
            </a:r>
            <a:endParaRPr u="sng">
              <a:solidFill>
                <a:schemeClr val="hlink"/>
              </a:solidFill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a vztahují se k tematické skupině „Uplatňování metod ochrany dat“, konkrétně k následujícím kompetencím: </a:t>
            </a:r>
            <a:endParaRPr/>
          </a:p>
          <a:p>
            <a:pPr indent="-228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en-US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C.1 </a:t>
            </a:r>
            <a:r>
              <a:rPr lang="en-US"/>
              <a:t>Správa identit </a:t>
            </a:r>
            <a:endParaRPr/>
          </a:p>
          <a:p>
            <a:pPr indent="-228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en-US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C.3 </a:t>
            </a:r>
            <a:r>
              <a:rPr lang="en-US"/>
              <a:t>Zkoumání sledovatelnosti online </a:t>
            </a:r>
            <a:endParaRPr b="0" i="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lang="en-US"/>
            </a:br>
            <a:endParaRPr/>
          </a:p>
        </p:txBody>
      </p:sp>
      <p:sp>
        <p:nvSpPr>
          <p:cNvPr id="157" name="Google Shape;157;p1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2:notes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100"/>
              <a:t>Témata probíraná v této výukové jednotce vycházejí z </a:t>
            </a:r>
            <a:r>
              <a:rPr lang="en-US" sz="1100" u="sng">
                <a:solidFill>
                  <a:schemeClr val="hlink"/>
                </a:solidFill>
                <a:hlinkClick r:id="rId2"/>
              </a:rPr>
              <a:t>kurikula DataPro</a:t>
            </a:r>
            <a:r>
              <a:rPr lang="en-US" sz="1100"/>
              <a:t> a vztahují se k tematické skupině „Ochrana dat“, konkrétně k následující kompetenci:</a:t>
            </a:r>
            <a:endParaRPr sz="1100"/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b="1" lang="en-US" sz="1100"/>
              <a:t>C.1 Správa identity</a:t>
            </a:r>
            <a:r>
              <a:rPr lang="en-US" sz="1100"/>
              <a:t>, zejména zvyšování povědomí o využívání dat: „Pravidelně zkoumat, jak a kde jsou osobní údaje používány a sdíleny, a jaká rizika jsou s tím spojena.“</a:t>
            </a:r>
            <a:endParaRPr sz="11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:notes"/>
          <p:cNvSpPr txBox="1"/>
          <p:nvPr>
            <p:ph idx="12" type="sldNum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V závislosti na úrovni znalostí a dovedností třídy a na tom, zda je tato výuková jednotka vyučována jako jedna nebo dvě vyučovací hodiny, lze fáze procvičování vynechat.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 txBox="1"/>
          <p:nvPr>
            <p:ph idx="12" type="sldNum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/>
              <a:t>‹#›</a:t>
            </a:fld>
            <a:endParaRPr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p5:notes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-US">
                <a:solidFill>
                  <a:srgbClr val="000000"/>
                </a:solidFill>
              </a:rPr>
              <a:t>Představení nástroje DataPro „Kalkulátor digitální stopy“,</a:t>
            </a:r>
            <a:r>
              <a:rPr lang="en-US">
                <a:solidFill>
                  <a:srgbClr val="000000"/>
                </a:solidFill>
              </a:rPr>
              <a:t> d</a:t>
            </a:r>
            <a:r>
              <a:rPr lang="en-US">
                <a:solidFill>
                  <a:srgbClr val="000000"/>
                </a:solidFill>
              </a:rPr>
              <a:t>ostupný na </a:t>
            </a:r>
            <a:r>
              <a:rPr lang="en-US">
                <a:solidFill>
                  <a:srgbClr val="000000"/>
                </a:solidFill>
              </a:rPr>
              <a:t> </a:t>
            </a:r>
            <a:r>
              <a:rPr lang="en-US" u="sng">
                <a:solidFill>
                  <a:schemeClr val="hlink"/>
                </a:solidFill>
                <a:hlinkClick r:id="rId2"/>
              </a:rPr>
              <a:t>https://ppiippaa.github.io/datapro-datafootprint/cz</a:t>
            </a:r>
            <a:endParaRPr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-US">
                <a:solidFill>
                  <a:srgbClr val="000000"/>
                </a:solidFill>
              </a:rPr>
              <a:t>Reflexe tématu digitální stopy:</a:t>
            </a:r>
            <a:r>
              <a:rPr lang="en-US">
                <a:solidFill>
                  <a:srgbClr val="000000"/>
                </a:solidFill>
              </a:rPr>
              <a:t> </a:t>
            </a:r>
            <a:r>
              <a:rPr lang="en-US">
                <a:solidFill>
                  <a:srgbClr val="000000"/>
                </a:solidFill>
              </a:rPr>
              <a:t>Úvod do témat této výukové jednotky, jako je správa identity, online stopy a propojenost dat. 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-US">
                <a:solidFill>
                  <a:srgbClr val="000000"/>
                </a:solidFill>
              </a:rPr>
              <a:t>Společná diskuze ve třídě: Jak studenti sami hodnotí rizika spojená s digitální stopou – a jak tato rizika hodnotí kalkulátor? </a:t>
            </a:r>
            <a:endParaRPr sz="900"/>
          </a:p>
        </p:txBody>
      </p:sp>
      <p:sp>
        <p:nvSpPr>
          <p:cNvPr id="194" name="Google Shape;194;p5:notes"/>
          <p:cNvSpPr txBox="1"/>
          <p:nvPr>
            <p:ph idx="12" type="sldNum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p3:notes"/>
          <p:cNvSpPr txBox="1"/>
          <p:nvPr>
            <p:ph idx="1" type="body"/>
          </p:nvPr>
        </p:nvSpPr>
        <p:spPr>
          <a:xfrm>
            <a:off x="710248" y="4924643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>
                <a:solidFill>
                  <a:srgbClr val="000000"/>
                </a:solidFill>
              </a:rPr>
              <a:t>Společné doplnění dalších příkladů na tabuli během diskuze celé třídy.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/>
              <a:t>Přechod k tématu Internetu věcí (IoT):</a:t>
            </a:r>
            <a:br>
              <a:rPr b="1" lang="en-US"/>
            </a:br>
            <a:r>
              <a:rPr lang="en-US"/>
              <a:t>Studenti si uvědomí, že digitální stopy nezanechávají pouze při používání internetu a aplikací, ale že data jsou také sdílena a propojována mezi zařízeními, aplikacemi a cloudovými úložišti.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Je důležité, aby studenti pochopili, že data nezůstávají pouze na jednom zařízení, ale jsou </a:t>
            </a:r>
            <a:r>
              <a:rPr b="1" lang="en-US"/>
              <a:t>propojena, kombinována a sdílena</a:t>
            </a:r>
            <a:r>
              <a:rPr lang="en-US"/>
              <a:t>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206" name="Google Shape;206;p3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p4:notes"/>
          <p:cNvSpPr txBox="1"/>
          <p:nvPr>
            <p:ph idx="1" type="body"/>
          </p:nvPr>
        </p:nvSpPr>
        <p:spPr>
          <a:xfrm>
            <a:off x="710248" y="4924643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/>
              <a:t>Pracovní list „DataPro Web Games“, Aktivita 3: Datová propojení v Internetu věcí (pracovní list), dostupný na našich webových stránkách</a:t>
            </a:r>
            <a:r>
              <a:rPr lang="en-US" sz="1100">
                <a:uFill>
                  <a:noFill/>
                </a:uFill>
                <a:hlinkClick r:id="rId2"/>
              </a:rPr>
              <a:t> </a:t>
            </a:r>
            <a:r>
              <a:rPr lang="en-US" sz="1100" u="sng">
                <a:solidFill>
                  <a:schemeClr val="hlink"/>
                </a:solidFill>
                <a:hlinkClick r:id="rId3"/>
              </a:rPr>
              <a:t>https://www.datapro.education/datapro-webgames/</a:t>
            </a:r>
            <a:r>
              <a:rPr lang="en-US" sz="1100"/>
              <a:t> v části „Materiály pro třídu“.</a:t>
            </a:r>
            <a:endParaRPr sz="1100"/>
          </a:p>
          <a:p>
            <a:pPr indent="0" lvl="0" marL="0" rtl="0" algn="l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1100"/>
              <a:t>Poznámka pro učitele:</a:t>
            </a:r>
            <a:r>
              <a:rPr lang="en-US" sz="1100"/>
              <a:t> V závislosti na velikosti třídy a časových možnostech lze také přejít přímo k webové hře. 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17" name="Google Shape;217;p4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f1041424d1_0_1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g3f1041424d1_0_1:notes"/>
          <p:cNvSpPr txBox="1"/>
          <p:nvPr>
            <p:ph idx="1" type="body"/>
          </p:nvPr>
        </p:nvSpPr>
        <p:spPr>
          <a:xfrm>
            <a:off x="710248" y="4924643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Tato reflexe by měla zdůraznit, že osobní údaje mohou být využity k vytvoření poměrně přesného profilu uživatele, včetně analýzy vzorců chování (spánek, fyzická aktivita, zdravotní stav, poloha atd.). Tento osobní datový profil může výrazně přesahovat informace, které o člověku znají jeho přátelé a rodina.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Mezi možná rizika patří například sdílení dat s třetími stranami prostřednictvím synchronizace s dalšími platformami nebo aplikacemi, nebo dokonce neoprávněný přístup k citlivým údajům v případě napadení cloudového úložiště poskytovatele aplikace.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Zároveň mohou funkce aplikace zjednodušovat každodenní život nebo přinášet větší pohodlí – proto je vhodné ve třídě kriticky zvážit přínosy těchto služeb ve vztahu k možným rizikům.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29" name="Google Shape;229;g3f1041424d1_0_1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f1041424d1_0_16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g3f1041424d1_0_16:notes"/>
          <p:cNvSpPr txBox="1"/>
          <p:nvPr>
            <p:ph idx="1" type="body"/>
          </p:nvPr>
        </p:nvSpPr>
        <p:spPr>
          <a:xfrm>
            <a:off x="710248" y="4924644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/>
              <a:t>Úvod do webové hry</a:t>
            </a:r>
            <a:endParaRPr b="1"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/>
              <a:t>Studenti by měli využít znalosti získané během skupinové práce a aplikovat je na nové téma (chytrá zařízení).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/>
              <a:t>Poznámka pro učitele:</a:t>
            </a:r>
            <a:r>
              <a:rPr lang="en-US" sz="1100"/>
              <a:t> Před použitím hry ve třídě si prosím přečtěte Průvodce hrou a v případě potřeby ověřte technickou kompatibilitu se školními notebooky/tablety (např. omezení nastavená administrátorem, problémy se šířkou pásma školní Wi-Fi). </a:t>
            </a:r>
            <a:r>
              <a:rPr lang="en-US"/>
              <a:t>Dostupné na: </a:t>
            </a:r>
            <a:r>
              <a:rPr i="1" lang="en-US"/>
              <a:t> </a:t>
            </a:r>
            <a:r>
              <a:rPr i="1" lang="en-US" u="sng">
                <a:solidFill>
                  <a:schemeClr val="hlink"/>
                </a:solidFill>
                <a:hlinkClick r:id="rId2"/>
              </a:rPr>
              <a:t>https://www.datapro.education/datapro-webgames/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i="0" lang="en-US" sz="1200" u="none" cap="none" strike="noStrike">
                <a:solidFill>
                  <a:schemeClr val="dk1"/>
                </a:solidFill>
              </a:rPr>
            </a:br>
            <a:endParaRPr i="0" sz="1200" u="none" cap="none" strike="noStrike">
              <a:solidFill>
                <a:schemeClr val="dk1"/>
              </a:solidFill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lang="en-US"/>
            </a:br>
            <a:endParaRPr i="1"/>
          </a:p>
        </p:txBody>
      </p:sp>
      <p:sp>
        <p:nvSpPr>
          <p:cNvPr id="241" name="Google Shape;241;g3f1041424d1_0_16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499d21f5b2_0_51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g3499d21f5b2_0_51:notes"/>
          <p:cNvSpPr txBox="1"/>
          <p:nvPr>
            <p:ph idx="1" type="body"/>
          </p:nvPr>
        </p:nvSpPr>
        <p:spPr>
          <a:xfrm>
            <a:off x="710248" y="4924644"/>
            <a:ext cx="5681980" cy="4029421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/>
              <a:t>Poznámka pro učitele:</a:t>
            </a:r>
            <a:r>
              <a:rPr lang="en-US" sz="1100"/>
              <a:t> Před použitím hry ve třídě si prosím přečtěte Průvodce hrou a v případě potřeby ověřte technickou kompatibilitu se školními notebooky/tablety (např. omezení nastavená administrátorem, problémy se šířkou pásma školní Wi-Fi). </a:t>
            </a:r>
            <a:r>
              <a:rPr lang="en-US"/>
              <a:t>Dostupné na: </a:t>
            </a:r>
            <a:r>
              <a:rPr i="1" lang="en-US"/>
              <a:t> </a:t>
            </a:r>
            <a:r>
              <a:rPr i="1" lang="en-US" u="sng">
                <a:solidFill>
                  <a:schemeClr val="hlink"/>
                </a:solidFill>
                <a:hlinkClick r:id="rId2"/>
              </a:rPr>
              <a:t>https://www.datapro.education/datapro-webgames/</a:t>
            </a:r>
            <a:endParaRPr b="1" i="1"/>
          </a:p>
        </p:txBody>
      </p:sp>
      <p:sp>
        <p:nvSpPr>
          <p:cNvPr id="252" name="Google Shape;252;g3499d21f5b2_0_51:notes"/>
          <p:cNvSpPr txBox="1"/>
          <p:nvPr>
            <p:ph idx="12" type="sldNum"/>
          </p:nvPr>
        </p:nvSpPr>
        <p:spPr>
          <a:xfrm>
            <a:off x="4023092" y="9719598"/>
            <a:ext cx="3077739" cy="51333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3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2" name="Google Shape;262;p13:notes"/>
          <p:cNvSpPr txBox="1"/>
          <p:nvPr>
            <p:ph idx="1" type="body"/>
          </p:nvPr>
        </p:nvSpPr>
        <p:spPr>
          <a:xfrm>
            <a:off x="710248" y="4924644"/>
            <a:ext cx="5681980" cy="4029421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3" name="Google Shape;263;p13:notes"/>
          <p:cNvSpPr txBox="1"/>
          <p:nvPr>
            <p:ph idx="12" type="sldNum"/>
          </p:nvPr>
        </p:nvSpPr>
        <p:spPr>
          <a:xfrm>
            <a:off x="4023092" y="9719598"/>
            <a:ext cx="3077739" cy="51333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9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" type="body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20" name="Google Shape;20;p19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9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&#10;überschrift" type="secHead">
  <p:cSld name="SECTION_HEAD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1"/>
          <p:cNvSpPr txBox="1"/>
          <p:nvPr>
            <p:ph type="title"/>
          </p:nvPr>
        </p:nvSpPr>
        <p:spPr>
          <a:xfrm>
            <a:off x="1371600" y="1709738"/>
            <a:ext cx="996696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1"/>
          <p:cNvSpPr txBox="1"/>
          <p:nvPr>
            <p:ph idx="1" type="body"/>
          </p:nvPr>
        </p:nvSpPr>
        <p:spPr>
          <a:xfrm>
            <a:off x="1371600" y="4974336"/>
            <a:ext cx="9966961" cy="11155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cap="none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5" name="Google Shape;25;p21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26" name="Google Shape;26;p21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1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2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2"/>
          <p:cNvSpPr txBox="1"/>
          <p:nvPr>
            <p:ph idx="1" type="body"/>
          </p:nvPr>
        </p:nvSpPr>
        <p:spPr>
          <a:xfrm>
            <a:off x="1371600" y="2112264"/>
            <a:ext cx="484632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22"/>
          <p:cNvSpPr txBox="1"/>
          <p:nvPr>
            <p:ph idx="2" type="body"/>
          </p:nvPr>
        </p:nvSpPr>
        <p:spPr>
          <a:xfrm>
            <a:off x="6766560" y="2112265"/>
            <a:ext cx="4846320" cy="39593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2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33" name="Google Shape;33;p22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2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>
  <p:cSld name="Vergleich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3"/>
          <p:cNvSpPr txBox="1"/>
          <p:nvPr>
            <p:ph idx="1" type="body"/>
          </p:nvPr>
        </p:nvSpPr>
        <p:spPr>
          <a:xfrm>
            <a:off x="1371600" y="2112264"/>
            <a:ext cx="4841076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7" name="Google Shape;37;p23"/>
          <p:cNvSpPr txBox="1"/>
          <p:nvPr>
            <p:ph idx="2" type="body"/>
          </p:nvPr>
        </p:nvSpPr>
        <p:spPr>
          <a:xfrm>
            <a:off x="1371600" y="3018472"/>
            <a:ext cx="4841076" cy="31048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3"/>
          <p:cNvSpPr txBox="1"/>
          <p:nvPr>
            <p:ph idx="3" type="body"/>
          </p:nvPr>
        </p:nvSpPr>
        <p:spPr>
          <a:xfrm>
            <a:off x="6766560" y="2112264"/>
            <a:ext cx="484632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3"/>
          <p:cNvSpPr txBox="1"/>
          <p:nvPr>
            <p:ph idx="4" type="body"/>
          </p:nvPr>
        </p:nvSpPr>
        <p:spPr>
          <a:xfrm>
            <a:off x="6766560" y="3018471"/>
            <a:ext cx="4841076" cy="31048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3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41" name="Google Shape;41;p23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" name="Google Shape;43;p23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4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4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47" name="Google Shape;47;p24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4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5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51" name="Google Shape;51;p25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5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6"/>
          <p:cNvSpPr txBox="1"/>
          <p:nvPr>
            <p:ph type="title"/>
          </p:nvPr>
        </p:nvSpPr>
        <p:spPr>
          <a:xfrm>
            <a:off x="1371600" y="987425"/>
            <a:ext cx="3932237" cy="189451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6"/>
          <p:cNvSpPr txBox="1"/>
          <p:nvPr>
            <p:ph idx="1" type="body"/>
          </p:nvPr>
        </p:nvSpPr>
        <p:spPr>
          <a:xfrm>
            <a:off x="5650992" y="987425"/>
            <a:ext cx="5687568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55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6" name="Google Shape;56;p26"/>
          <p:cNvSpPr txBox="1"/>
          <p:nvPr>
            <p:ph idx="2" type="body"/>
          </p:nvPr>
        </p:nvSpPr>
        <p:spPr>
          <a:xfrm>
            <a:off x="1371600" y="3058510"/>
            <a:ext cx="3932237" cy="28025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7" name="Google Shape;57;p26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58" name="Google Shape;58;p26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6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7"/>
          <p:cNvSpPr txBox="1"/>
          <p:nvPr>
            <p:ph type="title"/>
          </p:nvPr>
        </p:nvSpPr>
        <p:spPr>
          <a:xfrm>
            <a:off x="1371600" y="987552"/>
            <a:ext cx="3932237" cy="189280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7"/>
          <p:cNvSpPr/>
          <p:nvPr>
            <p:ph idx="2" type="pic"/>
          </p:nvPr>
        </p:nvSpPr>
        <p:spPr>
          <a:xfrm>
            <a:off x="5505319" y="987425"/>
            <a:ext cx="5833242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27"/>
          <p:cNvSpPr txBox="1"/>
          <p:nvPr>
            <p:ph idx="1" type="body"/>
          </p:nvPr>
        </p:nvSpPr>
        <p:spPr>
          <a:xfrm>
            <a:off x="1371600" y="3033286"/>
            <a:ext cx="3932237" cy="28357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4" name="Google Shape;64;p27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65" name="Google Shape;65;p27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7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8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8"/>
          <p:cNvSpPr txBox="1"/>
          <p:nvPr>
            <p:ph idx="1" type="body"/>
          </p:nvPr>
        </p:nvSpPr>
        <p:spPr>
          <a:xfrm rot="5400000">
            <a:off x="4512564" y="-1028700"/>
            <a:ext cx="3959352" cy="1024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28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71" name="Google Shape;71;p28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8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type="vertTitleAndTx">
  <p:cSld name="VERTICAL_TITLE_AND_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9"/>
          <p:cNvSpPr txBox="1"/>
          <p:nvPr>
            <p:ph type="title"/>
          </p:nvPr>
        </p:nvSpPr>
        <p:spPr>
          <a:xfrm rot="5400000">
            <a:off x="7614700" y="1949100"/>
            <a:ext cx="4849301" cy="2628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9"/>
          <p:cNvSpPr txBox="1"/>
          <p:nvPr>
            <p:ph idx="1" type="body"/>
          </p:nvPr>
        </p:nvSpPr>
        <p:spPr>
          <a:xfrm rot="5400000">
            <a:off x="2286218" y="-598082"/>
            <a:ext cx="4849300" cy="77232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77" name="Google Shape;77;p29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9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5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5"/>
          <p:cNvSpPr txBox="1"/>
          <p:nvPr>
            <p:ph idx="1" type="body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5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15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5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folie" type="title">
  <p:cSld name="TITLE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0"/>
          <p:cNvSpPr txBox="1"/>
          <p:nvPr>
            <p:ph type="ctrTitle"/>
          </p:nvPr>
        </p:nvSpPr>
        <p:spPr>
          <a:xfrm>
            <a:off x="1524000" y="1033272"/>
            <a:ext cx="9144000" cy="247802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venir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0"/>
          <p:cNvSpPr txBox="1"/>
          <p:nvPr>
            <p:ph idx="1" type="subTitle"/>
          </p:nvPr>
        </p:nvSpPr>
        <p:spPr>
          <a:xfrm>
            <a:off x="1524000" y="3822192"/>
            <a:ext cx="9144000" cy="1435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cap="none">
                <a:solidFill>
                  <a:schemeClr val="dk1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5" name="Google Shape;95;p30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Google Shape;96;p30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30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&#10;überschrift" type="secHead">
  <p:cSld name="SECTION_HEADER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1"/>
          <p:cNvSpPr txBox="1"/>
          <p:nvPr>
            <p:ph type="title"/>
          </p:nvPr>
        </p:nvSpPr>
        <p:spPr>
          <a:xfrm>
            <a:off x="1371600" y="1709738"/>
            <a:ext cx="996696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1"/>
          <p:cNvSpPr txBox="1"/>
          <p:nvPr>
            <p:ph idx="1" type="body"/>
          </p:nvPr>
        </p:nvSpPr>
        <p:spPr>
          <a:xfrm>
            <a:off x="1371600" y="4974336"/>
            <a:ext cx="9966961" cy="11155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cap="none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1" name="Google Shape;101;p31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Google Shape;102;p31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31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2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2"/>
          <p:cNvSpPr txBox="1"/>
          <p:nvPr>
            <p:ph idx="1" type="body"/>
          </p:nvPr>
        </p:nvSpPr>
        <p:spPr>
          <a:xfrm>
            <a:off x="1371600" y="2112264"/>
            <a:ext cx="484632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32"/>
          <p:cNvSpPr txBox="1"/>
          <p:nvPr>
            <p:ph idx="2" type="body"/>
          </p:nvPr>
        </p:nvSpPr>
        <p:spPr>
          <a:xfrm>
            <a:off x="6766560" y="2112265"/>
            <a:ext cx="4846320" cy="39593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8" name="Google Shape;108;p32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Google Shape;109;p32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2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>
  <p:cSld name="Vergleich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3"/>
          <p:cNvSpPr txBox="1"/>
          <p:nvPr>
            <p:ph idx="1" type="body"/>
          </p:nvPr>
        </p:nvSpPr>
        <p:spPr>
          <a:xfrm>
            <a:off x="1371600" y="2112264"/>
            <a:ext cx="4841076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3" name="Google Shape;113;p33"/>
          <p:cNvSpPr txBox="1"/>
          <p:nvPr>
            <p:ph idx="2" type="body"/>
          </p:nvPr>
        </p:nvSpPr>
        <p:spPr>
          <a:xfrm>
            <a:off x="1371600" y="3018472"/>
            <a:ext cx="4841076" cy="31048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4" name="Google Shape;114;p33"/>
          <p:cNvSpPr txBox="1"/>
          <p:nvPr>
            <p:ph idx="3" type="body"/>
          </p:nvPr>
        </p:nvSpPr>
        <p:spPr>
          <a:xfrm>
            <a:off x="6766560" y="2112264"/>
            <a:ext cx="484632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5" name="Google Shape;115;p33"/>
          <p:cNvSpPr txBox="1"/>
          <p:nvPr>
            <p:ph idx="4" type="body"/>
          </p:nvPr>
        </p:nvSpPr>
        <p:spPr>
          <a:xfrm>
            <a:off x="6766560" y="3018471"/>
            <a:ext cx="4841076" cy="31048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33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33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3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9" name="Google Shape;119;p33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4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34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3" name="Google Shape;123;p34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34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5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Google Shape;127;p35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35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6"/>
          <p:cNvSpPr txBox="1"/>
          <p:nvPr>
            <p:ph type="title"/>
          </p:nvPr>
        </p:nvSpPr>
        <p:spPr>
          <a:xfrm>
            <a:off x="1371600" y="987425"/>
            <a:ext cx="3932237" cy="189451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6"/>
          <p:cNvSpPr txBox="1"/>
          <p:nvPr>
            <p:ph idx="1" type="body"/>
          </p:nvPr>
        </p:nvSpPr>
        <p:spPr>
          <a:xfrm>
            <a:off x="5650992" y="987425"/>
            <a:ext cx="5687568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55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2" name="Google Shape;132;p36"/>
          <p:cNvSpPr txBox="1"/>
          <p:nvPr>
            <p:ph idx="2" type="body"/>
          </p:nvPr>
        </p:nvSpPr>
        <p:spPr>
          <a:xfrm>
            <a:off x="1371600" y="3058510"/>
            <a:ext cx="3932237" cy="28025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3" name="Google Shape;133;p36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4" name="Google Shape;134;p36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6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7"/>
          <p:cNvSpPr txBox="1"/>
          <p:nvPr>
            <p:ph type="title"/>
          </p:nvPr>
        </p:nvSpPr>
        <p:spPr>
          <a:xfrm>
            <a:off x="1371600" y="987552"/>
            <a:ext cx="3932237" cy="189280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7"/>
          <p:cNvSpPr/>
          <p:nvPr>
            <p:ph idx="2" type="pic"/>
          </p:nvPr>
        </p:nvSpPr>
        <p:spPr>
          <a:xfrm>
            <a:off x="5505319" y="987425"/>
            <a:ext cx="5833242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37"/>
          <p:cNvSpPr txBox="1"/>
          <p:nvPr>
            <p:ph idx="1" type="body"/>
          </p:nvPr>
        </p:nvSpPr>
        <p:spPr>
          <a:xfrm>
            <a:off x="1371600" y="3033286"/>
            <a:ext cx="3932237" cy="28357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0" name="Google Shape;140;p37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1" name="Google Shape;141;p37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7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8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8"/>
          <p:cNvSpPr txBox="1"/>
          <p:nvPr>
            <p:ph idx="1" type="body"/>
          </p:nvPr>
        </p:nvSpPr>
        <p:spPr>
          <a:xfrm rot="5400000">
            <a:off x="4512564" y="-1028700"/>
            <a:ext cx="3959352" cy="1024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38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7" name="Google Shape;147;p38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38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9"/>
          <p:cNvSpPr txBox="1"/>
          <p:nvPr>
            <p:ph type="title"/>
          </p:nvPr>
        </p:nvSpPr>
        <p:spPr>
          <a:xfrm rot="5400000">
            <a:off x="7614700" y="1949100"/>
            <a:ext cx="4849301" cy="2628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9"/>
          <p:cNvSpPr txBox="1"/>
          <p:nvPr>
            <p:ph idx="1" type="body"/>
          </p:nvPr>
        </p:nvSpPr>
        <p:spPr>
          <a:xfrm rot="5400000">
            <a:off x="2286218" y="-598082"/>
            <a:ext cx="4849300" cy="77232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39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3" name="Google Shape;153;p39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39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/>
          <p:nvPr/>
        </p:nvSpPr>
        <p:spPr>
          <a:xfrm flipH="1" rot="10800000">
            <a:off x="0" y="6401226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" name="Google Shape;11;p18"/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3725"/>
                </a:srgbClr>
              </a:gs>
              <a:gs pos="9000">
                <a:srgbClr val="BADB7C">
                  <a:alpha val="5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2" name="Google Shape;12;p18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nir"/>
              <a:buNone/>
              <a:defRPr b="1" i="0" sz="3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8"/>
          <p:cNvSpPr txBox="1"/>
          <p:nvPr>
            <p:ph idx="1" type="body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4290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302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3020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14" name="Google Shape;14;p18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descr="Ein Bild, das Screenshot, Schrift, Grafiken, Grafikdesign enthält.&#10;&#10;Automatisch generierte Beschreibung" id="15" name="Google Shape;15;p18"/>
          <p:cNvSpPr/>
          <p:nvPr/>
        </p:nvSpPr>
        <p:spPr>
          <a:xfrm>
            <a:off x="8167455" y="29028"/>
            <a:ext cx="3991993" cy="75167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/>
          <p:nvPr/>
        </p:nvSpPr>
        <p:spPr>
          <a:xfrm flipH="1" rot="10800000">
            <a:off x="0" y="6401226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059"/>
                </a:srgbClr>
              </a:gs>
              <a:gs pos="14000">
                <a:srgbClr val="029676">
                  <a:alpha val="27059"/>
                </a:srgbClr>
              </a:gs>
              <a:gs pos="100000">
                <a:srgbClr val="4AB5C4">
                  <a:alpha val="83922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4"/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118"/>
                </a:srgbClr>
              </a:gs>
              <a:gs pos="9000">
                <a:srgbClr val="BADB7C">
                  <a:alpha val="54118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4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nir"/>
              <a:buNone/>
              <a:defRPr b="1" i="0" sz="3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14"/>
          <p:cNvSpPr txBox="1"/>
          <p:nvPr>
            <p:ph idx="1" type="body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4290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302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3020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84" name="Google Shape;84;p14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descr="Ein Bild, das Screenshot, Schrift, Grafiken, Grafikdesign enthält.&#10;&#10;Automatisch generierte Beschreibung" id="85" name="Google Shape;85;p14"/>
          <p:cNvSpPr/>
          <p:nvPr/>
        </p:nvSpPr>
        <p:spPr>
          <a:xfrm>
            <a:off x="8167455" y="29028"/>
            <a:ext cx="3991993" cy="75167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datapro.cyber-geiger.com/" TargetMode="External"/><Relationship Id="rId4" Type="http://schemas.openxmlformats.org/officeDocument/2006/relationships/hyperlink" Target="https://dataprogames.ph-freiburg.de/smarthome-challenge/" TargetMode="External"/><Relationship Id="rId5" Type="http://schemas.openxmlformats.org/officeDocument/2006/relationships/hyperlink" Target="https://www.datapro.education/datapro-webgames/" TargetMode="External"/><Relationship Id="rId6" Type="http://schemas.openxmlformats.org/officeDocument/2006/relationships/hyperlink" Target="https://www.datapro.education/wp-content/uploads/2026/04/DataPro_CZ_Curriculum.pdf" TargetMode="External"/><Relationship Id="rId7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ppiippaa.github.io/datapro-datafootprint/cz" TargetMode="External"/><Relationship Id="rId4" Type="http://schemas.openxmlformats.org/officeDocument/2006/relationships/hyperlink" Target="https://ppiippaa.github.io/datapro-datafootprint/cz" TargetMode="External"/><Relationship Id="rId5" Type="http://schemas.openxmlformats.org/officeDocument/2006/relationships/image" Target="../media/image4.jpg"/><Relationship Id="rId6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drive.google.com/file/d/1nBGhREP1PiEVhsCo_TMiDYD8w73HHztj/view" TargetMode="External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0" name="Google Shape;160;p1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3725"/>
                </a:srgbClr>
              </a:gs>
              <a:gs pos="9000">
                <a:srgbClr val="BADB7C">
                  <a:alpha val="5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1" name="Google Shape;161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2" name="Google Shape;162;p1"/>
          <p:cNvSpPr/>
          <p:nvPr/>
        </p:nvSpPr>
        <p:spPr>
          <a:xfrm flipH="1" rot="5400000">
            <a:off x="-1409318" y="1410082"/>
            <a:ext cx="6858000" cy="4037835"/>
          </a:xfrm>
          <a:prstGeom prst="rect">
            <a:avLst/>
          </a:prstGeom>
          <a:gradFill>
            <a:gsLst>
              <a:gs pos="0">
                <a:schemeClr val="accent6"/>
              </a:gs>
              <a:gs pos="8000">
                <a:schemeClr val="accent6"/>
              </a:gs>
              <a:gs pos="100000">
                <a:srgbClr val="4AB5C4">
                  <a:alpha val="87451"/>
                </a:srgbClr>
              </a:gs>
            </a:gsLst>
            <a:lin ang="3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3" name="Google Shape;163;p1"/>
          <p:cNvSpPr/>
          <p:nvPr/>
        </p:nvSpPr>
        <p:spPr>
          <a:xfrm flipH="1" rot="5400000">
            <a:off x="-1153806" y="1153804"/>
            <a:ext cx="6346209" cy="4038601"/>
          </a:xfrm>
          <a:prstGeom prst="rect">
            <a:avLst/>
          </a:prstGeom>
          <a:gradFill>
            <a:gsLst>
              <a:gs pos="0">
                <a:srgbClr val="91D2DB">
                  <a:alpha val="0"/>
                </a:srgbClr>
              </a:gs>
              <a:gs pos="99000">
                <a:srgbClr val="8AB833">
                  <a:alpha val="90588"/>
                </a:srgbClr>
              </a:gs>
              <a:gs pos="100000">
                <a:srgbClr val="8AB833">
                  <a:alpha val="90588"/>
                </a:srgbClr>
              </a:gs>
            </a:gsLst>
            <a:lin ang="1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4" name="Google Shape;164;p1"/>
          <p:cNvSpPr/>
          <p:nvPr/>
        </p:nvSpPr>
        <p:spPr>
          <a:xfrm flipH="1" rot="5400000">
            <a:off x="759600" y="3579001"/>
            <a:ext cx="2502300" cy="4055700"/>
          </a:xfrm>
          <a:prstGeom prst="rect">
            <a:avLst/>
          </a:prstGeom>
          <a:gradFill>
            <a:gsLst>
              <a:gs pos="0">
                <a:srgbClr val="4AB5C4">
                  <a:alpha val="26667"/>
                </a:srgbClr>
              </a:gs>
              <a:gs pos="2000">
                <a:srgbClr val="4AB5C4">
                  <a:alpha val="26667"/>
                </a:srgbClr>
              </a:gs>
              <a:gs pos="100000">
                <a:srgbClr val="029676">
                  <a:alpha val="0"/>
                </a:srgbClr>
              </a:gs>
            </a:gsLst>
            <a:lin ang="7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5" name="Google Shape;165;p1"/>
          <p:cNvSpPr/>
          <p:nvPr/>
        </p:nvSpPr>
        <p:spPr>
          <a:xfrm rot="6097846">
            <a:off x="-747355" y="1201312"/>
            <a:ext cx="4808302" cy="4088666"/>
          </a:xfrm>
          <a:custGeom>
            <a:rect b="b" l="l" r="r" t="t"/>
            <a:pathLst>
              <a:path extrusionOk="0" h="4088666" w="4808302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0">
                <a:srgbClr val="B7FFEE">
                  <a:alpha val="784"/>
                </a:srgbClr>
              </a:gs>
              <a:gs pos="13000">
                <a:srgbClr val="B7FFEE">
                  <a:alpha val="784"/>
                </a:srgbClr>
              </a:gs>
              <a:gs pos="100000">
                <a:srgbClr val="0989B1">
                  <a:alpha val="27451"/>
                </a:srgbClr>
              </a:gs>
            </a:gsLst>
            <a:lin ang="16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6" name="Google Shape;166;p1"/>
          <p:cNvSpPr txBox="1"/>
          <p:nvPr>
            <p:ph type="title"/>
          </p:nvPr>
        </p:nvSpPr>
        <p:spPr>
          <a:xfrm>
            <a:off x="196806" y="537148"/>
            <a:ext cx="3645000" cy="578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44"/>
              <a:buNone/>
            </a:pPr>
            <a:r>
              <a:rPr b="0" i="1" lang="en-US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Jak se rozhodnu, co o mně chytrá zařízení vědí? </a:t>
            </a:r>
            <a:br>
              <a:rPr b="0" i="1" lang="en-US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1" lang="en-US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lang="en-US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lang="en-US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C: Naučte se chránit svá data prostřednictvím hry Smart Home Challenge 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44"/>
              <a:buFont typeface="Arial"/>
              <a:buNone/>
            </a:pPr>
            <a:r>
              <a:t/>
            </a:r>
            <a:endParaRPr sz="1600"/>
          </a:p>
          <a:p>
            <a:pPr indent="0" lvl="0" marL="0" rt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900"/>
          </a:p>
        </p:txBody>
      </p:sp>
      <p:pic>
        <p:nvPicPr>
          <p:cNvPr descr="Ein Bild, das Grafiken, Schrift, Grafikdesign, Text enthält.&#10;&#10;Automatisch generierte Beschreibung" id="167" name="Google Shape;167;p1"/>
          <p:cNvPicPr preferRelativeResize="0"/>
          <p:nvPr/>
        </p:nvPicPr>
        <p:blipFill rotWithShape="1">
          <a:blip r:embed="rId3">
            <a:alphaModFix/>
          </a:blip>
          <a:srcRect b="1616" l="0" r="-2" t="1477"/>
          <a:stretch/>
        </p:blipFill>
        <p:spPr>
          <a:xfrm>
            <a:off x="9625021" y="6"/>
            <a:ext cx="2566982" cy="2487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" title="CS_co_funded_vertical_RGB_P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99700" y="5060875"/>
            <a:ext cx="1312401" cy="1499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lt1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5" name="Google Shape;175;p2"/>
          <p:cNvSpPr txBox="1"/>
          <p:nvPr>
            <p:ph type="title"/>
          </p:nvPr>
        </p:nvSpPr>
        <p:spPr>
          <a:xfrm>
            <a:off x="625630" y="457201"/>
            <a:ext cx="9291368" cy="70658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POKYNY K POUŽITÍ PREZENTACE </a:t>
            </a:r>
            <a:endParaRPr sz="3200"/>
          </a:p>
        </p:txBody>
      </p:sp>
      <p:sp>
        <p:nvSpPr>
          <p:cNvPr id="176" name="Google Shape;176;p2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7" name="Google Shape;177;p2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8" name="Google Shape;178;p2"/>
          <p:cNvSpPr txBox="1"/>
          <p:nvPr>
            <p:ph idx="1" type="body"/>
          </p:nvPr>
        </p:nvSpPr>
        <p:spPr>
          <a:xfrm>
            <a:off x="526350" y="1517775"/>
            <a:ext cx="10416000" cy="47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venir"/>
              <a:buChar char="•"/>
            </a:pPr>
            <a:r>
              <a:rPr lang="en-US" sz="1400"/>
              <a:t>Předpokládáme, že poskytnutou prezentaci upravíte podle svých potřeb. </a:t>
            </a:r>
            <a:endParaRPr sz="1400"/>
          </a:p>
          <a:p>
            <a:pPr indent="-2032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Avenir"/>
              <a:buChar char="•"/>
            </a:pPr>
            <a:r>
              <a:rPr lang="en-US" sz="1400"/>
              <a:t>Následující snímky obsahují mimo jiné: </a:t>
            </a:r>
            <a:endParaRPr sz="1400"/>
          </a:p>
          <a:p>
            <a:pPr indent="-317500" lvl="1" marL="9144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Avenir"/>
              <a:buChar char="•"/>
            </a:pPr>
            <a:r>
              <a:rPr lang="en-US" sz="1400"/>
              <a:t>Možnosti využití doprovodného pracovního listu „DataPro Web Games Worksheet“. </a:t>
            </a:r>
            <a:endParaRPr sz="1400"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Font typeface="Avenir"/>
              <a:buChar char="•"/>
            </a:pPr>
            <a:r>
              <a:rPr lang="en-US" sz="1400"/>
              <a:t>Návrhy aktivit využívajících DataPro AI bota. Je nakonfigurován tak, aby konverzace nebyly používány k trénování umělé inteligence (ochrana soukromí!) a aby odpovídal pouze na otázky související s daným tématem: </a:t>
            </a:r>
            <a:r>
              <a:rPr lang="en-US" sz="1400" u="sng">
                <a:solidFill>
                  <a:schemeClr val="hlink"/>
                </a:solidFill>
                <a:hlinkClick r:id="rId3"/>
              </a:rPr>
              <a:t>https://datapro.cyber-geiger.com/</a:t>
            </a:r>
            <a:r>
              <a:rPr lang="en-US" sz="1400"/>
              <a:t> </a:t>
            </a:r>
            <a:endParaRPr sz="1400"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Font typeface="Avenir"/>
              <a:buChar char="•"/>
            </a:pPr>
            <a:r>
              <a:rPr lang="en-US" sz="1400"/>
              <a:t>Naši webovou hru „Smart Home Challenge“, která pomáhá studentům procvičit získané znalosti poté, co byli s tématem seznámeni a aktivně se do něj zapojili: </a:t>
            </a:r>
            <a:r>
              <a:rPr lang="en-US" sz="1400" u="sng">
                <a:solidFill>
                  <a:schemeClr val="hlink"/>
                </a:solidFill>
                <a:hlinkClick r:id="rId4"/>
              </a:rPr>
              <a:t>https://dataprogames.ph-freiburg.de/smarthome-challenge/</a:t>
            </a:r>
            <a:r>
              <a:rPr lang="en-US" sz="1400"/>
              <a:t> </a:t>
            </a:r>
            <a:endParaRPr sz="1400"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323"/>
              <a:buNone/>
            </a:pPr>
            <a:r>
              <a:rPr lang="en-US" sz="1400"/>
              <a:t>→  </a:t>
            </a:r>
            <a:r>
              <a:rPr lang="en-US" sz="1400"/>
              <a:t>Doporučujeme webovou hru předem otestovat z hlediska kompatibility se školní Wi-Fi (šířka pásma, omezení přístupu k různým webovým stránkám) a přečíst si doprovodného „</a:t>
            </a:r>
            <a:r>
              <a:rPr lang="en-US" sz="1400" u="sng">
                <a:solidFill>
                  <a:schemeClr val="hlink"/>
                </a:solidFill>
                <a:hlinkClick r:id="rId5"/>
              </a:rPr>
              <a:t>Průvodce hrou</a:t>
            </a:r>
            <a:r>
              <a:rPr lang="en-US" sz="1400"/>
              <a:t>“. </a:t>
            </a:r>
            <a:endParaRPr sz="1400"/>
          </a:p>
          <a:p>
            <a:pPr indent="-317564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Char char="•"/>
            </a:pPr>
            <a:r>
              <a:rPr lang="en-US" sz="1400"/>
              <a:t>Výukové cíle této jednotky vycházejí z </a:t>
            </a:r>
            <a:r>
              <a:rPr lang="en-US" sz="1400" u="sng">
                <a:solidFill>
                  <a:schemeClr val="hlink"/>
                </a:solidFill>
                <a:hlinkClick r:id="rId6"/>
              </a:rPr>
              <a:t>kurikula DataPro</a:t>
            </a:r>
            <a:r>
              <a:rPr lang="en-US" sz="1400"/>
              <a:t> a jsou primárně zaměřeny na rozvoj dovedností z </a:t>
            </a:r>
            <a:r>
              <a:rPr b="1" lang="en-US" sz="1400"/>
              <a:t>tematické skupiny C: Opatření na ochranu údajů </a:t>
            </a:r>
            <a:r>
              <a:rPr lang="en-US" sz="1400"/>
              <a:t>. </a:t>
            </a:r>
            <a:endParaRPr b="1" sz="1400">
              <a:highlight>
                <a:schemeClr val="lt1"/>
              </a:highlight>
            </a:endParaRPr>
          </a:p>
          <a:p>
            <a:pPr indent="-317596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Avenir"/>
              <a:buChar char="•"/>
            </a:pPr>
            <a:r>
              <a:rPr lang="en-US" sz="1400"/>
              <a:t>Další přehled, včetně konkrétních výukových cílů, naleznete v doprovodném plánu hodiny (sylabu): </a:t>
            </a:r>
            <a:r>
              <a:rPr lang="en-US" sz="1400"/>
              <a:t> C – </a:t>
            </a:r>
            <a:r>
              <a:rPr lang="en-US" sz="1400"/>
              <a:t>Ochrana dat – Smart Home Challenge </a:t>
            </a:r>
            <a:endParaRPr b="1" sz="1400"/>
          </a:p>
        </p:txBody>
      </p:sp>
      <p:pic>
        <p:nvPicPr>
          <p:cNvPr descr="Ein Bild, das Grafiken, Schrift, Grafikdesign, Text enthält.&#10;&#10;Automatisch generierte Beschreibung" id="179" name="Google Shape;179;p2"/>
          <p:cNvPicPr preferRelativeResize="0"/>
          <p:nvPr/>
        </p:nvPicPr>
        <p:blipFill rotWithShape="1">
          <a:blip r:embed="rId7">
            <a:alphaModFix/>
          </a:blip>
          <a:srcRect b="1616" l="0" r="-2" t="1477"/>
          <a:stretch/>
        </p:blipFill>
        <p:spPr>
          <a:xfrm>
            <a:off x="9625017" y="50996"/>
            <a:ext cx="2566983" cy="24875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lt1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"/>
          <p:cNvSpPr/>
          <p:nvPr/>
        </p:nvSpPr>
        <p:spPr>
          <a:xfrm>
            <a:off x="0" y="193964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6" name="Google Shape;186;p6"/>
          <p:cNvSpPr txBox="1"/>
          <p:nvPr>
            <p:ph type="title"/>
          </p:nvPr>
        </p:nvSpPr>
        <p:spPr>
          <a:xfrm>
            <a:off x="625625" y="716275"/>
            <a:ext cx="9765300" cy="706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PŘEHLED STRUKTURY KURZU </a:t>
            </a:r>
            <a:endParaRPr sz="3200"/>
          </a:p>
        </p:txBody>
      </p:sp>
      <p:sp>
        <p:nvSpPr>
          <p:cNvPr id="187" name="Google Shape;187;p6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059"/>
                </a:srgbClr>
              </a:gs>
              <a:gs pos="14000">
                <a:srgbClr val="029676">
                  <a:alpha val="27059"/>
                </a:srgbClr>
              </a:gs>
              <a:gs pos="100000">
                <a:srgbClr val="4AB5C4">
                  <a:alpha val="83922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8" name="Google Shape;188;p6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9AB5A6">
                  <a:alpha val="34118"/>
                </a:srgbClr>
              </a:gs>
              <a:gs pos="9000">
                <a:srgbClr val="9AB5A6">
                  <a:alpha val="34118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9" name="Google Shape;189;p6"/>
          <p:cNvSpPr txBox="1"/>
          <p:nvPr>
            <p:ph idx="1" type="body"/>
          </p:nvPr>
        </p:nvSpPr>
        <p:spPr>
          <a:xfrm>
            <a:off x="625629" y="1754372"/>
            <a:ext cx="10942593" cy="44426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700"/>
              <a:t>Navrhujeme následující plán hodiny, který lze samozřejmě upravit podle potřeby, na základě pořadí jednotlivých snímků: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700"/>
              <a:buChar char="•"/>
            </a:pPr>
            <a:r>
              <a:rPr b="1" lang="en-US" sz="1700"/>
              <a:t>Úvod:</a:t>
            </a:r>
            <a:r>
              <a:rPr lang="en-US" sz="1700"/>
              <a:t> Identifikace „digitální stopy“ a následná společná diskuze celé třídy.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b="1" lang="en-US" sz="1700"/>
              <a:t>Aktivita 1:</a:t>
            </a:r>
            <a:r>
              <a:rPr lang="en-US" sz="1700"/>
              <a:t> Úkol – varianta 3 z doprovodného pracovního listu „DataPro Webgames“.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b="1" lang="en-US" sz="1700"/>
              <a:t>Práce ve dvojicích:</a:t>
            </a:r>
            <a:r>
              <a:rPr lang="en-US" sz="1700"/>
              <a:t> Vytvoření „záznamu o příteli“ za účelem zdokumentování a uvedení do souvislostí individuální práce dokončené v předchozí části.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b="1" lang="en-US" sz="1700"/>
              <a:t>Diskuze učitel–studenti:</a:t>
            </a:r>
            <a:r>
              <a:rPr lang="en-US" sz="1700"/>
              <a:t> Reflexe možných rizik spojených s vytvářením osobních datových profilů aplikacemi nebo online službami.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b="1" lang="en-US" sz="1700"/>
              <a:t>Aktivita 2:</a:t>
            </a:r>
            <a:r>
              <a:rPr lang="en-US" sz="1700"/>
              <a:t> Hraní webové hry DataPro „Smart Home Challenge“. Učitelům doporučujeme, aby si předem přečetli doprovodného průvodce hrou.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b="1" lang="en-US" sz="1700"/>
              <a:t>Závěr:</a:t>
            </a:r>
            <a:r>
              <a:rPr lang="en-US" sz="1700"/>
              <a:t> Zpětná vazba a reflexe toho, co se studenti během aktivity naučili a vyzkoušeli, v rámci společné diskuze celé třídy.</a:t>
            </a:r>
            <a:endParaRPr sz="1700">
              <a:solidFill>
                <a:srgbClr val="111111"/>
              </a:solidFill>
            </a:endParaRPr>
          </a:p>
        </p:txBody>
      </p:sp>
      <p:pic>
        <p:nvPicPr>
          <p:cNvPr descr="Ein Bild, das Grafiken, Schrift, Grafikdesign, Text enthält.&#10;&#10;Automatisch generierte Beschreibung" id="190" name="Google Shape;190;p6"/>
          <p:cNvPicPr preferRelativeResize="0"/>
          <p:nvPr/>
        </p:nvPicPr>
        <p:blipFill rotWithShape="1">
          <a:blip r:embed="rId3">
            <a:alphaModFix/>
          </a:blip>
          <a:srcRect b="1616" l="0" r="-2" t="1477"/>
          <a:stretch/>
        </p:blipFill>
        <p:spPr>
          <a:xfrm>
            <a:off x="9984828" y="-241065"/>
            <a:ext cx="2315200" cy="2227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7" name="Google Shape;197;p5"/>
          <p:cNvSpPr txBox="1"/>
          <p:nvPr>
            <p:ph type="title"/>
          </p:nvPr>
        </p:nvSpPr>
        <p:spPr>
          <a:xfrm>
            <a:off x="992650" y="1093800"/>
            <a:ext cx="41631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556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D</a:t>
            </a:r>
            <a:r>
              <a:rPr lang="en-US">
                <a:latin typeface="Arial"/>
                <a:ea typeface="Arial"/>
                <a:cs typeface="Arial"/>
                <a:sym typeface="Arial"/>
              </a:rPr>
              <a:t>igitální stopa</a:t>
            </a:r>
            <a:endParaRPr/>
          </a:p>
        </p:txBody>
      </p:sp>
      <p:sp>
        <p:nvSpPr>
          <p:cNvPr id="198" name="Google Shape;198;p5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9" name="Google Shape;199;p5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00" name="Google Shape;200;p5"/>
          <p:cNvSpPr txBox="1"/>
          <p:nvPr>
            <p:ph idx="1" type="body"/>
          </p:nvPr>
        </p:nvSpPr>
        <p:spPr>
          <a:xfrm>
            <a:off x="625625" y="1917500"/>
            <a:ext cx="8153400" cy="4279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AutoNum type="arabicPeriod"/>
            </a:pPr>
            <a:r>
              <a:rPr b="1" lang="en-US"/>
              <a:t>Představte si:</a:t>
            </a:r>
            <a:r>
              <a:rPr lang="en-US"/>
              <a:t> Kdyby každé kliknutí online a v aplikacích představovalo jeden krok, jak daleko byste už došli? Porovnejte své výsledky ve dvojicích. </a:t>
            </a:r>
            <a:endParaRPr/>
          </a:p>
          <a:p>
            <a:pPr indent="-2286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3556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Avenir"/>
              <a:buAutoNum type="arabicPeriod"/>
            </a:pPr>
            <a:r>
              <a:rPr lang="en-US"/>
              <a:t>Nyní si spočítejte svou digitální stopu: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https://ppiippaa.github.io/datapro-datafootprint</a:t>
            </a:r>
            <a:r>
              <a:rPr lang="en-US" u="sng">
                <a:solidFill>
                  <a:schemeClr val="hlink"/>
                </a:solidFill>
                <a:hlinkClick r:id="rId4"/>
              </a:rPr>
              <a:t>/cz</a:t>
            </a:r>
            <a:endParaRPr/>
          </a:p>
          <a:p>
            <a:pPr indent="0" lvl="0" marL="1143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Odhadli byste své digitální riziko jako stejně vysoké, nebo nízké? </a:t>
            </a:r>
            <a:endParaRPr/>
          </a:p>
        </p:txBody>
      </p:sp>
      <p:pic>
        <p:nvPicPr>
          <p:cNvPr descr="foot footprint man icon vector. Isolated contour symbol illustration (von Getty Images)" id="201" name="Google Shape;201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64950" y="354825"/>
            <a:ext cx="2698624" cy="2698624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202" name="Google Shape;202;p5" title="qr-code (1).png"/>
          <p:cNvPicPr preferRelativeResize="0"/>
          <p:nvPr/>
        </p:nvPicPr>
        <p:blipFill rotWithShape="1">
          <a:blip r:embed="rId6">
            <a:alphaModFix/>
          </a:blip>
          <a:srcRect b="3454" l="0" r="0" t="3445"/>
          <a:stretch/>
        </p:blipFill>
        <p:spPr>
          <a:xfrm>
            <a:off x="9064938" y="3630075"/>
            <a:ext cx="2356626" cy="2194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Ein Medium ist etwas, das Informationen überträgt oder speichert.</a:t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09" name="Google Shape;209;p3"/>
          <p:cNvSpPr txBox="1"/>
          <p:nvPr>
            <p:ph type="title"/>
          </p:nvPr>
        </p:nvSpPr>
        <p:spPr>
          <a:xfrm>
            <a:off x="711900" y="570900"/>
            <a:ext cx="88395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Datová propojení </a:t>
            </a: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11" name="Google Shape;211;p3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12" name="Google Shape;212;p3"/>
          <p:cNvSpPr txBox="1"/>
          <p:nvPr>
            <p:ph idx="1" type="body"/>
          </p:nvPr>
        </p:nvSpPr>
        <p:spPr>
          <a:xfrm>
            <a:off x="711911" y="1584975"/>
            <a:ext cx="10161000" cy="4368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30264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AutoNum type="arabicPeriod"/>
            </a:pPr>
            <a:r>
              <a:rPr b="1" lang="en-US" sz="1600"/>
              <a:t>Chytrá zařízení, aplikace a cloudová úložiště: Co mají tyto pojmy společného? </a:t>
            </a:r>
            <a:endParaRPr sz="1600"/>
          </a:p>
          <a:p>
            <a:pPr indent="0" lvl="0" marL="95726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b="1" i="1" lang="en-US" sz="1600"/>
              <a:t>→ </a:t>
            </a:r>
            <a:r>
              <a:rPr b="1" i="1" lang="en-US" sz="1600"/>
              <a:t>Služba je založena na vytváření personalizovaných datových profilů. </a:t>
            </a:r>
            <a:r>
              <a:rPr b="1" i="1" lang="en-US" sz="1600"/>
              <a:t> </a:t>
            </a:r>
            <a:br>
              <a:rPr lang="en-US" sz="1600"/>
            </a:br>
            <a:r>
              <a:rPr lang="en-US" sz="1600"/>
              <a:t>Společnosti analyzují a zpracovávají nejen vaše chování při klikání v aplikacích a na digitálních platformách, ale také způsob, jakým používáte chytrá zařízení. Osobní údaje, které jsme zkoumali v Kalkulátoru digitální stopy, pomáhají chytrým zařízením přesněji předvídat vaše chování a preference. Díky tomu vám mohou nabízet personalizované služby nebo produkty. Souhlasíte se zpracováním svých dat výměnou za pohodlí a jednodušší používání služeb. </a:t>
            </a:r>
            <a:br>
              <a:rPr lang="en-US" sz="1600"/>
            </a:br>
            <a:br>
              <a:rPr lang="en-US" sz="1600"/>
            </a:br>
            <a:r>
              <a:rPr lang="en-US" sz="1600"/>
              <a:t>Například: </a:t>
            </a:r>
            <a:endParaRPr sz="1600"/>
          </a:p>
          <a:p>
            <a:pPr indent="-346075" lvl="0" marL="438626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/>
              <a:t>Vaše chytré hodinky jsou propojené s kalendářem a upozorňují vás na nadcházející schůzky. </a:t>
            </a:r>
            <a:endParaRPr sz="1600"/>
          </a:p>
          <a:p>
            <a:pPr indent="-346075" lvl="0" marL="438626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/>
              <a:t>Jste přihlášeni ke svému účtu Google a účtům streamovacích služeb na chytré televizi. Chytrá televize synchronizuje vaše „To se mi líbí“ a videa, která jste sledovali na YouTube, a doporučuje vám filmy a videa, která by vás mohla zajímat. </a:t>
            </a:r>
            <a:endParaRPr sz="1600"/>
          </a:p>
          <a:p>
            <a:pPr indent="0" lvl="0" marL="95726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774"/>
              <a:buNone/>
            </a:pPr>
            <a:r>
              <a:rPr b="1" lang="en-US" sz="1600"/>
              <a:t>2. </a:t>
            </a:r>
            <a:r>
              <a:rPr b="1" lang="en-US" sz="1600"/>
              <a:t>Najděte ve třídě další příklady! </a:t>
            </a:r>
            <a:endParaRPr b="1" sz="1600"/>
          </a:p>
        </p:txBody>
      </p:sp>
      <p:pic>
        <p:nvPicPr>
          <p:cNvPr descr="Gemstone vector illustration, Isolated line style icon (von Getty Images)" id="213" name="Google Shape;21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24125" y="0"/>
            <a:ext cx="1885199" cy="1885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20" name="Google Shape;220;p4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21" name="Google Shape;221;p4"/>
          <p:cNvSpPr txBox="1"/>
          <p:nvPr>
            <p:ph idx="1" type="body"/>
          </p:nvPr>
        </p:nvSpPr>
        <p:spPr>
          <a:xfrm>
            <a:off x="625627" y="2003200"/>
            <a:ext cx="10613100" cy="41937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/>
          </a:p>
          <a:p>
            <a:pPr indent="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graphicFrame>
        <p:nvGraphicFramePr>
          <p:cNvPr id="222" name="Google Shape;222;p4"/>
          <p:cNvGraphicFramePr/>
          <p:nvPr/>
        </p:nvGraphicFramePr>
        <p:xfrm>
          <a:off x="1371600" y="394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{71FD16B4-E16B-4C88-A983-494DEAB9C95F}</a:tableStyleId>
              </a:tblPr>
              <a:tblGrid>
                <a:gridCol w="10240975"/>
              </a:tblGrid>
              <a:tr h="177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23" name="Google Shape;223;p4"/>
          <p:cNvGraphicFramePr/>
          <p:nvPr/>
        </p:nvGraphicFramePr>
        <p:xfrm>
          <a:off x="625627" y="158528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{71FD16B4-E16B-4C88-A983-494DEAB9C95F}</a:tableStyleId>
              </a:tblPr>
              <a:tblGrid>
                <a:gridCol w="3964300"/>
              </a:tblGrid>
              <a:tr h="5014575"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3. Individuální úkol: 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just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Vyvíjíte aplikaci SmartTime pro chytré hodinky. Aby mohla aplikace poskytovat co nejrelevantnější doporučení a funkce, potřebuje své uživatele lépe poznat. Rozhodněte, jaká data od uživatelů chytrých hodinek k tomuto účelu potřebujete. </a:t>
                      </a:r>
                      <a:endParaRPr sz="20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4" name="Google Shape;224;p4"/>
          <p:cNvSpPr txBox="1"/>
          <p:nvPr>
            <p:ph type="title"/>
          </p:nvPr>
        </p:nvSpPr>
        <p:spPr>
          <a:xfrm>
            <a:off x="625625" y="206350"/>
            <a:ext cx="9789300" cy="1203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Datová propojení v Internetu věcí (IoT)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5" name="Google Shape;225;p4"/>
          <p:cNvGraphicFramePr/>
          <p:nvPr/>
        </p:nvGraphicFramePr>
        <p:xfrm>
          <a:off x="5335900" y="203760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{71FD16B4-E16B-4C88-A983-494DEAB9C95F}</a:tableStyleId>
              </a:tblPr>
              <a:tblGrid>
                <a:gridCol w="2092225"/>
                <a:gridCol w="2092225"/>
                <a:gridCol w="2092225"/>
              </a:tblGrid>
              <a:tr h="473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i="1" lang="en-US"/>
                        <a:t>Plánovaná funkce aplikace SmartTime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>
                          <a:solidFill>
                            <a:srgbClr val="000000"/>
                          </a:solidFill>
                        </a:rPr>
                        <a:t>Jaký typ dat je potřeba?</a:t>
                      </a:r>
                      <a:r>
                        <a:rPr lang="en-US" sz="1100">
                          <a:solidFill>
                            <a:srgbClr val="000000"/>
                          </a:solidFill>
                        </a:rPr>
                        <a:t>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/>
                        <a:t>Jak jsou data získávána?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1029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/>
                        <a:t>Předpověď počasí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</a:rPr>
                        <a:t>Např. kde se s chytrými hodinkami nacházíme? → Poloha </a:t>
                      </a:r>
                      <a:endParaRPr i="1" sz="17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i="1" lang="en-US"/>
                        <a:t>Např. přístup k údajům o poloze chytrých hodinek/GPS nebo zadání polohy uživatelem aplikace </a:t>
                      </a:r>
                      <a:endParaRPr i="1" sz="1400" u="none" cap="none" strike="noStrike"/>
                    </a:p>
                  </a:txBody>
                  <a:tcPr marT="45725" marB="45725" marR="91450" marL="91450"/>
                </a:tc>
              </a:tr>
              <a:tr h="1029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/>
                        <a:t>Doporučení hudby </a:t>
                      </a:r>
                      <a:endParaRPr b="1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/>
                        <a:t>Např. oprávnění k přístupu k hudebním aplikacím, hudební preference, které aplikace používáme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/>
                        <a:t>Např. synchronizace s hudebními aplikacemi (Spotify, SoundCloud nebo iTunes), historie vyhledávání v prohlížeči, hudební odkazy sdílené v chatech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f1041424d1_0_1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2" name="Google Shape;232;g3f1041424d1_0_1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3" name="Google Shape;233;g3f1041424d1_0_1"/>
          <p:cNvSpPr txBox="1"/>
          <p:nvPr>
            <p:ph idx="1" type="body"/>
          </p:nvPr>
        </p:nvSpPr>
        <p:spPr>
          <a:xfrm>
            <a:off x="625627" y="2003200"/>
            <a:ext cx="10613100" cy="41937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/>
          </a:p>
          <a:p>
            <a:pPr indent="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graphicFrame>
        <p:nvGraphicFramePr>
          <p:cNvPr id="234" name="Google Shape;234;g3f1041424d1_0_1"/>
          <p:cNvGraphicFramePr/>
          <p:nvPr/>
        </p:nvGraphicFramePr>
        <p:xfrm>
          <a:off x="1371600" y="394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{71FD16B4-E16B-4C88-A983-494DEAB9C95F}</a:tableStyleId>
              </a:tblPr>
              <a:tblGrid>
                <a:gridCol w="10240975"/>
              </a:tblGrid>
              <a:tr h="177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35" name="Google Shape;235;g3f1041424d1_0_1"/>
          <p:cNvGraphicFramePr/>
          <p:nvPr/>
        </p:nvGraphicFramePr>
        <p:xfrm>
          <a:off x="551502" y="196364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{71FD16B4-E16B-4C88-A983-494DEAB9C95F}</a:tableStyleId>
              </a:tblPr>
              <a:tblGrid>
                <a:gridCol w="11089000"/>
              </a:tblGrid>
              <a:tr h="3883475">
                <a:tc>
                  <a:txBody>
                    <a:bodyPr/>
                    <a:lstStyle/>
                    <a:p>
                      <a:pPr indent="-355600" lvl="0" marL="457200" marR="0" rtl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venir"/>
                        <a:buAutoNum type="arabicPeriod"/>
                      </a:pPr>
                      <a:r>
                        <a:rPr b="1"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Diskutujte se spolužákem vedle vás: </a:t>
                      </a:r>
                      <a:endParaRPr b="1" sz="20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355600" lvl="0" marL="457200" marR="0" rtl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venir"/>
                        <a:buChar char="-"/>
                      </a:pPr>
                      <a:r>
                        <a:rPr b="1"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Kolik toho o vás aplikace SmartTime ví, pokud používáte všechny její funkce? </a:t>
                      </a:r>
                      <a:endParaRPr b="1" sz="20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355600" lvl="0" marL="457200" marR="0" rtl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venir"/>
                        <a:buChar char="-"/>
                      </a:pPr>
                      <a:r>
                        <a:rPr b="1"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Vytvořte „záznam o příteli“ s informacemi, které jste zjistili. </a:t>
                      </a:r>
                      <a:endParaRPr b="1" sz="20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228600" lvl="0" marL="457200" marR="0" rtl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venir"/>
                        <a:buNone/>
                      </a:pPr>
                      <a:r>
                        <a:t/>
                      </a:r>
                      <a:endParaRPr b="1" sz="20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101600" marR="0" rtl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venir"/>
                        <a:buNone/>
                      </a:pPr>
                      <a:r>
                        <a:rPr b="1" lang="en-US" sz="20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2.  </a:t>
                      </a:r>
                      <a:r>
                        <a:rPr b="1"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Společná diskuze ve třídě: </a:t>
                      </a:r>
                      <a:endParaRPr b="1" sz="20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355600" lvl="0" marL="457200" marR="0" rtl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venir"/>
                        <a:buChar char="-"/>
                      </a:pPr>
                      <a:r>
                        <a:rPr b="1"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Jaká rizika mohou vzniknout, pokud propojíte další aplikace nebo sdílíte velké množství osobních údajů? </a:t>
                      </a:r>
                      <a:endParaRPr b="1" sz="20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6" name="Google Shape;236;g3f1041424d1_0_1"/>
          <p:cNvSpPr txBox="1"/>
          <p:nvPr>
            <p:ph type="title"/>
          </p:nvPr>
        </p:nvSpPr>
        <p:spPr>
          <a:xfrm>
            <a:off x="625625" y="206350"/>
            <a:ext cx="10986900" cy="1203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Font typeface="Arial"/>
              <a:buNone/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Reflexe: Datová propojení v Internetu věcí </a:t>
            </a:r>
            <a:endParaRPr/>
          </a:p>
        </p:txBody>
      </p:sp>
      <p:pic>
        <p:nvPicPr>
          <p:cNvPr descr="CV Icon (von Getty Images)" id="237" name="Google Shape;237;g3f1041424d1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39127" y="482622"/>
            <a:ext cx="1856512" cy="185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f1041424d1_0_16"/>
          <p:cNvSpPr/>
          <p:nvPr/>
        </p:nvSpPr>
        <p:spPr>
          <a:xfrm>
            <a:off x="1523588" y="5583525"/>
            <a:ext cx="3572700" cy="1088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https://dataprogames.ph-freiburg.de/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g3f1041424d1_0_16"/>
          <p:cNvSpPr txBox="1"/>
          <p:nvPr>
            <p:ph type="title"/>
          </p:nvPr>
        </p:nvSpPr>
        <p:spPr>
          <a:xfrm>
            <a:off x="657700" y="319525"/>
            <a:ext cx="81534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Webová hra: Smart Home Challenge</a:t>
            </a: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g3f1041424d1_0_16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46" name="Google Shape;246;g3f1041424d1_0_16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47" name="Google Shape;247;g3f1041424d1_0_16" title="shc video tv.mp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7700" y="1829825"/>
            <a:ext cx="5304475" cy="397835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g3f1041424d1_0_16"/>
          <p:cNvSpPr txBox="1"/>
          <p:nvPr/>
        </p:nvSpPr>
        <p:spPr>
          <a:xfrm>
            <a:off x="6199825" y="1666500"/>
            <a:ext cx="5695800" cy="43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Char char="-"/>
            </a:pPr>
            <a:r>
              <a:rPr lang="en-US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Personalizované datové profily o vás nevytvářejí pouze aplikace: chytrá zařízení také shromažďují, ukládají a zpracovávají data prostřednictvím aplikací, jako je SmartTime. </a:t>
            </a:r>
            <a:endParaRPr b="0" i="1" sz="2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55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Char char="-"/>
            </a:pPr>
            <a:r>
              <a:rPr lang="en-US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Kromě kamer a mikrofonů mají chytrá zařízení obvykle i další senzory – například senzory v chytrých hodinkách, které měří váš srdeční tep – díky nimž mohou vytvářet ještě přesnější profily o vás. </a:t>
            </a:r>
            <a:endParaRPr b="0" i="0" sz="2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55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Char char="-"/>
            </a:pPr>
            <a:r>
              <a:rPr lang="en-US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Představte si, že žijete v chytré domácnosti – jaký datový profil by o vás mohl být vytvořen?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499d21f5b2_0_51"/>
          <p:cNvSpPr/>
          <p:nvPr/>
        </p:nvSpPr>
        <p:spPr>
          <a:xfrm>
            <a:off x="6200275" y="4789725"/>
            <a:ext cx="5113200" cy="189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https://dataprogames.ph-freiburg.de/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g3499d21f5b2_0_51"/>
          <p:cNvSpPr txBox="1"/>
          <p:nvPr>
            <p:ph type="title"/>
          </p:nvPr>
        </p:nvSpPr>
        <p:spPr>
          <a:xfrm>
            <a:off x="625625" y="419325"/>
            <a:ext cx="81534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Webová hra: Smart Home Challenge </a:t>
            </a: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g3499d21f5b2_0_51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57" name="Google Shape;257;g3499d21f5b2_0_51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58" name="Google Shape;258;g3499d21f5b2_0_51"/>
          <p:cNvSpPr txBox="1"/>
          <p:nvPr>
            <p:ph idx="1" type="body"/>
          </p:nvPr>
        </p:nvSpPr>
        <p:spPr>
          <a:xfrm>
            <a:off x="625625" y="2003200"/>
            <a:ext cx="5113200" cy="41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Vaše chytrá domácnost byla napadena hackery a už se neotevře!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Použijte svého avatara k nalezení chytrých zařízení, vyřešte hádanky a upravte nastavení soukromí, abyste chytrou domácnost odemkli.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Během hry můžete získávat body buď za ochranu svého soukromí, nebo za pohodlí ve své chytré domácnosti.</a:t>
            </a:r>
            <a:endParaRPr/>
          </a:p>
          <a:p>
            <a:pPr indent="0" lvl="0" marL="1143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  <a:p>
            <a:pPr indent="0" lvl="0" marL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59" name="Google Shape;259;g3499d21f5b2_0_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37950" y="1924800"/>
            <a:ext cx="5837850" cy="340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3"/>
          <p:cNvSpPr/>
          <p:nvPr/>
        </p:nvSpPr>
        <p:spPr>
          <a:xfrm>
            <a:off x="0" y="45720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66" name="Google Shape;266;p13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67" name="Google Shape;267;p13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68" name="Google Shape;268;p13"/>
          <p:cNvPicPr preferRelativeResize="0"/>
          <p:nvPr/>
        </p:nvPicPr>
        <p:blipFill rotWithShape="1">
          <a:blip r:embed="rId3">
            <a:alphaModFix/>
          </a:blip>
          <a:srcRect b="0" l="0" r="30502" t="0"/>
          <a:stretch/>
        </p:blipFill>
        <p:spPr>
          <a:xfrm>
            <a:off x="6319237" y="2003200"/>
            <a:ext cx="5411075" cy="4193701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3"/>
          <p:cNvSpPr txBox="1"/>
          <p:nvPr/>
        </p:nvSpPr>
        <p:spPr>
          <a:xfrm>
            <a:off x="625627" y="710725"/>
            <a:ext cx="85455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/>
              <a:t>Závěr </a:t>
            </a:r>
            <a:endParaRPr b="1" sz="3200">
              <a:solidFill>
                <a:srgbClr val="000000"/>
              </a:solidFill>
            </a:endParaRPr>
          </a:p>
        </p:txBody>
      </p:sp>
      <p:sp>
        <p:nvSpPr>
          <p:cNvPr id="270" name="Google Shape;270;p13"/>
          <p:cNvSpPr txBox="1"/>
          <p:nvPr/>
        </p:nvSpPr>
        <p:spPr>
          <a:xfrm>
            <a:off x="625625" y="1698400"/>
            <a:ext cx="5234400" cy="41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0" lvl="0" marL="6858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(společná diskuze) </a:t>
            </a:r>
            <a:endParaRPr sz="200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8735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500"/>
              <a:buChar char="•"/>
            </a:pPr>
            <a:r>
              <a:rPr lang="en-US" sz="20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Jaká rizika spojená s chytrými zařízeními jsem si dříve neuvědomoval/a? </a:t>
            </a:r>
            <a:endParaRPr sz="200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8735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500"/>
              <a:buChar char="•"/>
            </a:pPr>
            <a:r>
              <a:rPr lang="en-US" sz="20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Co mě překvapilo? </a:t>
            </a:r>
            <a:endParaRPr sz="200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8735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500"/>
              <a:buChar char="•"/>
            </a:pPr>
            <a:r>
              <a:rPr lang="en-US" sz="20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Která oprávnění k datům bych chtěl/a upravit u svých aplikací nebo chytrých zařízení doma? </a:t>
            </a:r>
            <a:endParaRPr sz="200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286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GradientRiseVTI">
  <a:themeElements>
    <a:clrScheme name="Grün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radientRiseVTI">
  <a:themeElements>
    <a:clrScheme name="Grün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2024-03-28T17:19:57Z</dcterms:created>
  <dc:creator>Bernd Remmele (fr)</dc:creator>
</cp:coreProperties>
</file>